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4" r:id="rId4"/>
  </p:sldMasterIdLst>
  <p:notesMasterIdLst>
    <p:notesMasterId r:id="rId61"/>
  </p:notesMasterIdLst>
  <p:sldIdLst>
    <p:sldId id="256" r:id="rId5"/>
    <p:sldId id="318" r:id="rId6"/>
    <p:sldId id="349" r:id="rId7"/>
    <p:sldId id="350" r:id="rId8"/>
    <p:sldId id="351" r:id="rId9"/>
    <p:sldId id="330" r:id="rId10"/>
    <p:sldId id="331" r:id="rId11"/>
    <p:sldId id="332" r:id="rId12"/>
    <p:sldId id="333" r:id="rId13"/>
    <p:sldId id="334" r:id="rId14"/>
    <p:sldId id="335" r:id="rId15"/>
    <p:sldId id="337" r:id="rId16"/>
    <p:sldId id="344" r:id="rId17"/>
    <p:sldId id="348" r:id="rId18"/>
    <p:sldId id="346" r:id="rId19"/>
    <p:sldId id="336" r:id="rId20"/>
    <p:sldId id="338" r:id="rId21"/>
    <p:sldId id="340" r:id="rId22"/>
    <p:sldId id="339" r:id="rId23"/>
    <p:sldId id="341" r:id="rId24"/>
    <p:sldId id="342" r:id="rId25"/>
    <p:sldId id="345" r:id="rId26"/>
    <p:sldId id="354" r:id="rId27"/>
    <p:sldId id="347" r:id="rId28"/>
    <p:sldId id="352" r:id="rId29"/>
    <p:sldId id="353" r:id="rId30"/>
    <p:sldId id="355" r:id="rId31"/>
    <p:sldId id="356" r:id="rId32"/>
    <p:sldId id="358" r:id="rId33"/>
    <p:sldId id="361" r:id="rId34"/>
    <p:sldId id="362" r:id="rId35"/>
    <p:sldId id="363" r:id="rId36"/>
    <p:sldId id="364" r:id="rId37"/>
    <p:sldId id="360" r:id="rId38"/>
    <p:sldId id="359" r:id="rId39"/>
    <p:sldId id="365" r:id="rId40"/>
    <p:sldId id="366" r:id="rId41"/>
    <p:sldId id="357" r:id="rId42"/>
    <p:sldId id="326" r:id="rId43"/>
    <p:sldId id="265" r:id="rId44"/>
    <p:sldId id="317" r:id="rId45"/>
    <p:sldId id="319" r:id="rId46"/>
    <p:sldId id="321" r:id="rId47"/>
    <p:sldId id="266" r:id="rId48"/>
    <p:sldId id="315" r:id="rId49"/>
    <p:sldId id="316" r:id="rId50"/>
    <p:sldId id="263" r:id="rId51"/>
    <p:sldId id="313" r:id="rId52"/>
    <p:sldId id="314" r:id="rId53"/>
    <p:sldId id="323" r:id="rId54"/>
    <p:sldId id="322" r:id="rId55"/>
    <p:sldId id="327" r:id="rId56"/>
    <p:sldId id="328" r:id="rId57"/>
    <p:sldId id="329" r:id="rId58"/>
    <p:sldId id="320" r:id="rId59"/>
    <p:sldId id="325" r:id="rId60"/>
  </p:sldIdLst>
  <p:sldSz cx="9144000" cy="5143500" type="screen16x9"/>
  <p:notesSz cx="6858000" cy="9144000"/>
  <p:embeddedFontLst>
    <p:embeddedFont>
      <p:font typeface="Aptos Narrow" panose="020B0004020202020204" pitchFamily="34" charset="0"/>
      <p:regular r:id="rId62"/>
      <p:bold r:id="rId63"/>
      <p:italic r:id="rId64"/>
      <p:boldItalic r:id="rId65"/>
    </p:embeddedFont>
    <p:embeddedFont>
      <p:font typeface="Bell MT" panose="02020503060305020303" pitchFamily="18" charset="0"/>
      <p:regular r:id="rId66"/>
      <p:bold r:id="rId67"/>
      <p:italic r:id="rId68"/>
    </p:embeddedFont>
    <p:embeddedFont>
      <p:font typeface="Cambria Math" panose="02040503050406030204" pitchFamily="18" charset="0"/>
      <p:regular r:id="rId69"/>
    </p:embeddedFont>
    <p:embeddedFont>
      <p:font typeface="Helvetica" panose="020B0604020202020204" pitchFamily="34" charset="0"/>
      <p:regular r:id="rId70"/>
      <p:bold r:id="rId71"/>
      <p:italic r:id="rId72"/>
      <p:boldItalic r:id="rId73"/>
    </p:embeddedFont>
    <p:embeddedFont>
      <p:font typeface="IBM Plex Sans" panose="020B0503050203000203" pitchFamily="34" charset="0"/>
      <p:regular r:id="rId74"/>
      <p:bold r:id="rId75"/>
      <p:italic r:id="rId76"/>
      <p:boldItalic r:id="rId77"/>
    </p:embeddedFont>
    <p:embeddedFont>
      <p:font typeface="Orbitron" panose="020B0604020202020204" charset="0"/>
      <p:regular r:id="rId78"/>
      <p:bold r:id="rId79"/>
    </p:embeddedFont>
    <p:embeddedFont>
      <p:font typeface="Palatino Linotype" panose="02040502050505030304" pitchFamily="18" charset="0"/>
      <p:regular r:id="rId80"/>
      <p:bold r:id="rId81"/>
      <p:italic r:id="rId82"/>
      <p:boldItalic r:id="rId83"/>
    </p:embeddedFont>
    <p:embeddedFont>
      <p:font typeface="Space Grotesk" panose="020B0604020202020204" charset="0"/>
      <p:regular r:id="rId84"/>
      <p:bold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ção Predefinida" id="{268CE136-FBBE-4090-9058-9FFA5760E478}">
          <p14:sldIdLst>
            <p14:sldId id="256"/>
            <p14:sldId id="318"/>
            <p14:sldId id="349"/>
            <p14:sldId id="350"/>
            <p14:sldId id="351"/>
            <p14:sldId id="330"/>
            <p14:sldId id="331"/>
            <p14:sldId id="332"/>
            <p14:sldId id="333"/>
            <p14:sldId id="334"/>
            <p14:sldId id="335"/>
            <p14:sldId id="337"/>
            <p14:sldId id="344"/>
            <p14:sldId id="348"/>
            <p14:sldId id="346"/>
            <p14:sldId id="336"/>
            <p14:sldId id="338"/>
            <p14:sldId id="340"/>
            <p14:sldId id="339"/>
            <p14:sldId id="341"/>
            <p14:sldId id="342"/>
            <p14:sldId id="345"/>
            <p14:sldId id="354"/>
            <p14:sldId id="347"/>
            <p14:sldId id="352"/>
            <p14:sldId id="353"/>
            <p14:sldId id="355"/>
            <p14:sldId id="356"/>
            <p14:sldId id="358"/>
            <p14:sldId id="361"/>
            <p14:sldId id="362"/>
            <p14:sldId id="363"/>
            <p14:sldId id="364"/>
            <p14:sldId id="360"/>
            <p14:sldId id="359"/>
            <p14:sldId id="365"/>
            <p14:sldId id="366"/>
            <p14:sldId id="357"/>
            <p14:sldId id="326"/>
            <p14:sldId id="265"/>
            <p14:sldId id="317"/>
            <p14:sldId id="319"/>
            <p14:sldId id="321"/>
            <p14:sldId id="266"/>
            <p14:sldId id="315"/>
            <p14:sldId id="316"/>
            <p14:sldId id="263"/>
            <p14:sldId id="313"/>
            <p14:sldId id="314"/>
            <p14:sldId id="323"/>
            <p14:sldId id="322"/>
            <p14:sldId id="327"/>
            <p14:sldId id="328"/>
            <p14:sldId id="329"/>
            <p14:sldId id="320"/>
            <p14:sldId id="3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8BD35A-BFCE-D018-CFFD-D873C4B9B9FF}" v="4" dt="2025-01-08T22:58:39.131"/>
  </p1510:revLst>
</p1510:revInfo>
</file>

<file path=ppt/tableStyles.xml><?xml version="1.0" encoding="utf-8"?>
<a:tblStyleLst xmlns:a="http://schemas.openxmlformats.org/drawingml/2006/main" def="{643DCDF4-B8F0-4CD2-B02F-231CC0A093B1}">
  <a:tblStyle styleId="{643DCDF4-B8F0-4CD2-B02F-231CC0A093B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44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font" Target="fonts/font23.fntdata"/><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80" Type="http://schemas.openxmlformats.org/officeDocument/2006/relationships/font" Target="fonts/font19.fntdata"/><Relationship Id="rId85" Type="http://schemas.openxmlformats.org/officeDocument/2006/relationships/font" Target="fonts/font24.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font" Target="fonts/font22.fntdata"/><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font" Target="fonts/font20.fntdata"/><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5.fntdata"/><Relationship Id="rId87" Type="http://schemas.openxmlformats.org/officeDocument/2006/relationships/viewProps" Target="viewProps.xml"/><Relationship Id="rId61" Type="http://schemas.openxmlformats.org/officeDocument/2006/relationships/notesMaster" Target="notesMasters/notesMaster1.xml"/><Relationship Id="rId82" Type="http://schemas.openxmlformats.org/officeDocument/2006/relationships/font" Target="fonts/font21.fntdata"/><Relationship Id="rId1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ruben\OneDrive\Ambiente%20de%20Trabalho\caso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ruben\OneDrive\Ambiente%20de%20Trabalho\caso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ruben\OneDrive\Ambiente%20de%20Trabalho\caso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6B4F55310D6C5986/Documents/analitico_rebite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6B4F55310D6C5986/Documents/analitico_rebite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sz="1400" err="1"/>
              <a:t>Tensão</a:t>
            </a:r>
            <a:r>
              <a:rPr lang="en-US" sz="1400"/>
              <a:t> Máxima </a:t>
            </a:r>
            <a:r>
              <a:rPr lang="en-US" sz="1400" err="1"/>
              <a:t>na</a:t>
            </a:r>
            <a:r>
              <a:rPr lang="en-US" sz="1400"/>
              <a:t> </a:t>
            </a:r>
            <a:r>
              <a:rPr lang="en-US" sz="1400" err="1"/>
              <a:t>placa</a:t>
            </a:r>
            <a:endParaRPr lang="en-US" sz="1400"/>
          </a:p>
        </c:rich>
      </c:tx>
      <c:layout>
        <c:manualLayout>
          <c:xMode val="edge"/>
          <c:yMode val="edge"/>
          <c:x val="0.26459252012666284"/>
          <c:y val="5.2040104116631757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7971429937461944"/>
          <c:y val="0.2260566576958572"/>
          <c:w val="0.76472019170702155"/>
          <c:h val="0.468332708821731"/>
        </c:manualLayout>
      </c:layout>
      <c:scatterChart>
        <c:scatterStyle val="smoothMarker"/>
        <c:varyColors val="0"/>
        <c:ser>
          <c:idx val="0"/>
          <c:order val="0"/>
          <c:tx>
            <c:v>Tensão Máxima na placa</c:v>
          </c:tx>
          <c:spPr>
            <a:ln w="22225" cap="rnd">
              <a:solidFill>
                <a:schemeClr val="accent1"/>
              </a:solidFill>
            </a:ln>
            <a:effectLst>
              <a:glow rad="139700">
                <a:schemeClr val="accent1">
                  <a:satMod val="175000"/>
                  <a:alpha val="14000"/>
                </a:schemeClr>
              </a:glow>
            </a:effectLst>
          </c:spPr>
          <c:marker>
            <c:symbol val="circle"/>
            <c:size val="3"/>
            <c:spPr>
              <a:solidFill>
                <a:schemeClr val="accent1">
                  <a:lumMod val="60000"/>
                  <a:lumOff val="40000"/>
                </a:schemeClr>
              </a:solidFill>
              <a:ln>
                <a:noFill/>
              </a:ln>
              <a:effectLst>
                <a:glow rad="63500">
                  <a:schemeClr val="accent1">
                    <a:satMod val="175000"/>
                    <a:alpha val="25000"/>
                  </a:schemeClr>
                </a:glow>
              </a:effectLst>
            </c:spPr>
          </c:marker>
          <c:xVal>
            <c:numRef>
              <c:f>distancias!$B$23:$G$23</c:f>
              <c:numCache>
                <c:formatCode>General</c:formatCode>
                <c:ptCount val="6"/>
                <c:pt idx="0">
                  <c:v>15</c:v>
                </c:pt>
                <c:pt idx="1">
                  <c:v>20</c:v>
                </c:pt>
                <c:pt idx="2">
                  <c:v>25</c:v>
                </c:pt>
                <c:pt idx="3">
                  <c:v>30</c:v>
                </c:pt>
                <c:pt idx="4">
                  <c:v>35</c:v>
                </c:pt>
                <c:pt idx="5">
                  <c:v>40</c:v>
                </c:pt>
              </c:numCache>
            </c:numRef>
          </c:xVal>
          <c:yVal>
            <c:numRef>
              <c:f>distancias!$B$25:$G$25</c:f>
              <c:numCache>
                <c:formatCode>General</c:formatCode>
                <c:ptCount val="6"/>
                <c:pt idx="0">
                  <c:v>68.718999999999994</c:v>
                </c:pt>
                <c:pt idx="1">
                  <c:v>66.766000000000005</c:v>
                </c:pt>
                <c:pt idx="2">
                  <c:v>62.948</c:v>
                </c:pt>
                <c:pt idx="3">
                  <c:v>61.767000000000003</c:v>
                </c:pt>
                <c:pt idx="4">
                  <c:v>65.224000000000004</c:v>
                </c:pt>
                <c:pt idx="5">
                  <c:v>64.826999999999998</c:v>
                </c:pt>
              </c:numCache>
            </c:numRef>
          </c:yVal>
          <c:smooth val="1"/>
          <c:extLst>
            <c:ext xmlns:c16="http://schemas.microsoft.com/office/drawing/2014/chart" uri="{C3380CC4-5D6E-409C-BE32-E72D297353CC}">
              <c16:uniqueId val="{00000000-E3DF-4701-B71D-CC9B9582CDD5}"/>
            </c:ext>
          </c:extLst>
        </c:ser>
        <c:dLbls>
          <c:showLegendKey val="0"/>
          <c:showVal val="0"/>
          <c:showCatName val="0"/>
          <c:showSerName val="0"/>
          <c:showPercent val="0"/>
          <c:showBubbleSize val="0"/>
        </c:dLbls>
        <c:axId val="1405941055"/>
        <c:axId val="1406068464"/>
      </c:scatterChart>
      <c:valAx>
        <c:axId val="1405941055"/>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pt-PT" sz="1050"/>
                  <a:t>Distância entre rebites (mm) </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406068464"/>
        <c:crosses val="autoZero"/>
        <c:crossBetween val="midCat"/>
      </c:valAx>
      <c:valAx>
        <c:axId val="1406068464"/>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pt-PT" sz="1050"/>
                  <a:t>Tensão (</a:t>
                </a:r>
                <a:r>
                  <a:rPr lang="pt-PT" sz="1050" err="1"/>
                  <a:t>MPa</a:t>
                </a:r>
                <a:r>
                  <a:rPr lang="pt-PT" sz="105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405941055"/>
        <c:crosses val="autoZero"/>
        <c:crossBetween val="midCat"/>
      </c:valAx>
      <c:spPr>
        <a:solidFill>
          <a:schemeClr val="tx1">
            <a:lumMod val="8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pt-PT" sz="1400"/>
              <a:t>Tensão Máxima no rebite</a:t>
            </a:r>
          </a:p>
        </c:rich>
      </c:tx>
      <c:layout>
        <c:manualLayout>
          <c:xMode val="edge"/>
          <c:yMode val="edge"/>
          <c:x val="0.2533178574874963"/>
          <c:y val="3.2610019382603196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15960607800995094"/>
          <c:y val="0.18178416789061225"/>
          <c:w val="0.78533844491321603"/>
          <c:h val="0.52394103638970035"/>
        </c:manualLayout>
      </c:layout>
      <c:scatterChart>
        <c:scatterStyle val="smoothMarker"/>
        <c:varyColors val="0"/>
        <c:ser>
          <c:idx val="0"/>
          <c:order val="0"/>
          <c:tx>
            <c:v>Rebite 1</c:v>
          </c:tx>
          <c:spPr>
            <a:ln w="22225" cap="rnd">
              <a:solidFill>
                <a:srgbClr val="00B050"/>
              </a:solidFill>
            </a:ln>
            <a:effectLst>
              <a:glow rad="139700">
                <a:schemeClr val="accent1">
                  <a:satMod val="175000"/>
                  <a:alpha val="14000"/>
                </a:schemeClr>
              </a:glow>
            </a:effectLst>
          </c:spPr>
          <c:marker>
            <c:symbol val="circle"/>
            <c:size val="3"/>
            <c:spPr>
              <a:solidFill>
                <a:schemeClr val="accent1">
                  <a:lumMod val="60000"/>
                  <a:lumOff val="40000"/>
                </a:schemeClr>
              </a:solidFill>
              <a:ln>
                <a:solidFill>
                  <a:srgbClr val="00B050"/>
                </a:solidFill>
              </a:ln>
              <a:effectLst>
                <a:glow rad="63500">
                  <a:schemeClr val="accent1">
                    <a:satMod val="175000"/>
                    <a:alpha val="25000"/>
                  </a:schemeClr>
                </a:glow>
              </a:effectLst>
            </c:spPr>
          </c:marker>
          <c:xVal>
            <c:numRef>
              <c:f>distancias!$B$23:$G$23</c:f>
              <c:numCache>
                <c:formatCode>General</c:formatCode>
                <c:ptCount val="6"/>
                <c:pt idx="0">
                  <c:v>15</c:v>
                </c:pt>
                <c:pt idx="1">
                  <c:v>20</c:v>
                </c:pt>
                <c:pt idx="2">
                  <c:v>25</c:v>
                </c:pt>
                <c:pt idx="3">
                  <c:v>30</c:v>
                </c:pt>
                <c:pt idx="4">
                  <c:v>35</c:v>
                </c:pt>
                <c:pt idx="5">
                  <c:v>40</c:v>
                </c:pt>
              </c:numCache>
            </c:numRef>
          </c:xVal>
          <c:yVal>
            <c:numRef>
              <c:f>distancias!$B$26:$G$26</c:f>
              <c:numCache>
                <c:formatCode>General</c:formatCode>
                <c:ptCount val="6"/>
                <c:pt idx="0">
                  <c:v>45.999000000000002</c:v>
                </c:pt>
                <c:pt idx="1">
                  <c:v>43.152999999999999</c:v>
                </c:pt>
                <c:pt idx="2">
                  <c:v>44.045999999999999</c:v>
                </c:pt>
                <c:pt idx="3">
                  <c:v>44.55</c:v>
                </c:pt>
                <c:pt idx="4">
                  <c:v>43.911000000000001</c:v>
                </c:pt>
                <c:pt idx="5">
                  <c:v>44.244999999999997</c:v>
                </c:pt>
              </c:numCache>
            </c:numRef>
          </c:yVal>
          <c:smooth val="1"/>
          <c:extLst>
            <c:ext xmlns:c16="http://schemas.microsoft.com/office/drawing/2014/chart" uri="{C3380CC4-5D6E-409C-BE32-E72D297353CC}">
              <c16:uniqueId val="{00000000-8435-48C1-AE71-21D846AB5606}"/>
            </c:ext>
          </c:extLst>
        </c:ser>
        <c:ser>
          <c:idx val="1"/>
          <c:order val="1"/>
          <c:tx>
            <c:v>Rebite 2</c:v>
          </c:tx>
          <c:spPr>
            <a:ln w="22225" cap="rnd">
              <a:solidFill>
                <a:srgbClr val="0070C0"/>
              </a:solidFill>
            </a:ln>
            <a:effectLst>
              <a:glow rad="139700">
                <a:schemeClr val="accent2">
                  <a:satMod val="175000"/>
                  <a:alpha val="14000"/>
                </a:schemeClr>
              </a:glow>
            </a:effectLst>
          </c:spPr>
          <c:marker>
            <c:symbol val="circle"/>
            <c:size val="3"/>
            <c:spPr>
              <a:solidFill>
                <a:schemeClr val="accent2">
                  <a:lumMod val="60000"/>
                  <a:lumOff val="40000"/>
                </a:schemeClr>
              </a:solidFill>
              <a:ln>
                <a:solidFill>
                  <a:srgbClr val="0070C0"/>
                </a:solidFill>
              </a:ln>
              <a:effectLst>
                <a:glow rad="63500">
                  <a:schemeClr val="accent2">
                    <a:satMod val="175000"/>
                    <a:alpha val="25000"/>
                  </a:schemeClr>
                </a:glow>
              </a:effectLst>
            </c:spPr>
          </c:marker>
          <c:xVal>
            <c:numRef>
              <c:f>distancias!$B$23:$G$23</c:f>
              <c:numCache>
                <c:formatCode>General</c:formatCode>
                <c:ptCount val="6"/>
                <c:pt idx="0">
                  <c:v>15</c:v>
                </c:pt>
                <c:pt idx="1">
                  <c:v>20</c:v>
                </c:pt>
                <c:pt idx="2">
                  <c:v>25</c:v>
                </c:pt>
                <c:pt idx="3">
                  <c:v>30</c:v>
                </c:pt>
                <c:pt idx="4">
                  <c:v>35</c:v>
                </c:pt>
                <c:pt idx="5">
                  <c:v>40</c:v>
                </c:pt>
              </c:numCache>
            </c:numRef>
          </c:xVal>
          <c:yVal>
            <c:numRef>
              <c:f>distancias!$B$27:$G$27</c:f>
              <c:numCache>
                <c:formatCode>General</c:formatCode>
                <c:ptCount val="6"/>
                <c:pt idx="0">
                  <c:v>37.953000000000003</c:v>
                </c:pt>
                <c:pt idx="1">
                  <c:v>39.634</c:v>
                </c:pt>
                <c:pt idx="2">
                  <c:v>40.113</c:v>
                </c:pt>
                <c:pt idx="3">
                  <c:v>42.267000000000003</c:v>
                </c:pt>
                <c:pt idx="4">
                  <c:v>44.154000000000003</c:v>
                </c:pt>
                <c:pt idx="5">
                  <c:v>43.366999999999997</c:v>
                </c:pt>
              </c:numCache>
            </c:numRef>
          </c:yVal>
          <c:smooth val="1"/>
          <c:extLst>
            <c:ext xmlns:c16="http://schemas.microsoft.com/office/drawing/2014/chart" uri="{C3380CC4-5D6E-409C-BE32-E72D297353CC}">
              <c16:uniqueId val="{00000001-8435-48C1-AE71-21D846AB5606}"/>
            </c:ext>
          </c:extLst>
        </c:ser>
        <c:ser>
          <c:idx val="2"/>
          <c:order val="2"/>
          <c:tx>
            <c:v>Rebite 3</c:v>
          </c:tx>
          <c:spPr>
            <a:ln w="22225" cap="rnd">
              <a:solidFill>
                <a:srgbClr val="FF0000"/>
              </a:solidFill>
            </a:ln>
            <a:effectLst>
              <a:glow rad="139700">
                <a:schemeClr val="accent3">
                  <a:satMod val="175000"/>
                  <a:alpha val="14000"/>
                </a:schemeClr>
              </a:glow>
            </a:effectLst>
          </c:spPr>
          <c:marker>
            <c:symbol val="circle"/>
            <c:size val="3"/>
            <c:spPr>
              <a:solidFill>
                <a:schemeClr val="accent3">
                  <a:lumMod val="60000"/>
                  <a:lumOff val="40000"/>
                </a:schemeClr>
              </a:solidFill>
              <a:ln>
                <a:solidFill>
                  <a:srgbClr val="FF0000"/>
                </a:solidFill>
              </a:ln>
              <a:effectLst>
                <a:glow rad="63500">
                  <a:schemeClr val="accent3">
                    <a:satMod val="175000"/>
                    <a:alpha val="25000"/>
                  </a:schemeClr>
                </a:glow>
              </a:effectLst>
            </c:spPr>
          </c:marker>
          <c:xVal>
            <c:numRef>
              <c:f>distancias!$B$23:$G$23</c:f>
              <c:numCache>
                <c:formatCode>General</c:formatCode>
                <c:ptCount val="6"/>
                <c:pt idx="0">
                  <c:v>15</c:v>
                </c:pt>
                <c:pt idx="1">
                  <c:v>20</c:v>
                </c:pt>
                <c:pt idx="2">
                  <c:v>25</c:v>
                </c:pt>
                <c:pt idx="3">
                  <c:v>30</c:v>
                </c:pt>
                <c:pt idx="4">
                  <c:v>35</c:v>
                </c:pt>
                <c:pt idx="5">
                  <c:v>40</c:v>
                </c:pt>
              </c:numCache>
            </c:numRef>
          </c:xVal>
          <c:yVal>
            <c:numRef>
              <c:f>distancias!$B$28:$G$28</c:f>
              <c:numCache>
                <c:formatCode>General</c:formatCode>
                <c:ptCount val="6"/>
                <c:pt idx="0">
                  <c:v>45.537999999999997</c:v>
                </c:pt>
                <c:pt idx="1">
                  <c:v>44.155000000000001</c:v>
                </c:pt>
                <c:pt idx="2">
                  <c:v>45.293999999999997</c:v>
                </c:pt>
                <c:pt idx="3">
                  <c:v>44.320999999999998</c:v>
                </c:pt>
                <c:pt idx="4">
                  <c:v>48.152000000000001</c:v>
                </c:pt>
                <c:pt idx="5">
                  <c:v>44.838000000000001</c:v>
                </c:pt>
              </c:numCache>
            </c:numRef>
          </c:yVal>
          <c:smooth val="1"/>
          <c:extLst>
            <c:ext xmlns:c16="http://schemas.microsoft.com/office/drawing/2014/chart" uri="{C3380CC4-5D6E-409C-BE32-E72D297353CC}">
              <c16:uniqueId val="{00000002-8435-48C1-AE71-21D846AB5606}"/>
            </c:ext>
          </c:extLst>
        </c:ser>
        <c:dLbls>
          <c:showLegendKey val="0"/>
          <c:showVal val="0"/>
          <c:showCatName val="0"/>
          <c:showSerName val="0"/>
          <c:showPercent val="0"/>
          <c:showBubbleSize val="0"/>
        </c:dLbls>
        <c:axId val="967915807"/>
        <c:axId val="1576169279"/>
      </c:scatterChart>
      <c:valAx>
        <c:axId val="967915807"/>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pt-PT" sz="1050"/>
                  <a:t>Distância entre rebites (mm)</a:t>
                </a:r>
              </a:p>
            </c:rich>
          </c:tx>
          <c:layout>
            <c:manualLayout>
              <c:xMode val="edge"/>
              <c:yMode val="edge"/>
              <c:x val="0.31873653649293338"/>
              <c:y val="0.8144500901635856"/>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576169279"/>
        <c:crosses val="autoZero"/>
        <c:crossBetween val="midCat"/>
      </c:valAx>
      <c:valAx>
        <c:axId val="157616927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pt-PT" sz="1050"/>
                  <a:t>Tensão(</a:t>
                </a:r>
                <a:r>
                  <a:rPr lang="pt-PT" sz="1050" err="1"/>
                  <a:t>MPa</a:t>
                </a:r>
                <a:r>
                  <a:rPr lang="pt-PT" sz="1050"/>
                  <a:t>)</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67915807"/>
        <c:crosses val="autoZero"/>
        <c:crossBetween val="midCat"/>
      </c:valAx>
      <c:spPr>
        <a:solidFill>
          <a:schemeClr val="tx1">
            <a:lumMod val="85000"/>
          </a:schemeClr>
        </a:solidFill>
        <a:ln>
          <a:noFill/>
        </a:ln>
        <a:effectLst/>
      </c:spPr>
    </c:plotArea>
    <c:legend>
      <c:legendPos val="t"/>
      <c:layout>
        <c:manualLayout>
          <c:xMode val="edge"/>
          <c:yMode val="edge"/>
          <c:x val="0.12443233201140405"/>
          <c:y val="0.88559495494755236"/>
          <c:w val="0.76984582020796144"/>
          <c:h val="8.96140939843501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pt-PT" sz="1400"/>
              <a:t>Deformação Máxima no rebite</a:t>
            </a:r>
          </a:p>
        </c:rich>
      </c:tx>
      <c:layout>
        <c:manualLayout>
          <c:xMode val="edge"/>
          <c:yMode val="edge"/>
          <c:x val="0.21438893933439043"/>
          <c:y val="3.4510497565069652E-2"/>
        </c:manualLayout>
      </c:layout>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manualLayout>
          <c:layoutTarget val="inner"/>
          <c:xMode val="edge"/>
          <c:yMode val="edge"/>
          <c:x val="0.22283388910617927"/>
          <c:y val="0.19141728174893388"/>
          <c:w val="0.60894619422572183"/>
          <c:h val="0.4752410634922421"/>
        </c:manualLayout>
      </c:layout>
      <c:scatterChart>
        <c:scatterStyle val="smoothMarker"/>
        <c:varyColors val="0"/>
        <c:ser>
          <c:idx val="0"/>
          <c:order val="0"/>
          <c:tx>
            <c:v>Rebite 1</c:v>
          </c:tx>
          <c:spPr>
            <a:ln w="22225" cap="rnd">
              <a:solidFill>
                <a:srgbClr val="00B050"/>
              </a:solidFill>
            </a:ln>
            <a:effectLst>
              <a:glow rad="139700">
                <a:schemeClr val="accent1">
                  <a:satMod val="175000"/>
                  <a:alpha val="14000"/>
                </a:schemeClr>
              </a:glow>
            </a:effectLst>
          </c:spPr>
          <c:marker>
            <c:symbol val="circle"/>
            <c:size val="3"/>
            <c:spPr>
              <a:solidFill>
                <a:schemeClr val="accent1">
                  <a:lumMod val="60000"/>
                  <a:lumOff val="40000"/>
                </a:schemeClr>
              </a:solidFill>
              <a:ln>
                <a:solidFill>
                  <a:srgbClr val="00B050"/>
                </a:solidFill>
              </a:ln>
              <a:effectLst>
                <a:glow rad="63500">
                  <a:schemeClr val="accent1">
                    <a:satMod val="175000"/>
                    <a:alpha val="25000"/>
                  </a:schemeClr>
                </a:glow>
              </a:effectLst>
            </c:spPr>
          </c:marker>
          <c:xVal>
            <c:numRef>
              <c:f>distancias!$B$23:$G$23</c:f>
              <c:numCache>
                <c:formatCode>General</c:formatCode>
                <c:ptCount val="6"/>
                <c:pt idx="0">
                  <c:v>15</c:v>
                </c:pt>
                <c:pt idx="1">
                  <c:v>20</c:v>
                </c:pt>
                <c:pt idx="2">
                  <c:v>25</c:v>
                </c:pt>
                <c:pt idx="3">
                  <c:v>30</c:v>
                </c:pt>
                <c:pt idx="4">
                  <c:v>35</c:v>
                </c:pt>
                <c:pt idx="5">
                  <c:v>40</c:v>
                </c:pt>
              </c:numCache>
            </c:numRef>
          </c:xVal>
          <c:yVal>
            <c:numRef>
              <c:f>distancias!$B$29:$G$29</c:f>
              <c:numCache>
                <c:formatCode>General</c:formatCode>
                <c:ptCount val="6"/>
                <c:pt idx="0">
                  <c:v>1.2551999999999999E-3</c:v>
                </c:pt>
                <c:pt idx="1">
                  <c:v>1.3196E-3</c:v>
                </c:pt>
                <c:pt idx="2">
                  <c:v>1.3117999999999999E-3</c:v>
                </c:pt>
                <c:pt idx="3">
                  <c:v>1.3009E-3</c:v>
                </c:pt>
                <c:pt idx="4">
                  <c:v>1.2417000000000001E-3</c:v>
                </c:pt>
                <c:pt idx="5">
                  <c:v>1.3005E-3</c:v>
                </c:pt>
              </c:numCache>
            </c:numRef>
          </c:yVal>
          <c:smooth val="1"/>
          <c:extLst>
            <c:ext xmlns:c16="http://schemas.microsoft.com/office/drawing/2014/chart" uri="{C3380CC4-5D6E-409C-BE32-E72D297353CC}">
              <c16:uniqueId val="{00000000-72BD-4817-A7A1-DB71258657C6}"/>
            </c:ext>
          </c:extLst>
        </c:ser>
        <c:ser>
          <c:idx val="1"/>
          <c:order val="1"/>
          <c:tx>
            <c:v>Rebite 2</c:v>
          </c:tx>
          <c:spPr>
            <a:ln w="22225" cap="rnd">
              <a:solidFill>
                <a:srgbClr val="0070C0"/>
              </a:solidFill>
            </a:ln>
            <a:effectLst>
              <a:glow rad="139700">
                <a:schemeClr val="accent2">
                  <a:satMod val="175000"/>
                  <a:alpha val="14000"/>
                </a:schemeClr>
              </a:glow>
            </a:effectLst>
          </c:spPr>
          <c:marker>
            <c:symbol val="circle"/>
            <c:size val="3"/>
            <c:spPr>
              <a:solidFill>
                <a:schemeClr val="accent2">
                  <a:lumMod val="60000"/>
                  <a:lumOff val="40000"/>
                </a:schemeClr>
              </a:solidFill>
              <a:ln>
                <a:solidFill>
                  <a:srgbClr val="0070C0"/>
                </a:solidFill>
              </a:ln>
              <a:effectLst>
                <a:glow rad="63500">
                  <a:schemeClr val="accent2">
                    <a:satMod val="175000"/>
                    <a:alpha val="25000"/>
                  </a:schemeClr>
                </a:glow>
              </a:effectLst>
            </c:spPr>
          </c:marker>
          <c:xVal>
            <c:numRef>
              <c:f>distancias!$B$23:$G$23</c:f>
              <c:numCache>
                <c:formatCode>General</c:formatCode>
                <c:ptCount val="6"/>
                <c:pt idx="0">
                  <c:v>15</c:v>
                </c:pt>
                <c:pt idx="1">
                  <c:v>20</c:v>
                </c:pt>
                <c:pt idx="2">
                  <c:v>25</c:v>
                </c:pt>
                <c:pt idx="3">
                  <c:v>30</c:v>
                </c:pt>
                <c:pt idx="4">
                  <c:v>35</c:v>
                </c:pt>
                <c:pt idx="5">
                  <c:v>40</c:v>
                </c:pt>
              </c:numCache>
            </c:numRef>
          </c:xVal>
          <c:yVal>
            <c:numRef>
              <c:f>distancias!$B$30:$G$30</c:f>
              <c:numCache>
                <c:formatCode>General</c:formatCode>
                <c:ptCount val="6"/>
                <c:pt idx="0">
                  <c:v>1.0838E-3</c:v>
                </c:pt>
                <c:pt idx="1">
                  <c:v>1.1689999999999999E-3</c:v>
                </c:pt>
                <c:pt idx="2">
                  <c:v>1.1802E-3</c:v>
                </c:pt>
                <c:pt idx="3">
                  <c:v>1.1926E-3</c:v>
                </c:pt>
                <c:pt idx="4">
                  <c:v>1.2424000000000001E-3</c:v>
                </c:pt>
                <c:pt idx="5">
                  <c:v>1.2273E-3</c:v>
                </c:pt>
              </c:numCache>
            </c:numRef>
          </c:yVal>
          <c:smooth val="1"/>
          <c:extLst>
            <c:ext xmlns:c16="http://schemas.microsoft.com/office/drawing/2014/chart" uri="{C3380CC4-5D6E-409C-BE32-E72D297353CC}">
              <c16:uniqueId val="{00000001-72BD-4817-A7A1-DB71258657C6}"/>
            </c:ext>
          </c:extLst>
        </c:ser>
        <c:ser>
          <c:idx val="2"/>
          <c:order val="2"/>
          <c:tx>
            <c:v>Rebite 3</c:v>
          </c:tx>
          <c:spPr>
            <a:ln w="22225" cap="rnd">
              <a:solidFill>
                <a:srgbClr val="FF0000"/>
              </a:solidFill>
            </a:ln>
            <a:effectLst>
              <a:glow rad="139700">
                <a:schemeClr val="accent3">
                  <a:satMod val="175000"/>
                  <a:alpha val="14000"/>
                </a:schemeClr>
              </a:glow>
            </a:effectLst>
          </c:spPr>
          <c:marker>
            <c:symbol val="circle"/>
            <c:size val="3"/>
            <c:spPr>
              <a:solidFill>
                <a:schemeClr val="accent3">
                  <a:lumMod val="60000"/>
                  <a:lumOff val="40000"/>
                </a:schemeClr>
              </a:solidFill>
              <a:ln>
                <a:solidFill>
                  <a:srgbClr val="FF0000"/>
                </a:solidFill>
              </a:ln>
              <a:effectLst>
                <a:glow rad="63500">
                  <a:schemeClr val="accent3">
                    <a:satMod val="175000"/>
                    <a:alpha val="25000"/>
                  </a:schemeClr>
                </a:glow>
              </a:effectLst>
            </c:spPr>
          </c:marker>
          <c:xVal>
            <c:numRef>
              <c:f>distancias!$B$23:$G$23</c:f>
              <c:numCache>
                <c:formatCode>General</c:formatCode>
                <c:ptCount val="6"/>
                <c:pt idx="0">
                  <c:v>15</c:v>
                </c:pt>
                <c:pt idx="1">
                  <c:v>20</c:v>
                </c:pt>
                <c:pt idx="2">
                  <c:v>25</c:v>
                </c:pt>
                <c:pt idx="3">
                  <c:v>30</c:v>
                </c:pt>
                <c:pt idx="4">
                  <c:v>35</c:v>
                </c:pt>
                <c:pt idx="5">
                  <c:v>40</c:v>
                </c:pt>
              </c:numCache>
            </c:numRef>
          </c:xVal>
          <c:yVal>
            <c:numRef>
              <c:f>distancias!$B$31:$G$31</c:f>
              <c:numCache>
                <c:formatCode>General</c:formatCode>
                <c:ptCount val="6"/>
                <c:pt idx="0">
                  <c:v>1.2765000000000001E-3</c:v>
                </c:pt>
                <c:pt idx="1">
                  <c:v>1.3071999999999999E-3</c:v>
                </c:pt>
                <c:pt idx="2">
                  <c:v>1.3033000000000001E-3</c:v>
                </c:pt>
                <c:pt idx="3">
                  <c:v>1.2918999999999999E-3</c:v>
                </c:pt>
                <c:pt idx="4">
                  <c:v>1.3043E-3</c:v>
                </c:pt>
                <c:pt idx="5">
                  <c:v>1.291E-3</c:v>
                </c:pt>
              </c:numCache>
            </c:numRef>
          </c:yVal>
          <c:smooth val="1"/>
          <c:extLst>
            <c:ext xmlns:c16="http://schemas.microsoft.com/office/drawing/2014/chart" uri="{C3380CC4-5D6E-409C-BE32-E72D297353CC}">
              <c16:uniqueId val="{00000002-72BD-4817-A7A1-DB71258657C6}"/>
            </c:ext>
          </c:extLst>
        </c:ser>
        <c:dLbls>
          <c:showLegendKey val="0"/>
          <c:showVal val="0"/>
          <c:showCatName val="0"/>
          <c:showSerName val="0"/>
          <c:showPercent val="0"/>
          <c:showBubbleSize val="0"/>
        </c:dLbls>
        <c:axId val="1580465519"/>
        <c:axId val="1406260319"/>
      </c:scatterChart>
      <c:valAx>
        <c:axId val="1580465519"/>
        <c:scaling>
          <c:orientation val="minMax"/>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pt-PT" sz="1050"/>
                  <a:t>Distância entre rebites (mm</a:t>
                </a:r>
                <a:r>
                  <a:rPr lang="pt-PT"/>
                  <a:t>)</a:t>
                </a:r>
              </a:p>
            </c:rich>
          </c:tx>
          <c:layout>
            <c:manualLayout>
              <c:xMode val="edge"/>
              <c:yMode val="edge"/>
              <c:x val="0.29123598985432625"/>
              <c:y val="0.77543754289636257"/>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406260319"/>
        <c:crosses val="autoZero"/>
        <c:crossBetween val="midCat"/>
      </c:valAx>
      <c:valAx>
        <c:axId val="1406260319"/>
        <c:scaling>
          <c:orientation val="minMax"/>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pt-PT"/>
                  <a:t>Deformação (mm)</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580465519"/>
        <c:crosses val="autoZero"/>
        <c:crossBetween val="midCat"/>
      </c:valAx>
      <c:spPr>
        <a:solidFill>
          <a:schemeClr val="tx1">
            <a:lumMod val="85000"/>
          </a:schemeClr>
        </a:solidFill>
        <a:ln>
          <a:noFill/>
        </a:ln>
        <a:effectLst/>
      </c:spPr>
    </c:plotArea>
    <c:legend>
      <c:legendPos val="t"/>
      <c:layout>
        <c:manualLayout>
          <c:xMode val="edge"/>
          <c:yMode val="edge"/>
          <c:x val="0.13525878988902368"/>
          <c:y val="0.88013842163889422"/>
          <c:w val="0.70817826988493904"/>
          <c:h val="8.9614093984350121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Placas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Diametros!$B$2</c:f>
              <c:strCache>
                <c:ptCount val="1"/>
                <c:pt idx="0">
                  <c:v>Tensão Von Mises [Mpa]</c:v>
                </c:pt>
              </c:strCache>
            </c:strRef>
          </c:tx>
          <c:spPr>
            <a:ln w="22225" cap="rnd">
              <a:solidFill>
                <a:srgbClr val="0070C0"/>
              </a:solidFill>
            </a:ln>
            <a:effectLst>
              <a:glow rad="139700">
                <a:schemeClr val="accent1">
                  <a:satMod val="175000"/>
                  <a:alpha val="14000"/>
                </a:schemeClr>
              </a:glow>
            </a:effectLst>
          </c:spPr>
          <c:marker>
            <c:symbol val="circle"/>
            <c:size val="3"/>
            <c:spPr>
              <a:solidFill>
                <a:schemeClr val="accent1">
                  <a:lumMod val="60000"/>
                  <a:lumOff val="40000"/>
                </a:schemeClr>
              </a:solidFill>
              <a:ln>
                <a:solidFill>
                  <a:srgbClr val="0070C0"/>
                </a:solidFill>
              </a:ln>
              <a:effectLst>
                <a:glow rad="63500">
                  <a:schemeClr val="accent1">
                    <a:satMod val="175000"/>
                    <a:alpha val="25000"/>
                  </a:schemeClr>
                </a:glow>
              </a:effectLst>
            </c:spPr>
          </c:marker>
          <c:xVal>
            <c:numRef>
              <c:f>Diametros!$A$3:$A$8</c:f>
              <c:numCache>
                <c:formatCode>General</c:formatCode>
                <c:ptCount val="6"/>
                <c:pt idx="0">
                  <c:v>12</c:v>
                </c:pt>
                <c:pt idx="1">
                  <c:v>13</c:v>
                </c:pt>
                <c:pt idx="2">
                  <c:v>14</c:v>
                </c:pt>
                <c:pt idx="3">
                  <c:v>15</c:v>
                </c:pt>
                <c:pt idx="4">
                  <c:v>16</c:v>
                </c:pt>
                <c:pt idx="5">
                  <c:v>17</c:v>
                </c:pt>
              </c:numCache>
            </c:numRef>
          </c:xVal>
          <c:yVal>
            <c:numRef>
              <c:f>Diametros!$B$3:$B$8</c:f>
              <c:numCache>
                <c:formatCode>General</c:formatCode>
                <c:ptCount val="6"/>
                <c:pt idx="0">
                  <c:v>119.69</c:v>
                </c:pt>
                <c:pt idx="1">
                  <c:v>100.94</c:v>
                </c:pt>
                <c:pt idx="2">
                  <c:v>106.51</c:v>
                </c:pt>
                <c:pt idx="3">
                  <c:v>91.186000000000007</c:v>
                </c:pt>
                <c:pt idx="4">
                  <c:v>89.44</c:v>
                </c:pt>
                <c:pt idx="5">
                  <c:v>84.978999999999999</c:v>
                </c:pt>
              </c:numCache>
            </c:numRef>
          </c:yVal>
          <c:smooth val="1"/>
          <c:extLst>
            <c:ext xmlns:c16="http://schemas.microsoft.com/office/drawing/2014/chart" uri="{C3380CC4-5D6E-409C-BE32-E72D297353CC}">
              <c16:uniqueId val="{00000000-F28E-42FB-B928-5D5C69735C6F}"/>
            </c:ext>
          </c:extLst>
        </c:ser>
        <c:dLbls>
          <c:showLegendKey val="0"/>
          <c:showVal val="0"/>
          <c:showCatName val="0"/>
          <c:showSerName val="0"/>
          <c:showPercent val="0"/>
          <c:showBubbleSize val="0"/>
        </c:dLbls>
        <c:axId val="1873343199"/>
        <c:axId val="1873343679"/>
      </c:scatterChart>
      <c:valAx>
        <c:axId val="1873343199"/>
        <c:scaling>
          <c:orientation val="minMax"/>
          <c:min val="11"/>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GB"/>
                  <a:t>Diâmetro[mm]</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873343679"/>
        <c:crosses val="autoZero"/>
        <c:crossBetween val="midCat"/>
      </c:valAx>
      <c:valAx>
        <c:axId val="1873343679"/>
        <c:scaling>
          <c:orientation val="minMax"/>
          <c:max val="125"/>
          <c:min val="80"/>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GB"/>
                  <a:t>Von Mises Stress[MPa]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8733431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US"/>
              <a:t>Rebites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lotArea>
      <c:layout/>
      <c:scatterChart>
        <c:scatterStyle val="smoothMarker"/>
        <c:varyColors val="0"/>
        <c:ser>
          <c:idx val="0"/>
          <c:order val="0"/>
          <c:tx>
            <c:strRef>
              <c:f>Diametros!$B$2</c:f>
              <c:strCache>
                <c:ptCount val="1"/>
                <c:pt idx="0">
                  <c:v>Tensão Von Mises [Mpa]</c:v>
                </c:pt>
              </c:strCache>
            </c:strRef>
          </c:tx>
          <c:spPr>
            <a:ln w="22225" cap="rnd">
              <a:solidFill>
                <a:srgbClr val="0070C0"/>
              </a:solidFill>
            </a:ln>
            <a:effectLst>
              <a:glow rad="139700">
                <a:schemeClr val="accent1">
                  <a:satMod val="175000"/>
                  <a:alpha val="14000"/>
                </a:schemeClr>
              </a:glow>
            </a:effectLst>
          </c:spPr>
          <c:marker>
            <c:symbol val="circle"/>
            <c:size val="3"/>
            <c:spPr>
              <a:solidFill>
                <a:schemeClr val="accent1">
                  <a:lumMod val="60000"/>
                  <a:lumOff val="40000"/>
                </a:schemeClr>
              </a:solidFill>
              <a:ln>
                <a:solidFill>
                  <a:srgbClr val="0070C0"/>
                </a:solidFill>
              </a:ln>
              <a:effectLst>
                <a:glow rad="63500">
                  <a:schemeClr val="accent1">
                    <a:satMod val="175000"/>
                    <a:alpha val="25000"/>
                  </a:schemeClr>
                </a:glow>
              </a:effectLst>
            </c:spPr>
          </c:marker>
          <c:xVal>
            <c:numRef>
              <c:f>Diametros!$A$3:$A$8</c:f>
              <c:numCache>
                <c:formatCode>General</c:formatCode>
                <c:ptCount val="6"/>
                <c:pt idx="0">
                  <c:v>12</c:v>
                </c:pt>
                <c:pt idx="1">
                  <c:v>13</c:v>
                </c:pt>
                <c:pt idx="2">
                  <c:v>14</c:v>
                </c:pt>
                <c:pt idx="3">
                  <c:v>15</c:v>
                </c:pt>
                <c:pt idx="4">
                  <c:v>16</c:v>
                </c:pt>
                <c:pt idx="5">
                  <c:v>17</c:v>
                </c:pt>
              </c:numCache>
            </c:numRef>
          </c:xVal>
          <c:yVal>
            <c:numRef>
              <c:f>Diametros!$G$3:$G$8</c:f>
              <c:numCache>
                <c:formatCode>General</c:formatCode>
                <c:ptCount val="6"/>
                <c:pt idx="0">
                  <c:v>144.65</c:v>
                </c:pt>
                <c:pt idx="1">
                  <c:v>127.61</c:v>
                </c:pt>
                <c:pt idx="2">
                  <c:v>125.97</c:v>
                </c:pt>
                <c:pt idx="3">
                  <c:v>116.42</c:v>
                </c:pt>
                <c:pt idx="4">
                  <c:v>110.95</c:v>
                </c:pt>
                <c:pt idx="5">
                  <c:v>105.92</c:v>
                </c:pt>
              </c:numCache>
            </c:numRef>
          </c:yVal>
          <c:smooth val="1"/>
          <c:extLst>
            <c:ext xmlns:c16="http://schemas.microsoft.com/office/drawing/2014/chart" uri="{C3380CC4-5D6E-409C-BE32-E72D297353CC}">
              <c16:uniqueId val="{00000000-B01C-49FA-97A9-C49ECFFF5D2E}"/>
            </c:ext>
          </c:extLst>
        </c:ser>
        <c:dLbls>
          <c:showLegendKey val="0"/>
          <c:showVal val="0"/>
          <c:showCatName val="0"/>
          <c:showSerName val="0"/>
          <c:showPercent val="0"/>
          <c:showBubbleSize val="0"/>
        </c:dLbls>
        <c:axId val="1873343199"/>
        <c:axId val="1873343679"/>
      </c:scatterChart>
      <c:valAx>
        <c:axId val="1873343199"/>
        <c:scaling>
          <c:orientation val="minMax"/>
          <c:min val="11"/>
        </c:scaling>
        <c:delete val="0"/>
        <c:axPos val="b"/>
        <c:majorGridlines>
          <c:spPr>
            <a:ln w="9525" cap="flat" cmpd="sng" algn="ctr">
              <a:solidFill>
                <a:schemeClr val="dk1">
                  <a:lumMod val="65000"/>
                  <a:lumOff val="35000"/>
                  <a:alpha val="7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GB"/>
                  <a:t>Diâmetro[mm]</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873343679"/>
        <c:crosses val="autoZero"/>
        <c:crossBetween val="midCat"/>
      </c:valAx>
      <c:valAx>
        <c:axId val="1873343679"/>
        <c:scaling>
          <c:orientation val="minMax"/>
          <c:max val="150"/>
          <c:min val="100"/>
        </c:scaling>
        <c:delete val="0"/>
        <c:axPos val="l"/>
        <c:majorGridlines>
          <c:spPr>
            <a:ln w="9525" cap="flat" cmpd="sng" algn="ctr">
              <a:solidFill>
                <a:schemeClr val="dk1">
                  <a:lumMod val="65000"/>
                  <a:lumOff val="35000"/>
                  <a:alpha val="7500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r>
                  <a:rPr lang="en-GB"/>
                  <a:t>Von Mises Stress[MPa]</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lt1">
                      <a:lumMod val="7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5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1873343199"/>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45">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3"/>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tx1"/>
    </cs:fontRef>
    <cs:spPr>
      <a:ln w="9525" cap="flat" cmpd="sng" algn="ctr">
        <a:solidFill>
          <a:schemeClr val="dk1">
            <a:lumMod val="65000"/>
            <a:lumOff val="35000"/>
            <a:alpha val="75000"/>
          </a:schemeClr>
        </a:solidFill>
        <a:round/>
      </a:ln>
    </cs:spPr>
  </cs:gridlineMajor>
  <cs:gridlineMinor>
    <cs:lnRef idx="0"/>
    <cs:fillRef idx="0"/>
    <cs:effectRef idx="0"/>
    <cs:fontRef idx="minor">
      <a:schemeClr val="tx1"/>
    </cs:fontRef>
    <cs:spPr>
      <a:ln w="9525" cap="flat" cmpd="sng" algn="ctr">
        <a:solidFill>
          <a:schemeClr val="dk1">
            <a:lumMod val="65000"/>
            <a:lumOff val="35000"/>
            <a:alpha val="25000"/>
          </a:schemeClr>
        </a:soli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spPr>
      <a:ln w="9525" cap="flat" cmpd="sng" algn="ctr">
        <a:solidFill>
          <a:schemeClr val="lt1">
            <a:lumMod val="50000"/>
          </a:schemeClr>
        </a:solidFill>
        <a:round/>
      </a:ln>
    </cs:spPr>
    <cs:defRPr sz="1197" kern="1200"/>
    <cs:bodyPr/>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ivetwise.co.uk/product-category/shop-rivetwise-rivets/"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Google Shape;161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9" name="Google Shape;161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7"/>
        <p:cNvGrpSpPr/>
        <p:nvPr/>
      </p:nvGrpSpPr>
      <p:grpSpPr>
        <a:xfrm>
          <a:off x="0" y="0"/>
          <a:ext cx="0" cy="0"/>
          <a:chOff x="0" y="0"/>
          <a:chExt cx="0" cy="0"/>
        </a:xfrm>
      </p:grpSpPr>
      <p:sp>
        <p:nvSpPr>
          <p:cNvPr id="2228" name="Google Shape;2228;g11bc263f502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9" name="Google Shape;2229;g11bc263f502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449580">
              <a:lnSpc>
                <a:spcPct val="107000"/>
              </a:lnSpc>
              <a:spcAft>
                <a:spcPts val="800"/>
              </a:spcAft>
            </a:pPr>
            <a:r>
              <a:rPr lang="pt-PT" sz="1800" kern="100">
                <a:effectLst/>
                <a:latin typeface="Aptos" panose="020B0004020202020204" pitchFamily="34" charset="0"/>
                <a:ea typeface="Aptos" panose="020B0004020202020204" pitchFamily="34" charset="0"/>
                <a:cs typeface="Arial" panose="020B0604020202020204" pitchFamily="34" charset="0"/>
              </a:rPr>
              <a:t>No dia a dia, rebites e porcas rebite são usados em diversas aplicações práticas devido à sua versatilidade, durabilidade e facilidade de instalação.</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indent="449580">
              <a:lnSpc>
                <a:spcPct val="107000"/>
              </a:lnSpc>
              <a:spcAft>
                <a:spcPts val="800"/>
              </a:spcAft>
            </a:pPr>
            <a:r>
              <a:rPr lang="pt-PT" sz="1800" kern="100">
                <a:effectLst/>
                <a:latin typeface="Aptos" panose="020B0004020202020204" pitchFamily="34" charset="0"/>
                <a:ea typeface="Aptos" panose="020B0004020202020204" pitchFamily="34" charset="0"/>
                <a:cs typeface="Arial" panose="020B0604020202020204" pitchFamily="34" charset="0"/>
              </a:rPr>
              <a:t>Em móveis e decoração, as porcas rebite são amplamente utilizadas na montagem de estruturas de metal, como prateleiras e </a:t>
            </a:r>
            <a:r>
              <a:rPr lang="pt-PT" sz="1800" kern="100" err="1">
                <a:effectLst/>
                <a:latin typeface="Aptos" panose="020B0004020202020204" pitchFamily="34" charset="0"/>
                <a:ea typeface="Aptos" panose="020B0004020202020204" pitchFamily="34" charset="0"/>
                <a:cs typeface="Arial" panose="020B0604020202020204" pitchFamily="34" charset="0"/>
              </a:rPr>
              <a:t>racks</a:t>
            </a:r>
            <a:r>
              <a:rPr lang="pt-PT" sz="1800" kern="100">
                <a:effectLst/>
                <a:latin typeface="Aptos" panose="020B0004020202020204" pitchFamily="34" charset="0"/>
                <a:ea typeface="Aptos" panose="020B0004020202020204" pitchFamily="34" charset="0"/>
                <a:cs typeface="Arial" panose="020B0604020202020204" pitchFamily="34" charset="0"/>
              </a:rPr>
              <a:t>.</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indent="449580">
              <a:lnSpc>
                <a:spcPct val="107000"/>
              </a:lnSpc>
              <a:spcAft>
                <a:spcPts val="800"/>
              </a:spcAft>
            </a:pPr>
            <a:r>
              <a:rPr lang="pt-PT" sz="1800" kern="100">
                <a:effectLst/>
                <a:latin typeface="Aptos" panose="020B0004020202020204" pitchFamily="34" charset="0"/>
                <a:ea typeface="Aptos" panose="020B0004020202020204" pitchFamily="34" charset="0"/>
                <a:cs typeface="Arial" panose="020B0604020202020204" pitchFamily="34" charset="0"/>
              </a:rPr>
              <a:t>Na indústria </a:t>
            </a:r>
            <a:r>
              <a:rPr lang="pt-PT" sz="1800" kern="100" err="1">
                <a:effectLst/>
                <a:latin typeface="Aptos" panose="020B0004020202020204" pitchFamily="34" charset="0"/>
                <a:ea typeface="Aptos" panose="020B0004020202020204" pitchFamily="34" charset="0"/>
                <a:cs typeface="Arial" panose="020B0604020202020204" pitchFamily="34" charset="0"/>
              </a:rPr>
              <a:t>automovel</a:t>
            </a:r>
            <a:r>
              <a:rPr lang="pt-PT" sz="1800" kern="100">
                <a:effectLst/>
                <a:latin typeface="Aptos" panose="020B0004020202020204" pitchFamily="34" charset="0"/>
                <a:ea typeface="Aptos" panose="020B0004020202020204" pitchFamily="34" charset="0"/>
                <a:cs typeface="Arial" panose="020B0604020202020204" pitchFamily="34" charset="0"/>
              </a:rPr>
              <a:t>, por exemplo, são comuns na fixação de painéis de chassis e de portas</a:t>
            </a:r>
            <a:endParaRPr lang="en-US" sz="1800" kern="100">
              <a:effectLst/>
              <a:latin typeface="Aptos" panose="020B0004020202020204" pitchFamily="34" charset="0"/>
              <a:ea typeface="Aptos" panose="020B0004020202020204" pitchFamily="34" charset="0"/>
              <a:cs typeface="Arial" panose="020B0604020202020204" pitchFamily="34"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sz="1800" kern="100">
                <a:effectLst/>
                <a:latin typeface="Aptos" panose="020B0004020202020204" pitchFamily="34" charset="0"/>
                <a:ea typeface="Aptos" panose="020B0004020202020204" pitchFamily="34" charset="0"/>
                <a:cs typeface="Arial" panose="020B0604020202020204" pitchFamily="34" charset="0"/>
              </a:rPr>
              <a:t>Os rebites têm uma ampla aplicação na indústria da construção civil, principalmente em estruturas metálicas, pontes, edifícios e outras obras com a principal função de unir as peças da estrutura com vigas e pilares.</a:t>
            </a:r>
            <a:endParaRPr lang="en-US" sz="1800" kern="100">
              <a:effectLst/>
              <a:latin typeface="Aptos" panose="020B0004020202020204" pitchFamily="34" charset="0"/>
              <a:ea typeface="Aptos" panose="020B0004020202020204" pitchFamily="34" charset="0"/>
              <a:cs typeface="Arial" panose="020B0604020202020204" pitchFamily="34" charset="0"/>
            </a:endParaRPr>
          </a:p>
          <a:p>
            <a:endParaRPr lang="en-US"/>
          </a:p>
        </p:txBody>
      </p:sp>
    </p:spTree>
    <p:extLst>
      <p:ext uri="{BB962C8B-B14F-4D97-AF65-F5344CB8AC3E}">
        <p14:creationId xmlns:p14="http://schemas.microsoft.com/office/powerpoint/2010/main" val="1837125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1">
          <a:extLst>
            <a:ext uri="{FF2B5EF4-FFF2-40B4-BE49-F238E27FC236}">
              <a16:creationId xmlns:a16="http://schemas.microsoft.com/office/drawing/2014/main" id="{8F112472-EAD0-515C-323D-342AC03CEDEA}"/>
            </a:ext>
          </a:extLst>
        </p:cNvPr>
        <p:cNvGrpSpPr/>
        <p:nvPr/>
      </p:nvGrpSpPr>
      <p:grpSpPr>
        <a:xfrm>
          <a:off x="0" y="0"/>
          <a:ext cx="0" cy="0"/>
          <a:chOff x="0" y="0"/>
          <a:chExt cx="0" cy="0"/>
        </a:xfrm>
      </p:grpSpPr>
      <p:sp>
        <p:nvSpPr>
          <p:cNvPr id="2332" name="Google Shape;2332;g11bc263f502_0_2663:notes">
            <a:extLst>
              <a:ext uri="{FF2B5EF4-FFF2-40B4-BE49-F238E27FC236}">
                <a16:creationId xmlns:a16="http://schemas.microsoft.com/office/drawing/2014/main" id="{6F0C904F-78B8-72B3-E382-C2F5C6882D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3" name="Google Shape;2333;g11bc263f502_0_2663:notes">
            <a:extLst>
              <a:ext uri="{FF2B5EF4-FFF2-40B4-BE49-F238E27FC236}">
                <a16:creationId xmlns:a16="http://schemas.microsoft.com/office/drawing/2014/main" id="{C4182FBA-3B17-CAC4-6AE8-63AFDEAC41D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PT"/>
              <a:t>Mas o que são rebites e porque é que estes são usados e são importantes na industria aeroespacial</a:t>
            </a:r>
            <a:endParaRPr/>
          </a:p>
        </p:txBody>
      </p:sp>
    </p:spTree>
    <p:extLst>
      <p:ext uri="{BB962C8B-B14F-4D97-AF65-F5344CB8AC3E}">
        <p14:creationId xmlns:p14="http://schemas.microsoft.com/office/powerpoint/2010/main" val="1759835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8"/>
        <p:cNvGrpSpPr/>
        <p:nvPr/>
      </p:nvGrpSpPr>
      <p:grpSpPr>
        <a:xfrm>
          <a:off x="0" y="0"/>
          <a:ext cx="0" cy="0"/>
          <a:chOff x="0" y="0"/>
          <a:chExt cx="0" cy="0"/>
        </a:xfrm>
      </p:grpSpPr>
      <p:sp>
        <p:nvSpPr>
          <p:cNvPr id="2259" name="Google Shape;2259;g11bc263f502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0" name="Google Shape;2260;g11bc263f502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342900">
              <a:lnSpc>
                <a:spcPct val="107000"/>
              </a:lnSpc>
              <a:buFont typeface="Symbol" panose="05050102010706020507" pitchFamily="18" charset="2"/>
              <a:buChar char=""/>
            </a:pPr>
            <a:r>
              <a:rPr lang="pt-PT" sz="1800" kern="100">
                <a:effectLst/>
                <a:latin typeface="Aptos" panose="020B0004020202020204" pitchFamily="34" charset="0"/>
                <a:ea typeface="Aptos" panose="020B0004020202020204" pitchFamily="34" charset="0"/>
                <a:cs typeface="Times New Roman" panose="02020603050405020304" pitchFamily="18" charset="0"/>
              </a:rPr>
              <a:t>Materiais diferentes podem ser usados (metais/ não metais) </a:t>
            </a:r>
          </a:p>
          <a:p>
            <a:pPr marL="342900" lvl="0" indent="-342900">
              <a:lnSpc>
                <a:spcPct val="107000"/>
              </a:lnSpc>
              <a:buFont typeface="Symbol" panose="05050102010706020507" pitchFamily="18" charset="2"/>
              <a:buChar char=""/>
            </a:pPr>
            <a:r>
              <a:rPr lang="pt-PT" sz="1800" kern="100">
                <a:effectLst/>
                <a:latin typeface="Aptos" panose="020B0004020202020204" pitchFamily="34" charset="0"/>
                <a:ea typeface="Aptos" panose="020B0004020202020204" pitchFamily="34" charset="0"/>
                <a:cs typeface="Times New Roman" panose="02020603050405020304" pitchFamily="18" charset="0"/>
              </a:rPr>
              <a:t>Podem ter diferentes tipos de acabamentos</a:t>
            </a:r>
          </a:p>
          <a:p>
            <a:pPr marL="342900" lvl="0" indent="-342900">
              <a:lnSpc>
                <a:spcPct val="107000"/>
              </a:lnSpc>
              <a:spcAft>
                <a:spcPts val="800"/>
              </a:spcAft>
              <a:buFont typeface="Symbol" panose="05050102010706020507" pitchFamily="18" charset="2"/>
              <a:buChar char=""/>
            </a:pPr>
            <a:r>
              <a:rPr lang="pt-PT" sz="1800" kern="100">
                <a:effectLst/>
                <a:latin typeface="Aptos" panose="020B0004020202020204" pitchFamily="34" charset="0"/>
                <a:ea typeface="Aptos" panose="020B0004020202020204" pitchFamily="34" charset="0"/>
                <a:cs typeface="Times New Roman" panose="02020603050405020304" pitchFamily="18" charset="0"/>
              </a:rPr>
              <a:t>Podem servir de aperto, espaçadores, eixos, contactos elétricos, etc.</a:t>
            </a:r>
          </a:p>
          <a:p>
            <a:pPr marL="285750" marR="0" lvl="0" indent="-285750" algn="l" defTabSz="914400" rtl="0" eaLnBrk="1" fontAlgn="auto" latinLnBrk="0" hangingPunct="1">
              <a:lnSpc>
                <a:spcPct val="100000"/>
              </a:lnSpc>
              <a:spcBef>
                <a:spcPts val="0"/>
              </a:spcBef>
              <a:spcAft>
                <a:spcPts val="0"/>
              </a:spcAft>
              <a:buClr>
                <a:srgbClr val="000000"/>
              </a:buClr>
              <a:buSzPts val="1100"/>
              <a:tabLst/>
              <a:defRPr/>
            </a:pPr>
            <a:r>
              <a:rPr lang="pt-PT" sz="1800" kern="100">
                <a:effectLst/>
                <a:latin typeface="Aptos" panose="020B0004020202020204" pitchFamily="34" charset="0"/>
                <a:ea typeface="Aptos" panose="020B0004020202020204" pitchFamily="34" charset="0"/>
                <a:cs typeface="Times New Roman" panose="02020603050405020304" pitchFamily="18" charset="0"/>
              </a:rPr>
              <a:t>Podem ser montados por máquinas automáticas de alta velocidade</a:t>
            </a:r>
          </a:p>
          <a:p>
            <a:pPr marL="171450" lvl="0" indent="-171450" algn="l" rtl="0">
              <a:spcBef>
                <a:spcPts val="0"/>
              </a:spcBef>
              <a:spcAft>
                <a:spcPts val="0"/>
              </a:spcAft>
            </a:pPr>
            <a:r>
              <a:rPr lang="pt-PT"/>
              <a:t>Processo simples e barato, e com grande confiabilidade.</a:t>
            </a:r>
          </a:p>
          <a:p>
            <a:pPr marL="171450" lvl="0" indent="-171450" algn="l" rtl="0">
              <a:spcBef>
                <a:spcPts val="0"/>
              </a:spcBef>
              <a:spcAft>
                <a:spcPts val="0"/>
              </a:spcAft>
            </a:pPr>
            <a:endParaRPr lang="pt-PT"/>
          </a:p>
          <a:p>
            <a:pPr marL="171450" lvl="0" indent="-171450" algn="l" rtl="0">
              <a:spcBef>
                <a:spcPts val="0"/>
              </a:spcBef>
              <a:spcAft>
                <a:spcPts val="0"/>
              </a:spcAft>
            </a:pPr>
            <a:endParaRPr lang="pt-PT"/>
          </a:p>
          <a:p>
            <a:pPr marL="0" lvl="0" indent="0" algn="l" rtl="0">
              <a:spcBef>
                <a:spcPts val="0"/>
              </a:spcBef>
              <a:spcAft>
                <a:spcPts val="0"/>
              </a:spcAft>
              <a:buNone/>
            </a:pPr>
            <a:r>
              <a:rPr lang="pt-PT"/>
              <a:t>Desvantagens</a:t>
            </a:r>
          </a:p>
          <a:p>
            <a:pPr marL="342900" lvl="0" indent="-342900">
              <a:lnSpc>
                <a:spcPct val="107000"/>
              </a:lnSpc>
              <a:buFont typeface="Symbol" panose="05050102010706020507" pitchFamily="18" charset="2"/>
              <a:buChar char=""/>
            </a:pPr>
            <a:r>
              <a:rPr lang="pt-PT" sz="1800" kern="100">
                <a:effectLst/>
                <a:latin typeface="Aptos" panose="020B0004020202020204" pitchFamily="34" charset="0"/>
                <a:ea typeface="Aptos" panose="020B0004020202020204" pitchFamily="34" charset="0"/>
                <a:cs typeface="Times New Roman" panose="02020603050405020304" pitchFamily="18" charset="0"/>
              </a:rPr>
              <a:t>Resistência a tração e fadiga menor que ligações por parafusos e roscas</a:t>
            </a:r>
          </a:p>
          <a:p>
            <a:pPr marL="342900" lvl="0" indent="-342900">
              <a:lnSpc>
                <a:spcPct val="107000"/>
              </a:lnSpc>
              <a:buFont typeface="Symbol" panose="05050102010706020507" pitchFamily="18" charset="2"/>
              <a:buChar char=""/>
            </a:pPr>
            <a:r>
              <a:rPr lang="pt-PT" sz="1800" kern="100">
                <a:effectLst/>
                <a:latin typeface="Aptos" panose="020B0004020202020204" pitchFamily="34" charset="0"/>
                <a:ea typeface="Aptos" panose="020B0004020202020204" pitchFamily="34" charset="0"/>
                <a:cs typeface="Times New Roman" panose="02020603050405020304" pitchFamily="18" charset="0"/>
              </a:rPr>
              <a:t>Rebites precisam ser destruídos para manutenção ou substituição</a:t>
            </a:r>
          </a:p>
          <a:p>
            <a:pPr marL="342900" lvl="0" indent="-342900">
              <a:lnSpc>
                <a:spcPct val="107000"/>
              </a:lnSpc>
              <a:spcAft>
                <a:spcPts val="800"/>
              </a:spcAft>
              <a:buFont typeface="Symbol" panose="05050102010706020507" pitchFamily="18" charset="2"/>
              <a:buChar char=""/>
            </a:pPr>
            <a:r>
              <a:rPr lang="pt-PT" sz="1800" kern="100">
                <a:effectLst/>
                <a:latin typeface="Aptos" panose="020B0004020202020204" pitchFamily="34" charset="0"/>
                <a:ea typeface="Aptos" panose="020B0004020202020204" pitchFamily="34" charset="0"/>
                <a:cs typeface="Times New Roman" panose="02020603050405020304" pitchFamily="18" charset="0"/>
              </a:rPr>
              <a:t>Quando produzidos em massa não tem a mesma precisão que as ligações enroscadas  </a:t>
            </a:r>
          </a:p>
          <a:p>
            <a:pPr marL="0" lvl="0" indent="0" algn="l" rtl="0">
              <a:spcBef>
                <a:spcPts val="0"/>
              </a:spcBef>
              <a:spcAft>
                <a:spcPts val="0"/>
              </a:spcAft>
              <a:buNone/>
            </a:pPr>
            <a:endParaRPr lang="pt-P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r>
              <a:rPr lang="pt-PT"/>
              <a:t>Quanto à tecnologia de rebitagem, existem dois grupos de técnicas. As técnicas normais e as técnicas novas.</a:t>
            </a:r>
          </a:p>
          <a:p>
            <a:pPr marL="158750" indent="0">
              <a:buNone/>
            </a:pPr>
            <a:r>
              <a:rPr lang="pt-PT"/>
              <a:t>Quanto à tecnologia normal temos: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a:t> </a:t>
            </a:r>
            <a:r>
              <a:rPr lang="pt-PT" b="1"/>
              <a:t>rebitagem convencional- </a:t>
            </a:r>
            <a:r>
              <a:rPr lang="pt-PT" sz="1800" kern="100">
                <a:effectLst/>
                <a:latin typeface="Aptos" panose="020B0004020202020204" pitchFamily="34" charset="0"/>
                <a:ea typeface="Aptos" panose="020B0004020202020204" pitchFamily="34" charset="0"/>
                <a:cs typeface="Times New Roman" panose="02020603050405020304" pitchFamily="18" charset="0"/>
              </a:rPr>
              <a:t>utiliza a deformação plástica do rebite para unir placas. O rebite é colocado no orifício das placas, com a cabeça da fábrica sendo fixada pela matriz inferior. A matriz superior é conduzida por energia hidráulica ou martelo batendo para perfurar o rebite. A cabeça de rebite é deformada sob o impacto, formando uma protrusão que se junta a duas placas. No entanto, o ajuste de interferência produzido pela rebitagem convencional não é uniforme e trará perigo oculto à estabilidade da estrutura.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b="1" kern="100">
                <a:effectLst/>
                <a:latin typeface="Aptos" panose="020B0004020202020204" pitchFamily="34" charset="0"/>
                <a:ea typeface="Aptos" panose="020B0004020202020204" pitchFamily="34" charset="0"/>
                <a:cs typeface="Times New Roman" panose="02020603050405020304" pitchFamily="18" charset="0"/>
              </a:rPr>
              <a:t>Rebitagem cega-</a:t>
            </a:r>
            <a:r>
              <a:rPr lang="pt-PT" sz="1800">
                <a:effectLst/>
                <a:latin typeface="Aptos" panose="020B0004020202020204" pitchFamily="34" charset="0"/>
                <a:ea typeface="Aptos" panose="020B0004020202020204" pitchFamily="34" charset="0"/>
                <a:cs typeface="Times New Roman" panose="02020603050405020304" pitchFamily="18" charset="0"/>
              </a:rPr>
              <a:t>o rebite cego consiste em duas partes, que são o corpo do rebite e o caule do rebite. O corpo de rebite é colocado no buraco das placas. O grampo é usado para fixar o caule do rebite. Em seguida, a haste de rebite é puxada pela arma de rebite operacional, fazendo com que o corpo do rebite seja espremido e deformado.</a:t>
            </a:r>
            <a:endParaRPr lang="pt-PT" b="1"/>
          </a:p>
        </p:txBody>
      </p:sp>
    </p:spTree>
    <p:extLst>
      <p:ext uri="{BB962C8B-B14F-4D97-AF65-F5344CB8AC3E}">
        <p14:creationId xmlns:p14="http://schemas.microsoft.com/office/powerpoint/2010/main" val="1841842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sz="1800" b="1" kern="100">
                <a:effectLst/>
                <a:latin typeface="Aptos" panose="020B0004020202020204" pitchFamily="34" charset="0"/>
                <a:ea typeface="Aptos" panose="020B0004020202020204" pitchFamily="34" charset="0"/>
                <a:cs typeface="Times New Roman" panose="02020603050405020304" pitchFamily="18" charset="0"/>
              </a:rPr>
              <a:t>Rebitagem Modelada</a:t>
            </a:r>
            <a:r>
              <a:rPr lang="pt-PT" sz="1800" kern="100">
                <a:effectLst/>
                <a:latin typeface="Aptos" panose="020B0004020202020204" pitchFamily="34" charset="0"/>
                <a:ea typeface="Aptos" panose="020B0004020202020204" pitchFamily="34" charset="0"/>
                <a:cs typeface="Times New Roman" panose="02020603050405020304" pitchFamily="18" charset="0"/>
              </a:rPr>
              <a:t>- esta técnica teve crescente atenção na junção de material leve devido à sua alta eficiência, baixo custo e capacidade de unir placas revestidas sem danos. É uma técnica de “</a:t>
            </a:r>
            <a:r>
              <a:rPr lang="pt-PT" sz="1800" kern="100" err="1">
                <a:effectLst/>
                <a:latin typeface="Aptos" panose="020B0004020202020204" pitchFamily="34" charset="0"/>
                <a:ea typeface="Aptos" panose="020B0004020202020204" pitchFamily="34" charset="0"/>
                <a:cs typeface="Times New Roman" panose="02020603050405020304" pitchFamily="18" charset="0"/>
              </a:rPr>
              <a:t>clinch</a:t>
            </a:r>
            <a:r>
              <a:rPr lang="pt-PT" sz="1800" kern="100">
                <a:effectLst/>
                <a:latin typeface="Aptos" panose="020B0004020202020204" pitchFamily="34" charset="0"/>
                <a:ea typeface="Aptos" panose="020B0004020202020204" pitchFamily="34" charset="0"/>
                <a:cs typeface="Times New Roman" panose="02020603050405020304" pitchFamily="18" charset="0"/>
              </a:rPr>
              <a:t>”, visto que não é necessário a perfuração das placas.</a:t>
            </a:r>
          </a:p>
          <a:p>
            <a:endParaRPr lang="pt-PT"/>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sz="1800" b="1" kern="100">
                <a:effectLst/>
                <a:latin typeface="Aptos" panose="020B0004020202020204" pitchFamily="34" charset="0"/>
                <a:ea typeface="Aptos" panose="020B0004020202020204" pitchFamily="34" charset="0"/>
                <a:cs typeface="Times New Roman" panose="02020603050405020304" pitchFamily="18" charset="0"/>
              </a:rPr>
              <a:t>Rebitagem Restaurada</a:t>
            </a:r>
            <a:r>
              <a:rPr lang="pt-PT" sz="1800" kern="100">
                <a:effectLst/>
                <a:latin typeface="Aptos" panose="020B0004020202020204" pitchFamily="34" charset="0"/>
                <a:ea typeface="Aptos" panose="020B0004020202020204" pitchFamily="34" charset="0"/>
                <a:cs typeface="Times New Roman" panose="02020603050405020304" pitchFamily="18" charset="0"/>
              </a:rPr>
              <a:t>- Geralmente, uma articulação fechada terá de ser descartada quando for danificada. Isso inevitavelmente irá causar o desperdiço de material e trará problemas para as pessoas quando as circunstâncias dificultam a formação de uma nova articulação. Deste modo, inventaram um novo processo de rebitagem restaurado que pode renovar a junta fechada danificada. Também é uma técnica de “</a:t>
            </a:r>
            <a:r>
              <a:rPr lang="pt-PT" sz="1800" kern="100" err="1">
                <a:effectLst/>
                <a:latin typeface="Aptos" panose="020B0004020202020204" pitchFamily="34" charset="0"/>
                <a:ea typeface="Aptos" panose="020B0004020202020204" pitchFamily="34" charset="0"/>
                <a:cs typeface="Times New Roman" panose="02020603050405020304" pitchFamily="18" charset="0"/>
              </a:rPr>
              <a:t>clinch</a:t>
            </a:r>
            <a:r>
              <a:rPr lang="pt-PT" sz="1800" kern="100">
                <a:effectLst/>
                <a:latin typeface="Aptos" panose="020B0004020202020204" pitchFamily="34" charset="0"/>
                <a:ea typeface="Aptos" panose="020B0004020202020204" pitchFamily="34" charset="0"/>
                <a:cs typeface="Times New Roman" panose="02020603050405020304" pitchFamily="18" charset="0"/>
              </a:rPr>
              <a:t>”.</a:t>
            </a:r>
          </a:p>
          <a:p>
            <a:endParaRPr lang="pt-PT"/>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sz="1800" b="1" kern="100">
                <a:effectLst/>
                <a:latin typeface="Aptos" panose="020B0004020202020204" pitchFamily="34" charset="0"/>
                <a:ea typeface="Aptos" panose="020B0004020202020204" pitchFamily="34" charset="0"/>
                <a:cs typeface="Times New Roman" panose="02020603050405020304" pitchFamily="18" charset="0"/>
              </a:rPr>
              <a:t>Rebitagem </a:t>
            </a:r>
            <a:r>
              <a:rPr lang="pt-PT" sz="1800" b="1" kern="100" err="1">
                <a:effectLst/>
                <a:latin typeface="Aptos" panose="020B0004020202020204" pitchFamily="34" charset="0"/>
                <a:ea typeface="Aptos" panose="020B0004020202020204" pitchFamily="34" charset="0"/>
                <a:cs typeface="Times New Roman" panose="02020603050405020304" pitchFamily="18" charset="0"/>
              </a:rPr>
              <a:t>Autoperfurante</a:t>
            </a:r>
            <a:r>
              <a:rPr lang="pt-PT" sz="1800" kern="100">
                <a:effectLst/>
                <a:latin typeface="Aptos" panose="020B0004020202020204" pitchFamily="34" charset="0"/>
                <a:ea typeface="Aptos" panose="020B0004020202020204" pitchFamily="34" charset="0"/>
                <a:cs typeface="Times New Roman" panose="02020603050405020304" pitchFamily="18" charset="0"/>
              </a:rPr>
              <a:t>- é uma tecnologia de junção de conformação a frio que pressiona o rebite diretamente nas placas alimentadas por cilindro hidráulico ou servo motor. Esta tecnologia supera muitas desvantagens das técnicas convencionais, como a aparência deficiente, baixa eficiência e formas complicadas. Perfuração e rebitagem podem ser alcançadas ao mesmo tempo e a placa revestida pode ser unida sem destruir o revestimento. Não só a articulação  produzida possui alta resistência estática e à fadiga, mas também pode reduzir o peso da estrutura.</a:t>
            </a:r>
          </a:p>
          <a:p>
            <a:endParaRPr lang="pt-PT"/>
          </a:p>
        </p:txBody>
      </p:sp>
    </p:spTree>
    <p:extLst>
      <p:ext uri="{BB962C8B-B14F-4D97-AF65-F5344CB8AC3E}">
        <p14:creationId xmlns:p14="http://schemas.microsoft.com/office/powerpoint/2010/main" val="4099888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12937d05419_0_5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7" name="Google Shape;2197;g12937d05419_0_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kern="100">
                <a:effectLst/>
                <a:latin typeface="Aptos" panose="020B0004020202020204" pitchFamily="34" charset="0"/>
                <a:ea typeface="Aptos" panose="020B0004020202020204" pitchFamily="34" charset="0"/>
                <a:cs typeface="Times New Roman" panose="02020603050405020304" pitchFamily="18" charset="0"/>
              </a:rPr>
              <a:t>No caso das aeronaves primeiro estuda-se os esforços sofridos pela aeronave como um todo, analisando partes completas (assumindo simplificações). De seguida, como forma de aprofundar o estudo, são analisados os componentes (ex. </a:t>
            </a:r>
            <a:r>
              <a:rPr lang="pt-PT" sz="1800" kern="100" err="1">
                <a:effectLst/>
                <a:latin typeface="Aptos" panose="020B0004020202020204" pitchFamily="34" charset="0"/>
                <a:ea typeface="Aptos" panose="020B0004020202020204" pitchFamily="34" charset="0"/>
                <a:cs typeface="Times New Roman" panose="02020603050405020304" pitchFamily="18" charset="0"/>
              </a:rPr>
              <a:t>monocoque</a:t>
            </a:r>
            <a:r>
              <a:rPr lang="pt-PT" sz="1800" kern="100">
                <a:effectLst/>
                <a:latin typeface="Aptos" panose="020B0004020202020204" pitchFamily="34" charset="0"/>
                <a:ea typeface="Aptos" panose="020B0004020202020204" pitchFamily="34" charset="0"/>
                <a:cs typeface="Times New Roman" panose="02020603050405020304" pitchFamily="18" charset="0"/>
              </a:rPr>
              <a:t>, asa, estabilizadores), seguidos dos subcomponentes (ex. </a:t>
            </a:r>
            <a:r>
              <a:rPr lang="pt-PT" sz="1800" kern="100" err="1">
                <a:effectLst/>
                <a:latin typeface="Aptos" panose="020B0004020202020204" pitchFamily="34" charset="0"/>
                <a:ea typeface="Aptos" panose="020B0004020202020204" pitchFamily="34" charset="0"/>
                <a:cs typeface="Times New Roman" panose="02020603050405020304" pitchFamily="18" charset="0"/>
              </a:rPr>
              <a:t>ribs</a:t>
            </a:r>
            <a:r>
              <a:rPr lang="pt-PT" sz="1800" kern="100">
                <a:effectLst/>
                <a:latin typeface="Aptos" panose="020B0004020202020204" pitchFamily="34" charset="0"/>
                <a:ea typeface="Aptos" panose="020B0004020202020204" pitchFamily="34" charset="0"/>
                <a:cs typeface="Times New Roman" panose="02020603050405020304" pitchFamily="18" charset="0"/>
              </a:rPr>
              <a:t>, </a:t>
            </a:r>
            <a:r>
              <a:rPr lang="pt-PT" sz="1800" kern="100" err="1">
                <a:effectLst/>
                <a:latin typeface="Aptos" panose="020B0004020202020204" pitchFamily="34" charset="0"/>
                <a:ea typeface="Aptos" panose="020B0004020202020204" pitchFamily="34" charset="0"/>
                <a:cs typeface="Times New Roman" panose="02020603050405020304" pitchFamily="18" charset="0"/>
              </a:rPr>
              <a:t>stringers</a:t>
            </a:r>
            <a:r>
              <a:rPr lang="pt-PT" sz="1800" kern="100">
                <a:effectLst/>
                <a:latin typeface="Aptos" panose="020B0004020202020204" pitchFamily="34" charset="0"/>
                <a:ea typeface="Aptos" panose="020B0004020202020204" pitchFamily="34" charset="0"/>
                <a:cs typeface="Times New Roman" panose="02020603050405020304" pitchFamily="18" charset="0"/>
              </a:rPr>
              <a:t>, </a:t>
            </a:r>
            <a:r>
              <a:rPr lang="pt-PT" sz="1800" kern="100" err="1">
                <a:effectLst/>
                <a:latin typeface="Aptos" panose="020B0004020202020204" pitchFamily="34" charset="0"/>
                <a:ea typeface="Aptos" panose="020B0004020202020204" pitchFamily="34" charset="0"/>
                <a:cs typeface="Times New Roman" panose="02020603050405020304" pitchFamily="18" charset="0"/>
              </a:rPr>
              <a:t>etc</a:t>
            </a:r>
            <a:r>
              <a:rPr lang="pt-PT" sz="1800" kern="100">
                <a:effectLst/>
                <a:latin typeface="Aptos" panose="020B0004020202020204" pitchFamily="34" charset="0"/>
                <a:ea typeface="Aptos" panose="020B0004020202020204" pitchFamily="34" charset="0"/>
                <a:cs typeface="Times New Roman" panose="02020603050405020304" pitchFamily="18" charset="0"/>
              </a:rPr>
              <a:t>) e por fim as zonas rebitadas.</a:t>
            </a: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r>
              <a:rPr lang="pt-PT"/>
              <a:t>Quanto aos métodos analíticos para a analise da concentração de tensão nas zonas rebitadas, recorremos ao </a:t>
            </a:r>
            <a:r>
              <a:rPr lang="pt-PT" err="1"/>
              <a:t>ChatGPT</a:t>
            </a:r>
            <a:r>
              <a:rPr lang="pt-PT"/>
              <a:t>. E ele enumerou algumas delas:</a:t>
            </a:r>
          </a:p>
          <a:p>
            <a:pPr marL="158750" indent="0">
              <a:buNone/>
            </a:pPr>
            <a:r>
              <a:rPr lang="pt-PT"/>
              <a:t>Temos as </a:t>
            </a:r>
            <a:r>
              <a:rPr lang="pt-PT" b="1"/>
              <a:t>equação de Kirsch</a:t>
            </a:r>
            <a:r>
              <a:rPr lang="pt-PT"/>
              <a:t>, </a:t>
            </a:r>
            <a:r>
              <a:rPr lang="pt-PT" b="1"/>
              <a:t>Fatores de Concentração de Peterson</a:t>
            </a:r>
            <a:r>
              <a:rPr lang="pt-PT"/>
              <a:t> e </a:t>
            </a:r>
            <a:r>
              <a:rPr lang="pt-PT" b="1"/>
              <a:t>Método da Secção Molhada</a:t>
            </a:r>
            <a:r>
              <a:rPr lang="pt-PT"/>
              <a:t>.</a:t>
            </a:r>
          </a:p>
        </p:txBody>
      </p:sp>
    </p:spTree>
    <p:extLst>
      <p:ext uri="{BB962C8B-B14F-4D97-AF65-F5344CB8AC3E}">
        <p14:creationId xmlns:p14="http://schemas.microsoft.com/office/powerpoint/2010/main" val="3812000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r>
              <a:rPr lang="pt-PT" sz="1800">
                <a:effectLst/>
                <a:latin typeface="Aptos" panose="020B0004020202020204" pitchFamily="34" charset="0"/>
                <a:ea typeface="Aptos" panose="020B0004020202020204" pitchFamily="34" charset="0"/>
                <a:cs typeface="Times New Roman" panose="02020603050405020304" pitchFamily="18" charset="0"/>
              </a:rPr>
              <a:t>Depois recorreu-se a artigos para adquirir informação mais precisa sobre estes modelos.</a:t>
            </a:r>
          </a:p>
          <a:p>
            <a:endParaRPr lang="pt-PT" sz="1800">
              <a:effectLst/>
              <a:latin typeface="Aptos" panose="020B0004020202020204" pitchFamily="34" charset="0"/>
              <a:ea typeface="Aptos" panose="020B0004020202020204" pitchFamily="34" charset="0"/>
              <a:cs typeface="Times New Roman" panose="02020603050405020304" pitchFamily="18" charset="0"/>
            </a:endParaRPr>
          </a:p>
          <a:p>
            <a:r>
              <a:rPr lang="pt-PT" sz="1800">
                <a:effectLst/>
                <a:latin typeface="Aptos" panose="020B0004020202020204" pitchFamily="34" charset="0"/>
                <a:ea typeface="Aptos" panose="020B0004020202020204" pitchFamily="34" charset="0"/>
                <a:cs typeface="Times New Roman" panose="02020603050405020304" pitchFamily="18" charset="0"/>
              </a:rPr>
              <a:t>Assim, as equações de Kirsch são usadas quando apenas tem-se um único furo circular numa placa infinita. As equações de Kirsch podem aproximar os fatores de concentração de tensão. No entanto, esta abordagem é simplista e não leva em conta múltiplos furos ou interações entre eles, o que é comum em zonas rebitadas. As tensões em coordenadas polares em qualquer ponto à volta do furo é dada pelas equações, onde “a” é o raio do furo, “r” a distância entre o centro do furo e ponto, e “</a:t>
            </a:r>
            <a:r>
              <a:rPr lang="el-GR" sz="1800">
                <a:effectLst/>
                <a:latin typeface="Aptos" panose="020B0004020202020204" pitchFamily="34" charset="0"/>
                <a:ea typeface="Aptos" panose="020B0004020202020204" pitchFamily="34" charset="0"/>
                <a:cs typeface="Times New Roman" panose="02020603050405020304" pitchFamily="18" charset="0"/>
              </a:rPr>
              <a:t>σ</a:t>
            </a:r>
            <a:r>
              <a:rPr lang="pt-PT" sz="1800">
                <a:effectLst/>
                <a:latin typeface="Aptos" panose="020B0004020202020204" pitchFamily="34" charset="0"/>
                <a:ea typeface="Aptos" panose="020B0004020202020204" pitchFamily="34" charset="0"/>
                <a:cs typeface="Times New Roman" panose="02020603050405020304" pitchFamily="18" charset="0"/>
              </a:rPr>
              <a:t>” é o angulo com a horizontal.</a:t>
            </a:r>
          </a:p>
          <a:p>
            <a:endParaRPr lang="pt-PT" sz="1800">
              <a:effectLst/>
              <a:latin typeface="Aptos" panose="020B0004020202020204" pitchFamily="34"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sz="1800">
                <a:effectLst/>
                <a:latin typeface="Aptos" panose="020B0004020202020204" pitchFamily="34" charset="0"/>
                <a:cs typeface="Times New Roman" panose="02020603050405020304" pitchFamily="18" charset="0"/>
              </a:rPr>
              <a:t>Quanto aos Coeficientes de Concentração de Peterson, </a:t>
            </a:r>
            <a:r>
              <a:rPr lang="pt-PT" sz="1800" kern="100">
                <a:effectLst/>
                <a:latin typeface="Aptos" panose="020B0004020202020204" pitchFamily="34" charset="0"/>
                <a:cs typeface="Times New Roman" panose="02020603050405020304" pitchFamily="18" charset="0"/>
              </a:rPr>
              <a:t>e</a:t>
            </a:r>
            <a:r>
              <a:rPr lang="pt-PT" sz="1800" kern="100">
                <a:effectLst/>
                <a:latin typeface="Aptos" panose="020B0004020202020204" pitchFamily="34" charset="0"/>
                <a:ea typeface="Aptos" panose="020B0004020202020204" pitchFamily="34" charset="0"/>
                <a:cs typeface="Times New Roman" panose="02020603050405020304" pitchFamily="18" charset="0"/>
              </a:rPr>
              <a:t>stes fatores fornecem valores empíricos para diversas geometrias e tipos de carga, permitindo aos engenheiros estimar fatores de concentração de tensão (</a:t>
            </a:r>
            <a:r>
              <a:rPr lang="pt-PT" sz="1800" kern="100" err="1">
                <a:effectLst/>
                <a:latin typeface="Aptos" panose="020B0004020202020204" pitchFamily="34" charset="0"/>
                <a:ea typeface="Aptos" panose="020B0004020202020204" pitchFamily="34" charset="0"/>
                <a:cs typeface="Times New Roman" panose="02020603050405020304" pitchFamily="18" charset="0"/>
              </a:rPr>
              <a:t>SCFs</a:t>
            </a:r>
            <a:r>
              <a:rPr lang="pt-PT" sz="1800" kern="100">
                <a:effectLst/>
                <a:latin typeface="Aptos" panose="020B0004020202020204" pitchFamily="34" charset="0"/>
                <a:ea typeface="Aptos" panose="020B0004020202020204" pitchFamily="34" charset="0"/>
                <a:cs typeface="Times New Roman" panose="02020603050405020304" pitchFamily="18" charset="0"/>
              </a:rPr>
              <a:t>) em torno de furos de rebites em placas com dimensões conhecidas. Esta técnica recorre ao uso de gráficos parecidos aquele, dependendo da descontinuidade. Na bibliografia esta a referencia de um livro que contem este tipo de gráficos para as diferentes descontinuidades.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pt-PT" sz="1800" kern="100">
                <a:effectLst/>
                <a:latin typeface="Aptos" panose="020B0004020202020204" pitchFamily="34" charset="0"/>
                <a:ea typeface="Aptos" panose="020B0004020202020204" pitchFamily="34" charset="0"/>
                <a:cs typeface="Times New Roman" panose="02020603050405020304" pitchFamily="18" charset="0"/>
              </a:rPr>
              <a:t>Quanto ao terceiro método, método da secção liquida, não encontramos grande coisa em artigos. Apenas que é aplicado em estruturas onde a área efetiva da seção transversal próxima aos furos dos rebites é reduzida pela área ocupada pelos furos para estimar a tensão máxima.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endParaRPr lang="pt-PT"/>
          </a:p>
        </p:txBody>
      </p:sp>
    </p:spTree>
    <p:extLst>
      <p:ext uri="{BB962C8B-B14F-4D97-AF65-F5344CB8AC3E}">
        <p14:creationId xmlns:p14="http://schemas.microsoft.com/office/powerpoint/2010/main" val="3656864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Marcador de Posição de Notas 2"/>
              <p:cNvSpPr>
                <a:spLocks noGrp="1"/>
              </p:cNvSpPr>
              <p:nvPr>
                <p:ph type="body" idx="1"/>
              </p:nvPr>
            </p:nvSpPr>
            <p:spPr/>
            <p:txBody>
              <a:bodyPr/>
              <a:lstStyle/>
              <a:p>
                <a:r>
                  <a:rPr lang="pt-PT"/>
                  <a:t>Num dos livros disponibilizados pelo professor, encontramos quatro possíveis modos de falha.</a:t>
                </a:r>
              </a:p>
              <a:p>
                <a:endParaRPr lang="pt-PT"/>
              </a:p>
              <a:p>
                <a:pPr marL="158750" indent="0">
                  <a:buNone/>
                </a:pPr>
                <a:r>
                  <a:rPr lang="pt-PT"/>
                  <a:t>O primeiro caso é o </a:t>
                </a:r>
                <a:r>
                  <a:rPr lang="pt-PT" b="1" err="1"/>
                  <a:t>Rivet</a:t>
                </a:r>
                <a:r>
                  <a:rPr lang="pt-PT" b="1"/>
                  <a:t> </a:t>
                </a:r>
                <a:r>
                  <a:rPr lang="pt-PT" b="1" err="1"/>
                  <a:t>shear</a:t>
                </a:r>
                <a:r>
                  <a:rPr lang="pt-PT" b="1"/>
                  <a:t>- </a:t>
                </a:r>
                <a:r>
                  <a:rPr lang="pt-PT" sz="1800">
                    <a:effectLst/>
                    <a:latin typeface="Aptos" panose="020B0004020202020204" pitchFamily="34" charset="0"/>
                    <a:ea typeface="Aptos" panose="020B0004020202020204" pitchFamily="34" charset="0"/>
                    <a:cs typeface="Times New Roman" panose="02020603050405020304" pitchFamily="18" charset="0"/>
                  </a:rPr>
                  <a:t>Os rebites podem falhar por cisalhamento ao longo do seu diâmetro na interface das placas. E a falha acontece quando se verifica a relação.</a:t>
                </a:r>
              </a:p>
              <a:p>
                <a:pPr marL="158750" indent="0">
                  <a:buNone/>
                </a:pP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Bearing</a:t>
                </a:r>
                <a:r>
                  <a:rPr lang="pt-PT" sz="1800" b="1" u="none">
                    <a:effectLst/>
                    <a:latin typeface="Aptos" panose="020B0004020202020204" pitchFamily="34" charset="0"/>
                    <a:ea typeface="Times New Roman" panose="02020603050405020304" pitchFamily="18" charset="0"/>
                    <a:cs typeface="Times New Roman" panose="02020603050405020304" pitchFamily="18" charset="0"/>
                  </a:rPr>
                  <a:t> </a:t>
                </a: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pressure-</a:t>
                </a:r>
                <a:r>
                  <a:rPr lang="pt-PT" sz="1800" err="1">
                    <a:effectLst/>
                    <a:latin typeface="Aptos" panose="020B0004020202020204" pitchFamily="34" charset="0"/>
                    <a:ea typeface="Times New Roman" panose="02020603050405020304" pitchFamily="18" charset="0"/>
                    <a:cs typeface="Times New Roman" panose="02020603050405020304" pitchFamily="18" charset="0"/>
                  </a:rPr>
                  <a:t>O</a:t>
                </a:r>
                <a:r>
                  <a:rPr lang="pt-PT" sz="1800">
                    <a:effectLst/>
                    <a:latin typeface="Aptos" panose="020B0004020202020204" pitchFamily="34" charset="0"/>
                    <a:ea typeface="Times New Roman" panose="02020603050405020304" pitchFamily="18" charset="0"/>
                    <a:cs typeface="Times New Roman" panose="02020603050405020304" pitchFamily="18" charset="0"/>
                  </a:rPr>
                  <a:t> rebite ou a placa podem falhar devido à pressão do rolamento</a:t>
                </a:r>
                <a:r>
                  <a:rPr lang="pt-PT" sz="1800" b="0">
                    <a:effectLst/>
                    <a:latin typeface="Aptos" panose="020B0004020202020204" pitchFamily="34" charset="0"/>
                    <a:ea typeface="Times New Roman" panose="02020603050405020304" pitchFamily="18" charset="0"/>
                    <a:cs typeface="Times New Roman" panose="02020603050405020304" pitchFamily="18"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b="1" err="1">
                    <a:solidFill>
                      <a:schemeClr val="tx1">
                        <a:lumMod val="85000"/>
                      </a:schemeClr>
                    </a:solidFill>
                  </a:rPr>
                  <a:t>Shear</a:t>
                </a:r>
                <a:r>
                  <a:rPr lang="pt-PT" sz="1100" b="1">
                    <a:solidFill>
                      <a:schemeClr val="tx1">
                        <a:lumMod val="85000"/>
                      </a:schemeClr>
                    </a:solidFill>
                  </a:rPr>
                  <a:t> </a:t>
                </a:r>
                <a:r>
                  <a:rPr lang="pt-PT" sz="1100" b="1" err="1">
                    <a:solidFill>
                      <a:schemeClr val="tx1">
                        <a:lumMod val="85000"/>
                      </a:schemeClr>
                    </a:solidFill>
                  </a:rPr>
                  <a:t>failure</a:t>
                </a:r>
                <a:r>
                  <a:rPr lang="pt-PT" sz="1100" b="1">
                    <a:solidFill>
                      <a:schemeClr val="tx1">
                        <a:lumMod val="85000"/>
                      </a:schemeClr>
                    </a:solidFill>
                  </a:rPr>
                  <a:t> in a </a:t>
                </a:r>
                <a:r>
                  <a:rPr lang="pt-PT" sz="1100" b="1" err="1">
                    <a:solidFill>
                      <a:schemeClr val="tx1">
                        <a:lumMod val="85000"/>
                      </a:schemeClr>
                    </a:solidFill>
                  </a:rPr>
                  <a:t>plate-</a:t>
                </a:r>
                <a:r>
                  <a:rPr lang="pt-PT" sz="1800" err="1">
                    <a:effectLst/>
                    <a:latin typeface="Aptos" panose="020B0004020202020204" pitchFamily="34" charset="0"/>
                    <a:ea typeface="Aptos" panose="020B0004020202020204" pitchFamily="34" charset="0"/>
                    <a:cs typeface="Times New Roman" panose="02020603050405020304" pitchFamily="18" charset="0"/>
                  </a:rPr>
                  <a:t>O</a:t>
                </a:r>
                <a:r>
                  <a:rPr lang="pt-PT" sz="1800">
                    <a:effectLst/>
                    <a:latin typeface="Aptos" panose="020B0004020202020204" pitchFamily="34" charset="0"/>
                    <a:ea typeface="Aptos" panose="020B0004020202020204" pitchFamily="34" charset="0"/>
                    <a:cs typeface="Times New Roman" panose="02020603050405020304" pitchFamily="18" charset="0"/>
                  </a:rPr>
                  <a:t> cisalhamento das placas pode ocorrer nos planos ‘</a:t>
                </a:r>
                <a:r>
                  <a:rPr lang="pt-PT" sz="1800" err="1">
                    <a:effectLst/>
                    <a:latin typeface="Aptos" panose="020B0004020202020204" pitchFamily="34" charset="0"/>
                    <a:ea typeface="Aptos" panose="020B0004020202020204" pitchFamily="34" charset="0"/>
                    <a:cs typeface="Times New Roman" panose="02020603050405020304" pitchFamily="18" charset="0"/>
                  </a:rPr>
                  <a:t>cc</a:t>
                </a:r>
                <a:r>
                  <a:rPr lang="pt-PT" sz="1800">
                    <a:effectLst/>
                    <a:latin typeface="Aptos" panose="020B0004020202020204" pitchFamily="34" charset="0"/>
                    <a:ea typeface="Aptos" panose="020B0004020202020204" pitchFamily="34" charset="0"/>
                    <a:cs typeface="Times New Roman" panose="02020603050405020304" pitchFamily="18" charset="0"/>
                  </a:rPr>
                  <a:t>’, fazendo com que os rebites sejam arrastados para fora da placa</a:t>
                </a:r>
                <a:r>
                  <a:rPr lang="pt-PT" sz="1800" b="0">
                    <a:effectLst/>
                    <a:latin typeface="Aptos" panose="020B0004020202020204" pitchFamily="34" charset="0"/>
                    <a:ea typeface="Aptos" panose="020B0004020202020204" pitchFamily="34" charset="0"/>
                    <a:cs typeface="Times New Roman" panose="02020603050405020304" pitchFamily="18" charset="0"/>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Então uma rutura deste tipo ocorre quando verifica-se aquela relação.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b="1" i="0" u="none" err="1">
                    <a:solidFill>
                      <a:schemeClr val="tx1">
                        <a:lumMod val="85000"/>
                      </a:schemeClr>
                    </a:solidFill>
                  </a:rPr>
                  <a:t>Plate</a:t>
                </a:r>
                <a:r>
                  <a:rPr lang="pt-PT" sz="1800" b="1" i="0" u="none">
                    <a:solidFill>
                      <a:schemeClr val="tx1">
                        <a:lumMod val="85000"/>
                      </a:schemeClr>
                    </a:solidFill>
                  </a:rPr>
                  <a:t> </a:t>
                </a:r>
                <a:r>
                  <a:rPr lang="pt-PT" sz="1800" b="1" i="0" u="none" err="1">
                    <a:solidFill>
                      <a:schemeClr val="tx1">
                        <a:lumMod val="85000"/>
                      </a:schemeClr>
                    </a:solidFill>
                  </a:rPr>
                  <a:t>failure</a:t>
                </a:r>
                <a:r>
                  <a:rPr lang="pt-PT" sz="1800" b="1" i="0" u="none">
                    <a:solidFill>
                      <a:schemeClr val="tx1">
                        <a:lumMod val="85000"/>
                      </a:schemeClr>
                    </a:solidFill>
                  </a:rPr>
                  <a:t> in </a:t>
                </a:r>
                <a:r>
                  <a:rPr lang="pt-PT" sz="1800" b="1" i="0" u="none" err="1">
                    <a:solidFill>
                      <a:schemeClr val="tx1">
                        <a:lumMod val="85000"/>
                      </a:schemeClr>
                    </a:solidFill>
                  </a:rPr>
                  <a:t>tension</a:t>
                </a:r>
                <a:r>
                  <a:rPr lang="pt-PT" sz="1800" b="0" i="0" u="none">
                    <a:solidFill>
                      <a:schemeClr val="tx1">
                        <a:lumMod val="85000"/>
                      </a:schemeClr>
                    </a:solidFill>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A área da placa tensionada ao longo da linha dos rebites é reduzida devido à presença de furos para rebites. Portanto, se a última tensão de tração na placa for </a:t>
                </a:r>
                <a14:m>
                  <m:oMath xmlns:m="http://schemas.openxmlformats.org/officeDocument/2006/math">
                    <m:sSub>
                      <m:sSubPr>
                        <m:ctrlPr>
                          <a:rPr lang="pt-PT" sz="1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pt-PT" sz="1800" i="1" kern="100">
                            <a:effectLst/>
                            <a:latin typeface="Cambria Math" panose="02040503050406030204" pitchFamily="18" charset="0"/>
                            <a:ea typeface="Aptos" panose="020B0004020202020204" pitchFamily="34" charset="0"/>
                            <a:cs typeface="Times New Roman" panose="02020603050405020304" pitchFamily="18" charset="0"/>
                          </a:rPr>
                          <m:t>𝜎</m:t>
                        </m:r>
                      </m:e>
                      <m:sub>
                        <m:r>
                          <a:rPr lang="pt-PT" sz="1800" i="1" kern="100">
                            <a:effectLst/>
                            <a:latin typeface="Cambria Math" panose="02040503050406030204" pitchFamily="18" charset="0"/>
                            <a:ea typeface="Aptos" panose="020B0004020202020204" pitchFamily="34" charset="0"/>
                            <a:cs typeface="Times New Roman" panose="02020603050405020304" pitchFamily="18" charset="0"/>
                          </a:rPr>
                          <m:t>𝑢𝑙𝑡</m:t>
                        </m:r>
                      </m:sub>
                    </m:sSub>
                  </m:oMath>
                </a14:m>
                <a:r>
                  <a:rPr lang="pt-PT" sz="1800" kern="100">
                    <a:effectLst/>
                    <a:latin typeface="Aptos" panose="020B0004020202020204" pitchFamily="34" charset="0"/>
                    <a:ea typeface="Aptos" panose="020B0004020202020204" pitchFamily="34" charset="0"/>
                    <a:cs typeface="Times New Roman" panose="02020603050405020304" pitchFamily="18" charset="0"/>
                  </a:rPr>
                  <a:t>, a falha ocorre quando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a:effectLst/>
                    <a:latin typeface="Aptos" panose="020B0004020202020204" pitchFamily="34" charset="0"/>
                    <a:ea typeface="Aptos" panose="020B0004020202020204" pitchFamily="34" charset="0"/>
                    <a:cs typeface="Times New Roman" panose="02020603050405020304" pitchFamily="18" charset="0"/>
                  </a:rPr>
                  <a:t>A eficiência de uma junta é medida comparando a carga da rutura real com aquela que aplicaria se não houvesse furos para rebites na placa.</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b="1" i="0" u="none">
                  <a:solidFill>
                    <a:schemeClr val="tx1">
                      <a:lumMod val="85000"/>
                    </a:schemeClr>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100" b="1">
                  <a:solidFill>
                    <a:schemeClr val="tx1">
                      <a:lumMod val="85000"/>
                    </a:schemeClr>
                  </a:solidFill>
                </a:endParaRPr>
              </a:p>
              <a:p>
                <a:pPr marL="158750" indent="0">
                  <a:buNone/>
                </a:pPr>
                <a:endParaRPr lang="pt-PT" b="1" u="none"/>
              </a:p>
            </p:txBody>
          </p:sp>
        </mc:Choice>
        <mc:Fallback>
          <p:sp>
            <p:nvSpPr>
              <p:cNvPr id="3" name="Marcador de Posição de Notas 2"/>
              <p:cNvSpPr>
                <a:spLocks noGrp="1"/>
              </p:cNvSpPr>
              <p:nvPr>
                <p:ph type="body" idx="1"/>
              </p:nvPr>
            </p:nvSpPr>
            <p:spPr/>
            <p:txBody>
              <a:bodyPr/>
              <a:lstStyle/>
              <a:p>
                <a:r>
                  <a:rPr lang="pt-PT"/>
                  <a:t>Num dos livros disponibilizados pelo professor, encontramos quatro possíveis modos de falha.</a:t>
                </a:r>
              </a:p>
              <a:p>
                <a:endParaRPr lang="pt-PT"/>
              </a:p>
              <a:p>
                <a:pPr marL="158750" indent="0">
                  <a:buNone/>
                </a:pPr>
                <a:r>
                  <a:rPr lang="pt-PT"/>
                  <a:t>O primeiro caso é o </a:t>
                </a:r>
                <a:r>
                  <a:rPr lang="pt-PT" b="1" err="1"/>
                  <a:t>Rivet</a:t>
                </a:r>
                <a:r>
                  <a:rPr lang="pt-PT" b="1"/>
                  <a:t> </a:t>
                </a:r>
                <a:r>
                  <a:rPr lang="pt-PT" b="1" err="1"/>
                  <a:t>shear</a:t>
                </a:r>
                <a:r>
                  <a:rPr lang="pt-PT" b="1"/>
                  <a:t>- </a:t>
                </a:r>
                <a:r>
                  <a:rPr lang="pt-PT" sz="1800">
                    <a:effectLst/>
                    <a:latin typeface="Aptos" panose="020B0004020202020204" pitchFamily="34" charset="0"/>
                    <a:ea typeface="Aptos" panose="020B0004020202020204" pitchFamily="34" charset="0"/>
                    <a:cs typeface="Times New Roman" panose="02020603050405020304" pitchFamily="18" charset="0"/>
                  </a:rPr>
                  <a:t>Os rebites podem falhar por cisalhamento ao longo do seu diâmetro na interface das placas. E a falha acontece quando se verifica a relação.</a:t>
                </a:r>
              </a:p>
              <a:p>
                <a:pPr marL="158750" indent="0">
                  <a:buNone/>
                </a:pP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Bearing</a:t>
                </a:r>
                <a:r>
                  <a:rPr lang="pt-PT" sz="1800" b="1" u="none">
                    <a:effectLst/>
                    <a:latin typeface="Aptos" panose="020B0004020202020204" pitchFamily="34" charset="0"/>
                    <a:ea typeface="Times New Roman" panose="02020603050405020304" pitchFamily="18" charset="0"/>
                    <a:cs typeface="Times New Roman" panose="02020603050405020304" pitchFamily="18" charset="0"/>
                  </a:rPr>
                  <a:t> </a:t>
                </a: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pressure-</a:t>
                </a:r>
                <a:r>
                  <a:rPr lang="pt-PT" sz="1800" err="1">
                    <a:effectLst/>
                    <a:latin typeface="Aptos" panose="020B0004020202020204" pitchFamily="34" charset="0"/>
                    <a:ea typeface="Times New Roman" panose="02020603050405020304" pitchFamily="18" charset="0"/>
                    <a:cs typeface="Times New Roman" panose="02020603050405020304" pitchFamily="18" charset="0"/>
                  </a:rPr>
                  <a:t>O</a:t>
                </a:r>
                <a:r>
                  <a:rPr lang="pt-PT" sz="1800">
                    <a:effectLst/>
                    <a:latin typeface="Aptos" panose="020B0004020202020204" pitchFamily="34" charset="0"/>
                    <a:ea typeface="Times New Roman" panose="02020603050405020304" pitchFamily="18" charset="0"/>
                    <a:cs typeface="Times New Roman" panose="02020603050405020304" pitchFamily="18" charset="0"/>
                  </a:rPr>
                  <a:t> rebite ou a placa podem falhar devido à pressão do rolamento</a:t>
                </a:r>
                <a:r>
                  <a:rPr lang="pt-PT" sz="1800" b="0">
                    <a:effectLst/>
                    <a:latin typeface="Aptos" panose="020B0004020202020204" pitchFamily="34" charset="0"/>
                    <a:ea typeface="Times New Roman" panose="02020603050405020304" pitchFamily="18" charset="0"/>
                    <a:cs typeface="Times New Roman" panose="02020603050405020304" pitchFamily="18"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b="1" err="1">
                    <a:solidFill>
                      <a:schemeClr val="tx1">
                        <a:lumMod val="85000"/>
                      </a:schemeClr>
                    </a:solidFill>
                  </a:rPr>
                  <a:t>Shear</a:t>
                </a:r>
                <a:r>
                  <a:rPr lang="pt-PT" sz="1100" b="1">
                    <a:solidFill>
                      <a:schemeClr val="tx1">
                        <a:lumMod val="85000"/>
                      </a:schemeClr>
                    </a:solidFill>
                  </a:rPr>
                  <a:t> </a:t>
                </a:r>
                <a:r>
                  <a:rPr lang="pt-PT" sz="1100" b="1" err="1">
                    <a:solidFill>
                      <a:schemeClr val="tx1">
                        <a:lumMod val="85000"/>
                      </a:schemeClr>
                    </a:solidFill>
                  </a:rPr>
                  <a:t>failure</a:t>
                </a:r>
                <a:r>
                  <a:rPr lang="pt-PT" sz="1100" b="1">
                    <a:solidFill>
                      <a:schemeClr val="tx1">
                        <a:lumMod val="85000"/>
                      </a:schemeClr>
                    </a:solidFill>
                  </a:rPr>
                  <a:t> in a </a:t>
                </a:r>
                <a:r>
                  <a:rPr lang="pt-PT" sz="1100" b="1" err="1">
                    <a:solidFill>
                      <a:schemeClr val="tx1">
                        <a:lumMod val="85000"/>
                      </a:schemeClr>
                    </a:solidFill>
                  </a:rPr>
                  <a:t>plate-</a:t>
                </a:r>
                <a:r>
                  <a:rPr lang="pt-PT" sz="1800" err="1">
                    <a:effectLst/>
                    <a:latin typeface="Aptos" panose="020B0004020202020204" pitchFamily="34" charset="0"/>
                    <a:ea typeface="Aptos" panose="020B0004020202020204" pitchFamily="34" charset="0"/>
                    <a:cs typeface="Times New Roman" panose="02020603050405020304" pitchFamily="18" charset="0"/>
                  </a:rPr>
                  <a:t>O</a:t>
                </a:r>
                <a:r>
                  <a:rPr lang="pt-PT" sz="1800">
                    <a:effectLst/>
                    <a:latin typeface="Aptos" panose="020B0004020202020204" pitchFamily="34" charset="0"/>
                    <a:ea typeface="Aptos" panose="020B0004020202020204" pitchFamily="34" charset="0"/>
                    <a:cs typeface="Times New Roman" panose="02020603050405020304" pitchFamily="18" charset="0"/>
                  </a:rPr>
                  <a:t> cisalhamento das placas pode ocorrer nos planos ‘</a:t>
                </a:r>
                <a:r>
                  <a:rPr lang="pt-PT" sz="1800" err="1">
                    <a:effectLst/>
                    <a:latin typeface="Aptos" panose="020B0004020202020204" pitchFamily="34" charset="0"/>
                    <a:ea typeface="Aptos" panose="020B0004020202020204" pitchFamily="34" charset="0"/>
                    <a:cs typeface="Times New Roman" panose="02020603050405020304" pitchFamily="18" charset="0"/>
                  </a:rPr>
                  <a:t>cc</a:t>
                </a:r>
                <a:r>
                  <a:rPr lang="pt-PT" sz="1800">
                    <a:effectLst/>
                    <a:latin typeface="Aptos" panose="020B0004020202020204" pitchFamily="34" charset="0"/>
                    <a:ea typeface="Aptos" panose="020B0004020202020204" pitchFamily="34" charset="0"/>
                    <a:cs typeface="Times New Roman" panose="02020603050405020304" pitchFamily="18" charset="0"/>
                  </a:rPr>
                  <a:t>’, fazendo com que os rebites sejam arrastados para fora da placa</a:t>
                </a:r>
                <a:r>
                  <a:rPr lang="pt-PT" sz="1800" b="0">
                    <a:effectLst/>
                    <a:latin typeface="Aptos" panose="020B0004020202020204" pitchFamily="34" charset="0"/>
                    <a:ea typeface="Aptos" panose="020B0004020202020204" pitchFamily="34" charset="0"/>
                    <a:cs typeface="Times New Roman" panose="02020603050405020304" pitchFamily="18" charset="0"/>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Então uma rutura deste tipo ocorre quando verifica-se aquela relação.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b="1" i="0" u="none" err="1">
                    <a:solidFill>
                      <a:schemeClr val="tx1">
                        <a:lumMod val="85000"/>
                      </a:schemeClr>
                    </a:solidFill>
                  </a:rPr>
                  <a:t>Plate</a:t>
                </a:r>
                <a:r>
                  <a:rPr lang="pt-PT" sz="1800" b="1" i="0" u="none">
                    <a:solidFill>
                      <a:schemeClr val="tx1">
                        <a:lumMod val="85000"/>
                      </a:schemeClr>
                    </a:solidFill>
                  </a:rPr>
                  <a:t> </a:t>
                </a:r>
                <a:r>
                  <a:rPr lang="pt-PT" sz="1800" b="1" i="0" u="none" err="1">
                    <a:solidFill>
                      <a:schemeClr val="tx1">
                        <a:lumMod val="85000"/>
                      </a:schemeClr>
                    </a:solidFill>
                  </a:rPr>
                  <a:t>failure</a:t>
                </a:r>
                <a:r>
                  <a:rPr lang="pt-PT" sz="1800" b="1" i="0" u="none">
                    <a:solidFill>
                      <a:schemeClr val="tx1">
                        <a:lumMod val="85000"/>
                      </a:schemeClr>
                    </a:solidFill>
                  </a:rPr>
                  <a:t> in </a:t>
                </a:r>
                <a:r>
                  <a:rPr lang="pt-PT" sz="1800" b="1" i="0" u="none" err="1">
                    <a:solidFill>
                      <a:schemeClr val="tx1">
                        <a:lumMod val="85000"/>
                      </a:schemeClr>
                    </a:solidFill>
                  </a:rPr>
                  <a:t>tension</a:t>
                </a:r>
                <a:r>
                  <a:rPr lang="pt-PT" sz="1800" b="0" i="0" u="none">
                    <a:solidFill>
                      <a:schemeClr val="tx1">
                        <a:lumMod val="85000"/>
                      </a:schemeClr>
                    </a:solidFill>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A área da placa tensionada ao longo da linha dos rebites é reduzida devido à presença de furos para rebites. Portanto, se a última tensão de tração na placa for </a:t>
                </a:r>
                <a:r>
                  <a:rPr lang="pt-PT" sz="1800" i="0" kern="100">
                    <a:effectLst/>
                    <a:latin typeface="Cambria Math" panose="02040503050406030204" pitchFamily="18" charset="0"/>
                    <a:ea typeface="Aptos" panose="020B0004020202020204" pitchFamily="34" charset="0"/>
                    <a:cs typeface="Times New Roman" panose="02020603050405020304" pitchFamily="18" charset="0"/>
                  </a:rPr>
                  <a:t>𝜎_𝑢𝑙𝑡</a:t>
                </a:r>
                <a:r>
                  <a:rPr lang="pt-PT" sz="1800" kern="100">
                    <a:effectLst/>
                    <a:latin typeface="Aptos" panose="020B0004020202020204" pitchFamily="34" charset="0"/>
                    <a:ea typeface="Aptos" panose="020B0004020202020204" pitchFamily="34" charset="0"/>
                    <a:cs typeface="Times New Roman" panose="02020603050405020304" pitchFamily="18" charset="0"/>
                  </a:rPr>
                  <a:t>, a falha ocorre quando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a:effectLst/>
                    <a:latin typeface="Aptos" panose="020B0004020202020204" pitchFamily="34" charset="0"/>
                    <a:ea typeface="Aptos" panose="020B0004020202020204" pitchFamily="34" charset="0"/>
                    <a:cs typeface="Times New Roman" panose="02020603050405020304" pitchFamily="18" charset="0"/>
                  </a:rPr>
                  <a:t>A eficiência de uma junta é medida comparando a carga da rutura real com aquela que aplicaria se não houvesse furos para rebites na placa.</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b="1" i="0" u="none">
                  <a:solidFill>
                    <a:schemeClr val="tx1">
                      <a:lumMod val="85000"/>
                    </a:schemeClr>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100" b="1">
                  <a:solidFill>
                    <a:schemeClr val="tx1">
                      <a:lumMod val="85000"/>
                    </a:schemeClr>
                  </a:solidFill>
                </a:endParaRPr>
              </a:p>
              <a:p>
                <a:pPr marL="158750" indent="0">
                  <a:buNone/>
                </a:pPr>
                <a:endParaRPr lang="pt-PT" b="1" u="none"/>
              </a:p>
            </p:txBody>
          </p:sp>
        </mc:Fallback>
      </mc:AlternateContent>
    </p:spTree>
    <p:extLst>
      <p:ext uri="{BB962C8B-B14F-4D97-AF65-F5344CB8AC3E}">
        <p14:creationId xmlns:p14="http://schemas.microsoft.com/office/powerpoint/2010/main" val="2420058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kern="100">
                <a:effectLst/>
                <a:latin typeface="Aptos" panose="020B0004020202020204" pitchFamily="34" charset="0"/>
                <a:ea typeface="Aptos" panose="020B0004020202020204" pitchFamily="34" charset="0"/>
                <a:cs typeface="Arial" panose="020B0604020202020204" pitchFamily="34" charset="0"/>
              </a:rPr>
              <a:t>If you have ever looked out of a plane window at the surface of the wing, you might have noticed that all the panels are held together with a series of small round joiners along their edges. These are </a:t>
            </a:r>
            <a:r>
              <a:rPr lang="en-US" sz="1800" u="sng" kern="100">
                <a:solidFill>
                  <a:srgbClr val="467886"/>
                </a:solidFill>
                <a:effectLst/>
                <a:latin typeface="Aptos" panose="020B0004020202020204" pitchFamily="34" charset="0"/>
                <a:ea typeface="Aptos" panose="020B0004020202020204" pitchFamily="34" charset="0"/>
                <a:cs typeface="Arial" panose="020B0604020202020204" pitchFamily="34" charset="0"/>
                <a:hlinkClick r:id="rId3"/>
              </a:rPr>
              <a:t>rivets</a:t>
            </a:r>
            <a:r>
              <a:rPr lang="en-US" sz="1800" kern="100">
                <a:effectLst/>
                <a:latin typeface="Aptos" panose="020B0004020202020204" pitchFamily="34" charset="0"/>
                <a:ea typeface="Aptos" panose="020B0004020202020204" pitchFamily="34" charset="0"/>
                <a:cs typeface="Arial" panose="020B0604020202020204" pitchFamily="34" charset="0"/>
              </a:rPr>
              <a:t> and believe it or not, these small and inconspicuous little fasteners are actually one of the key ingredients in the history and success of the aerospace industry. The design and flexibility of the rivet is a fundamental part of what lets </a:t>
            </a:r>
            <a:r>
              <a:rPr lang="en-US" sz="1800" kern="100" err="1">
                <a:effectLst/>
                <a:latin typeface="Aptos" panose="020B0004020202020204" pitchFamily="34" charset="0"/>
                <a:ea typeface="Aptos" panose="020B0004020202020204" pitchFamily="34" charset="0"/>
                <a:cs typeface="Arial" panose="020B0604020202020204" pitchFamily="34" charset="0"/>
              </a:rPr>
              <a:t>aeroplanes</a:t>
            </a:r>
            <a:r>
              <a:rPr lang="en-US" sz="1800" kern="100">
                <a:effectLst/>
                <a:latin typeface="Aptos" panose="020B0004020202020204" pitchFamily="34" charset="0"/>
                <a:ea typeface="Aptos" panose="020B0004020202020204" pitchFamily="34" charset="0"/>
                <a:cs typeface="Arial" panose="020B0604020202020204" pitchFamily="34" charset="0"/>
              </a:rPr>
              <a:t> do what they do.</a:t>
            </a:r>
          </a:p>
          <a:p>
            <a:r>
              <a:rPr lang="pt-PT"/>
              <a:t>Se alguma vez vocês já olharam pela janela de um avião para a superfície da asa, podem ter notado que todos os painéis estão unidos por uma série de pequenos conectores redondos ao longo de suas bordas. Estes são os rebites, e acreditem ou não, esses pequenos e discretos fixadores são, na verdade, um dos ingredientes-chave na história e no sucesso da indústria aeroespacial. O design e a flexibilidade do rebite são partes fundamentais do que permite que os aviões façam o que fazem.</a:t>
            </a:r>
            <a:endParaRPr lang="en-US"/>
          </a:p>
        </p:txBody>
      </p:sp>
    </p:spTree>
    <p:extLst>
      <p:ext uri="{BB962C8B-B14F-4D97-AF65-F5344CB8AC3E}">
        <p14:creationId xmlns:p14="http://schemas.microsoft.com/office/powerpoint/2010/main" val="9971470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endParaRPr lang="pt-PT"/>
          </a:p>
        </p:txBody>
      </p:sp>
    </p:spTree>
    <p:extLst>
      <p:ext uri="{BB962C8B-B14F-4D97-AF65-F5344CB8AC3E}">
        <p14:creationId xmlns:p14="http://schemas.microsoft.com/office/powerpoint/2010/main" val="4910926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a:extLst>
            <a:ext uri="{FF2B5EF4-FFF2-40B4-BE49-F238E27FC236}">
              <a16:creationId xmlns:a16="http://schemas.microsoft.com/office/drawing/2014/main" id="{C26C625D-6F55-3592-0312-324EC929C05B}"/>
            </a:ext>
          </a:extLst>
        </p:cNvPr>
        <p:cNvGrpSpPr/>
        <p:nvPr/>
      </p:nvGrpSpPr>
      <p:grpSpPr>
        <a:xfrm>
          <a:off x="0" y="0"/>
          <a:ext cx="0" cy="0"/>
          <a:chOff x="0" y="0"/>
          <a:chExt cx="0" cy="0"/>
        </a:xfrm>
      </p:grpSpPr>
      <p:sp>
        <p:nvSpPr>
          <p:cNvPr id="2736" name="Google Shape;2736;g11bc263f502_0_2234:notes">
            <a:extLst>
              <a:ext uri="{FF2B5EF4-FFF2-40B4-BE49-F238E27FC236}">
                <a16:creationId xmlns:a16="http://schemas.microsoft.com/office/drawing/2014/main" id="{C10935D3-C597-2CCD-A032-882CABB85D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11bc263f502_0_2234:notes">
            <a:extLst>
              <a:ext uri="{FF2B5EF4-FFF2-40B4-BE49-F238E27FC236}">
                <a16:creationId xmlns:a16="http://schemas.microsoft.com/office/drawing/2014/main" id="{C51ECD83-306A-C65B-D3BA-97500E2C71A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The plates will be made of a homogeneous material, such as </a:t>
            </a:r>
            <a:r>
              <a:rPr lang="en-GB" err="1"/>
              <a:t>aluminum</a:t>
            </a:r>
            <a:r>
              <a:rPr lang="en-GB"/>
              <a:t> or titanium, so that we can use the previous formulas.</a:t>
            </a:r>
          </a:p>
          <a:p>
            <a:pPr marL="0" lvl="0" indent="0" algn="l" rtl="0">
              <a:spcBef>
                <a:spcPts val="0"/>
              </a:spcBef>
              <a:spcAft>
                <a:spcPts val="0"/>
              </a:spcAft>
              <a:buNone/>
            </a:pPr>
            <a:endParaRPr/>
          </a:p>
        </p:txBody>
      </p:sp>
    </p:spTree>
    <p:extLst>
      <p:ext uri="{BB962C8B-B14F-4D97-AF65-F5344CB8AC3E}">
        <p14:creationId xmlns:p14="http://schemas.microsoft.com/office/powerpoint/2010/main" val="612593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5">
          <a:extLst>
            <a:ext uri="{FF2B5EF4-FFF2-40B4-BE49-F238E27FC236}">
              <a16:creationId xmlns:a16="http://schemas.microsoft.com/office/drawing/2014/main" id="{35C635B7-5B36-54E7-432C-406343C55855}"/>
            </a:ext>
          </a:extLst>
        </p:cNvPr>
        <p:cNvGrpSpPr/>
        <p:nvPr/>
      </p:nvGrpSpPr>
      <p:grpSpPr>
        <a:xfrm>
          <a:off x="0" y="0"/>
          <a:ext cx="0" cy="0"/>
          <a:chOff x="0" y="0"/>
          <a:chExt cx="0" cy="0"/>
        </a:xfrm>
      </p:grpSpPr>
      <p:sp>
        <p:nvSpPr>
          <p:cNvPr id="2736" name="Google Shape;2736;g11bc263f502_0_2234:notes">
            <a:extLst>
              <a:ext uri="{FF2B5EF4-FFF2-40B4-BE49-F238E27FC236}">
                <a16:creationId xmlns:a16="http://schemas.microsoft.com/office/drawing/2014/main" id="{B0C01192-CD61-AB51-59AB-CE5BDE4B95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7" name="Google Shape;2737;g11bc263f502_0_2234:notes">
            <a:extLst>
              <a:ext uri="{FF2B5EF4-FFF2-40B4-BE49-F238E27FC236}">
                <a16:creationId xmlns:a16="http://schemas.microsoft.com/office/drawing/2014/main" id="{FF44C496-4E2E-4AB4-6B33-5645537724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GB"/>
              <a:t>The plates will be made of a homogeneous material, such as </a:t>
            </a:r>
            <a:r>
              <a:rPr lang="en-GB" err="1"/>
              <a:t>aluminum</a:t>
            </a:r>
            <a:r>
              <a:rPr lang="en-GB"/>
              <a:t> or titanium, so that we can use the previous formulas.</a:t>
            </a:r>
          </a:p>
          <a:p>
            <a:pPr marL="0" lvl="0" indent="0" algn="l" rtl="0">
              <a:spcBef>
                <a:spcPts val="0"/>
              </a:spcBef>
              <a:spcAft>
                <a:spcPts val="0"/>
              </a:spcAft>
              <a:buNone/>
            </a:pPr>
            <a:endParaRPr/>
          </a:p>
        </p:txBody>
      </p:sp>
    </p:spTree>
    <p:extLst>
      <p:ext uri="{BB962C8B-B14F-4D97-AF65-F5344CB8AC3E}">
        <p14:creationId xmlns:p14="http://schemas.microsoft.com/office/powerpoint/2010/main" val="2070843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DAAF2-7171-04B9-08CF-BF8379A15A41}"/>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48033CBC-DC1C-CBDE-02C6-CE50B9D382CA}"/>
              </a:ext>
            </a:extLst>
          </p:cNvPr>
          <p:cNvSpPr>
            <a:spLocks noGrp="1" noRot="1" noChangeAspect="1"/>
          </p:cNvSpPr>
          <p:nvPr>
            <p:ph type="sldImg"/>
          </p:nvPr>
        </p:nvSpPr>
        <p:spPr>
          <a:xfrm>
            <a:off x="381000" y="685800"/>
            <a:ext cx="6096000" cy="3429000"/>
          </a:xfrm>
        </p:spPr>
      </p:sp>
      <mc:AlternateContent xmlns:mc="http://schemas.openxmlformats.org/markup-compatibility/2006">
        <mc:Choice xmlns:a14="http://schemas.microsoft.com/office/drawing/2010/main" Requires="a14">
          <p:sp>
            <p:nvSpPr>
              <p:cNvPr id="3" name="Marcador de Posição de Notas 2">
                <a:extLst>
                  <a:ext uri="{FF2B5EF4-FFF2-40B4-BE49-F238E27FC236}">
                    <a16:creationId xmlns:a16="http://schemas.microsoft.com/office/drawing/2014/main" id="{CDCCB1EE-82B1-9CD1-BDBB-1A8C791CB77D}"/>
                  </a:ext>
                </a:extLst>
              </p:cNvPr>
              <p:cNvSpPr>
                <a:spLocks noGrp="1"/>
              </p:cNvSpPr>
              <p:nvPr>
                <p:ph type="body" idx="1"/>
              </p:nvPr>
            </p:nvSpPr>
            <p:spPr/>
            <p:txBody>
              <a:bodyPr/>
              <a:lstStyle/>
              <a:p>
                <a:r>
                  <a:rPr lang="pt-PT"/>
                  <a:t>Num dos livros disponibilizados pelo professor, encontramos quatro possíveis modos de falha.</a:t>
                </a:r>
              </a:p>
              <a:p>
                <a:endParaRPr lang="pt-PT"/>
              </a:p>
              <a:p>
                <a:pPr marL="158750" indent="0">
                  <a:buNone/>
                </a:pPr>
                <a:r>
                  <a:rPr lang="pt-PT"/>
                  <a:t>O primeiro caso é o </a:t>
                </a:r>
                <a:r>
                  <a:rPr lang="pt-PT" b="1" err="1"/>
                  <a:t>Rivet</a:t>
                </a:r>
                <a:r>
                  <a:rPr lang="pt-PT" b="1"/>
                  <a:t> </a:t>
                </a:r>
                <a:r>
                  <a:rPr lang="pt-PT" b="1" err="1"/>
                  <a:t>shear</a:t>
                </a:r>
                <a:r>
                  <a:rPr lang="pt-PT" b="1"/>
                  <a:t>- </a:t>
                </a:r>
                <a:r>
                  <a:rPr lang="pt-PT" sz="1800">
                    <a:effectLst/>
                    <a:latin typeface="Aptos" panose="020B0004020202020204" pitchFamily="34" charset="0"/>
                    <a:ea typeface="Aptos" panose="020B0004020202020204" pitchFamily="34" charset="0"/>
                    <a:cs typeface="Times New Roman" panose="02020603050405020304" pitchFamily="18" charset="0"/>
                  </a:rPr>
                  <a:t>Os rebites podem falhar por cisalhamento ao longo do seu diâmetro na interface das placas. E a falha acontece quando se verifica a relação.</a:t>
                </a:r>
              </a:p>
              <a:p>
                <a:pPr marL="158750" indent="0">
                  <a:buNone/>
                </a:pP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Bearing</a:t>
                </a:r>
                <a:r>
                  <a:rPr lang="pt-PT" sz="1800" b="1" u="none">
                    <a:effectLst/>
                    <a:latin typeface="Aptos" panose="020B0004020202020204" pitchFamily="34" charset="0"/>
                    <a:ea typeface="Times New Roman" panose="02020603050405020304" pitchFamily="18" charset="0"/>
                    <a:cs typeface="Times New Roman" panose="02020603050405020304" pitchFamily="18" charset="0"/>
                  </a:rPr>
                  <a:t> </a:t>
                </a: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pressure-</a:t>
                </a:r>
                <a:r>
                  <a:rPr lang="pt-PT" sz="1800" err="1">
                    <a:effectLst/>
                    <a:latin typeface="Aptos" panose="020B0004020202020204" pitchFamily="34" charset="0"/>
                    <a:ea typeface="Times New Roman" panose="02020603050405020304" pitchFamily="18" charset="0"/>
                    <a:cs typeface="Times New Roman" panose="02020603050405020304" pitchFamily="18" charset="0"/>
                  </a:rPr>
                  <a:t>O</a:t>
                </a:r>
                <a:r>
                  <a:rPr lang="pt-PT" sz="1800">
                    <a:effectLst/>
                    <a:latin typeface="Aptos" panose="020B0004020202020204" pitchFamily="34" charset="0"/>
                    <a:ea typeface="Times New Roman" panose="02020603050405020304" pitchFamily="18" charset="0"/>
                    <a:cs typeface="Times New Roman" panose="02020603050405020304" pitchFamily="18" charset="0"/>
                  </a:rPr>
                  <a:t> rebite ou a placa podem falhar devido à pressão do rolamento</a:t>
                </a:r>
                <a:r>
                  <a:rPr lang="pt-PT" sz="1800" b="0">
                    <a:effectLst/>
                    <a:latin typeface="Aptos" panose="020B0004020202020204" pitchFamily="34" charset="0"/>
                    <a:ea typeface="Times New Roman" panose="02020603050405020304" pitchFamily="18" charset="0"/>
                    <a:cs typeface="Times New Roman" panose="02020603050405020304" pitchFamily="18"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b="1" err="1">
                    <a:solidFill>
                      <a:schemeClr val="tx1">
                        <a:lumMod val="85000"/>
                      </a:schemeClr>
                    </a:solidFill>
                  </a:rPr>
                  <a:t>Shear</a:t>
                </a:r>
                <a:r>
                  <a:rPr lang="pt-PT" sz="1100" b="1">
                    <a:solidFill>
                      <a:schemeClr val="tx1">
                        <a:lumMod val="85000"/>
                      </a:schemeClr>
                    </a:solidFill>
                  </a:rPr>
                  <a:t> </a:t>
                </a:r>
                <a:r>
                  <a:rPr lang="pt-PT" sz="1100" b="1" err="1">
                    <a:solidFill>
                      <a:schemeClr val="tx1">
                        <a:lumMod val="85000"/>
                      </a:schemeClr>
                    </a:solidFill>
                  </a:rPr>
                  <a:t>failure</a:t>
                </a:r>
                <a:r>
                  <a:rPr lang="pt-PT" sz="1100" b="1">
                    <a:solidFill>
                      <a:schemeClr val="tx1">
                        <a:lumMod val="85000"/>
                      </a:schemeClr>
                    </a:solidFill>
                  </a:rPr>
                  <a:t> in a </a:t>
                </a:r>
                <a:r>
                  <a:rPr lang="pt-PT" sz="1100" b="1" err="1">
                    <a:solidFill>
                      <a:schemeClr val="tx1">
                        <a:lumMod val="85000"/>
                      </a:schemeClr>
                    </a:solidFill>
                  </a:rPr>
                  <a:t>plate-</a:t>
                </a:r>
                <a:r>
                  <a:rPr lang="pt-PT" sz="1800" err="1">
                    <a:effectLst/>
                    <a:latin typeface="Aptos" panose="020B0004020202020204" pitchFamily="34" charset="0"/>
                    <a:ea typeface="Aptos" panose="020B0004020202020204" pitchFamily="34" charset="0"/>
                    <a:cs typeface="Times New Roman" panose="02020603050405020304" pitchFamily="18" charset="0"/>
                  </a:rPr>
                  <a:t>O</a:t>
                </a:r>
                <a:r>
                  <a:rPr lang="pt-PT" sz="1800">
                    <a:effectLst/>
                    <a:latin typeface="Aptos" panose="020B0004020202020204" pitchFamily="34" charset="0"/>
                    <a:ea typeface="Aptos" panose="020B0004020202020204" pitchFamily="34" charset="0"/>
                    <a:cs typeface="Times New Roman" panose="02020603050405020304" pitchFamily="18" charset="0"/>
                  </a:rPr>
                  <a:t> cisalhamento das placas pode ocorrer nos planos ‘</a:t>
                </a:r>
                <a:r>
                  <a:rPr lang="pt-PT" sz="1800" err="1">
                    <a:effectLst/>
                    <a:latin typeface="Aptos" panose="020B0004020202020204" pitchFamily="34" charset="0"/>
                    <a:ea typeface="Aptos" panose="020B0004020202020204" pitchFamily="34" charset="0"/>
                    <a:cs typeface="Times New Roman" panose="02020603050405020304" pitchFamily="18" charset="0"/>
                  </a:rPr>
                  <a:t>cc</a:t>
                </a:r>
                <a:r>
                  <a:rPr lang="pt-PT" sz="1800">
                    <a:effectLst/>
                    <a:latin typeface="Aptos" panose="020B0004020202020204" pitchFamily="34" charset="0"/>
                    <a:ea typeface="Aptos" panose="020B0004020202020204" pitchFamily="34" charset="0"/>
                    <a:cs typeface="Times New Roman" panose="02020603050405020304" pitchFamily="18" charset="0"/>
                  </a:rPr>
                  <a:t>’, fazendo com que os rebites sejam arrastados para fora da placa</a:t>
                </a:r>
                <a:r>
                  <a:rPr lang="pt-PT" sz="1800" b="0">
                    <a:effectLst/>
                    <a:latin typeface="Aptos" panose="020B0004020202020204" pitchFamily="34" charset="0"/>
                    <a:ea typeface="Aptos" panose="020B0004020202020204" pitchFamily="34" charset="0"/>
                    <a:cs typeface="Times New Roman" panose="02020603050405020304" pitchFamily="18" charset="0"/>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Então uma rutura deste tipo ocorre quando verifica-se aquela relação.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b="1" i="0" u="none" err="1">
                    <a:solidFill>
                      <a:schemeClr val="tx1">
                        <a:lumMod val="85000"/>
                      </a:schemeClr>
                    </a:solidFill>
                  </a:rPr>
                  <a:t>Plate</a:t>
                </a:r>
                <a:r>
                  <a:rPr lang="pt-PT" sz="1800" b="1" i="0" u="none">
                    <a:solidFill>
                      <a:schemeClr val="tx1">
                        <a:lumMod val="85000"/>
                      </a:schemeClr>
                    </a:solidFill>
                  </a:rPr>
                  <a:t> </a:t>
                </a:r>
                <a:r>
                  <a:rPr lang="pt-PT" sz="1800" b="1" i="0" u="none" err="1">
                    <a:solidFill>
                      <a:schemeClr val="tx1">
                        <a:lumMod val="85000"/>
                      </a:schemeClr>
                    </a:solidFill>
                  </a:rPr>
                  <a:t>failure</a:t>
                </a:r>
                <a:r>
                  <a:rPr lang="pt-PT" sz="1800" b="1" i="0" u="none">
                    <a:solidFill>
                      <a:schemeClr val="tx1">
                        <a:lumMod val="85000"/>
                      </a:schemeClr>
                    </a:solidFill>
                  </a:rPr>
                  <a:t> in </a:t>
                </a:r>
                <a:r>
                  <a:rPr lang="pt-PT" sz="1800" b="1" i="0" u="none" err="1">
                    <a:solidFill>
                      <a:schemeClr val="tx1">
                        <a:lumMod val="85000"/>
                      </a:schemeClr>
                    </a:solidFill>
                  </a:rPr>
                  <a:t>tension</a:t>
                </a:r>
                <a:r>
                  <a:rPr lang="pt-PT" sz="1800" b="0" i="0" u="none">
                    <a:solidFill>
                      <a:schemeClr val="tx1">
                        <a:lumMod val="85000"/>
                      </a:schemeClr>
                    </a:solidFill>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A área da placa tensionada ao longo da linha dos rebites é reduzida devido à presença de furos para rebites. Portanto, se a última tensão de tração na placa for </a:t>
                </a:r>
                <a14:m>
                  <m:oMath xmlns:m="http://schemas.openxmlformats.org/officeDocument/2006/math">
                    <m:sSub>
                      <m:sSubPr>
                        <m:ctrlPr>
                          <a:rPr lang="pt-PT" sz="1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pt-PT" sz="1800" i="1" kern="100">
                            <a:effectLst/>
                            <a:latin typeface="Cambria Math" panose="02040503050406030204" pitchFamily="18" charset="0"/>
                            <a:ea typeface="Aptos" panose="020B0004020202020204" pitchFamily="34" charset="0"/>
                            <a:cs typeface="Times New Roman" panose="02020603050405020304" pitchFamily="18" charset="0"/>
                          </a:rPr>
                          <m:t>𝜎</m:t>
                        </m:r>
                      </m:e>
                      <m:sub>
                        <m:r>
                          <a:rPr lang="pt-PT" sz="1800" i="1" kern="100">
                            <a:effectLst/>
                            <a:latin typeface="Cambria Math" panose="02040503050406030204" pitchFamily="18" charset="0"/>
                            <a:ea typeface="Aptos" panose="020B0004020202020204" pitchFamily="34" charset="0"/>
                            <a:cs typeface="Times New Roman" panose="02020603050405020304" pitchFamily="18" charset="0"/>
                          </a:rPr>
                          <m:t>𝑢𝑙𝑡</m:t>
                        </m:r>
                      </m:sub>
                    </m:sSub>
                  </m:oMath>
                </a14:m>
                <a:r>
                  <a:rPr lang="pt-PT" sz="1800" kern="100">
                    <a:effectLst/>
                    <a:latin typeface="Aptos" panose="020B0004020202020204" pitchFamily="34" charset="0"/>
                    <a:ea typeface="Aptos" panose="020B0004020202020204" pitchFamily="34" charset="0"/>
                    <a:cs typeface="Times New Roman" panose="02020603050405020304" pitchFamily="18" charset="0"/>
                  </a:rPr>
                  <a:t>, a falha ocorre quando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a:effectLst/>
                    <a:latin typeface="Aptos" panose="020B0004020202020204" pitchFamily="34" charset="0"/>
                    <a:ea typeface="Aptos" panose="020B0004020202020204" pitchFamily="34" charset="0"/>
                    <a:cs typeface="Times New Roman" panose="02020603050405020304" pitchFamily="18" charset="0"/>
                  </a:rPr>
                  <a:t>A eficiência de uma junta é medida comparando a carga da rutura real com aquela que aplicaria se não houvesse furos para rebites na placa.</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b="1" i="0" u="none">
                  <a:solidFill>
                    <a:schemeClr val="tx1">
                      <a:lumMod val="85000"/>
                    </a:schemeClr>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100" b="1">
                  <a:solidFill>
                    <a:schemeClr val="tx1">
                      <a:lumMod val="85000"/>
                    </a:schemeClr>
                  </a:solidFill>
                </a:endParaRPr>
              </a:p>
              <a:p>
                <a:pPr marL="158750" indent="0">
                  <a:buNone/>
                </a:pPr>
                <a:endParaRPr lang="pt-PT" b="1" u="none"/>
              </a:p>
            </p:txBody>
          </p:sp>
        </mc:Choice>
        <mc:Fallback>
          <p:sp>
            <p:nvSpPr>
              <p:cNvPr id="3" name="Marcador de Posição de Notas 2">
                <a:extLst>
                  <a:ext uri="{FF2B5EF4-FFF2-40B4-BE49-F238E27FC236}">
                    <a16:creationId xmlns:a16="http://schemas.microsoft.com/office/drawing/2014/main" id="{CDCCB1EE-82B1-9CD1-BDBB-1A8C791CB77D}"/>
                  </a:ext>
                </a:extLst>
              </p:cNvPr>
              <p:cNvSpPr>
                <a:spLocks noGrp="1"/>
              </p:cNvSpPr>
              <p:nvPr>
                <p:ph type="body" idx="1"/>
              </p:nvPr>
            </p:nvSpPr>
            <p:spPr/>
            <p:txBody>
              <a:bodyPr/>
              <a:lstStyle/>
              <a:p>
                <a:r>
                  <a:rPr lang="pt-PT"/>
                  <a:t>Num dos livros disponibilizados pelo professor, encontramos quatro possíveis modos de falha.</a:t>
                </a:r>
              </a:p>
              <a:p>
                <a:endParaRPr lang="pt-PT"/>
              </a:p>
              <a:p>
                <a:pPr marL="158750" indent="0">
                  <a:buNone/>
                </a:pPr>
                <a:r>
                  <a:rPr lang="pt-PT"/>
                  <a:t>O primeiro caso é o </a:t>
                </a:r>
                <a:r>
                  <a:rPr lang="pt-PT" b="1" err="1"/>
                  <a:t>Rivet</a:t>
                </a:r>
                <a:r>
                  <a:rPr lang="pt-PT" b="1"/>
                  <a:t> </a:t>
                </a:r>
                <a:r>
                  <a:rPr lang="pt-PT" b="1" err="1"/>
                  <a:t>shear</a:t>
                </a:r>
                <a:r>
                  <a:rPr lang="pt-PT" b="1"/>
                  <a:t>- </a:t>
                </a:r>
                <a:r>
                  <a:rPr lang="pt-PT" sz="1800">
                    <a:effectLst/>
                    <a:latin typeface="Aptos" panose="020B0004020202020204" pitchFamily="34" charset="0"/>
                    <a:ea typeface="Aptos" panose="020B0004020202020204" pitchFamily="34" charset="0"/>
                    <a:cs typeface="Times New Roman" panose="02020603050405020304" pitchFamily="18" charset="0"/>
                  </a:rPr>
                  <a:t>Os rebites podem falhar por cisalhamento ao longo do seu diâmetro na interface das placas. E a falha acontece quando se verifica a relação.</a:t>
                </a:r>
              </a:p>
              <a:p>
                <a:pPr marL="158750" indent="0">
                  <a:buNone/>
                </a:pP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Bearing</a:t>
                </a:r>
                <a:r>
                  <a:rPr lang="pt-PT" sz="1800" b="1" u="none">
                    <a:effectLst/>
                    <a:latin typeface="Aptos" panose="020B0004020202020204" pitchFamily="34" charset="0"/>
                    <a:ea typeface="Times New Roman" panose="02020603050405020304" pitchFamily="18" charset="0"/>
                    <a:cs typeface="Times New Roman" panose="02020603050405020304" pitchFamily="18" charset="0"/>
                  </a:rPr>
                  <a:t> </a:t>
                </a: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pressure-</a:t>
                </a:r>
                <a:r>
                  <a:rPr lang="pt-PT" sz="1800" err="1">
                    <a:effectLst/>
                    <a:latin typeface="Aptos" panose="020B0004020202020204" pitchFamily="34" charset="0"/>
                    <a:ea typeface="Times New Roman" panose="02020603050405020304" pitchFamily="18" charset="0"/>
                    <a:cs typeface="Times New Roman" panose="02020603050405020304" pitchFamily="18" charset="0"/>
                  </a:rPr>
                  <a:t>O</a:t>
                </a:r>
                <a:r>
                  <a:rPr lang="pt-PT" sz="1800">
                    <a:effectLst/>
                    <a:latin typeface="Aptos" panose="020B0004020202020204" pitchFamily="34" charset="0"/>
                    <a:ea typeface="Times New Roman" panose="02020603050405020304" pitchFamily="18" charset="0"/>
                    <a:cs typeface="Times New Roman" panose="02020603050405020304" pitchFamily="18" charset="0"/>
                  </a:rPr>
                  <a:t> rebite ou a placa podem falhar devido à pressão do rolamento</a:t>
                </a:r>
                <a:r>
                  <a:rPr lang="pt-PT" sz="1800" b="0">
                    <a:effectLst/>
                    <a:latin typeface="Aptos" panose="020B0004020202020204" pitchFamily="34" charset="0"/>
                    <a:ea typeface="Times New Roman" panose="02020603050405020304" pitchFamily="18" charset="0"/>
                    <a:cs typeface="Times New Roman" panose="02020603050405020304" pitchFamily="18"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b="1" err="1">
                    <a:solidFill>
                      <a:schemeClr val="tx1">
                        <a:lumMod val="85000"/>
                      </a:schemeClr>
                    </a:solidFill>
                  </a:rPr>
                  <a:t>Shear</a:t>
                </a:r>
                <a:r>
                  <a:rPr lang="pt-PT" sz="1100" b="1">
                    <a:solidFill>
                      <a:schemeClr val="tx1">
                        <a:lumMod val="85000"/>
                      </a:schemeClr>
                    </a:solidFill>
                  </a:rPr>
                  <a:t> </a:t>
                </a:r>
                <a:r>
                  <a:rPr lang="pt-PT" sz="1100" b="1" err="1">
                    <a:solidFill>
                      <a:schemeClr val="tx1">
                        <a:lumMod val="85000"/>
                      </a:schemeClr>
                    </a:solidFill>
                  </a:rPr>
                  <a:t>failure</a:t>
                </a:r>
                <a:r>
                  <a:rPr lang="pt-PT" sz="1100" b="1">
                    <a:solidFill>
                      <a:schemeClr val="tx1">
                        <a:lumMod val="85000"/>
                      </a:schemeClr>
                    </a:solidFill>
                  </a:rPr>
                  <a:t> in a </a:t>
                </a:r>
                <a:r>
                  <a:rPr lang="pt-PT" sz="1100" b="1" err="1">
                    <a:solidFill>
                      <a:schemeClr val="tx1">
                        <a:lumMod val="85000"/>
                      </a:schemeClr>
                    </a:solidFill>
                  </a:rPr>
                  <a:t>plate-</a:t>
                </a:r>
                <a:r>
                  <a:rPr lang="pt-PT" sz="1800" err="1">
                    <a:effectLst/>
                    <a:latin typeface="Aptos" panose="020B0004020202020204" pitchFamily="34" charset="0"/>
                    <a:ea typeface="Aptos" panose="020B0004020202020204" pitchFamily="34" charset="0"/>
                    <a:cs typeface="Times New Roman" panose="02020603050405020304" pitchFamily="18" charset="0"/>
                  </a:rPr>
                  <a:t>O</a:t>
                </a:r>
                <a:r>
                  <a:rPr lang="pt-PT" sz="1800">
                    <a:effectLst/>
                    <a:latin typeface="Aptos" panose="020B0004020202020204" pitchFamily="34" charset="0"/>
                    <a:ea typeface="Aptos" panose="020B0004020202020204" pitchFamily="34" charset="0"/>
                    <a:cs typeface="Times New Roman" panose="02020603050405020304" pitchFamily="18" charset="0"/>
                  </a:rPr>
                  <a:t> cisalhamento das placas pode ocorrer nos planos ‘</a:t>
                </a:r>
                <a:r>
                  <a:rPr lang="pt-PT" sz="1800" err="1">
                    <a:effectLst/>
                    <a:latin typeface="Aptos" panose="020B0004020202020204" pitchFamily="34" charset="0"/>
                    <a:ea typeface="Aptos" panose="020B0004020202020204" pitchFamily="34" charset="0"/>
                    <a:cs typeface="Times New Roman" panose="02020603050405020304" pitchFamily="18" charset="0"/>
                  </a:rPr>
                  <a:t>cc</a:t>
                </a:r>
                <a:r>
                  <a:rPr lang="pt-PT" sz="1800">
                    <a:effectLst/>
                    <a:latin typeface="Aptos" panose="020B0004020202020204" pitchFamily="34" charset="0"/>
                    <a:ea typeface="Aptos" panose="020B0004020202020204" pitchFamily="34" charset="0"/>
                    <a:cs typeface="Times New Roman" panose="02020603050405020304" pitchFamily="18" charset="0"/>
                  </a:rPr>
                  <a:t>’, fazendo com que os rebites sejam arrastados para fora da placa</a:t>
                </a:r>
                <a:r>
                  <a:rPr lang="pt-PT" sz="1800" b="0">
                    <a:effectLst/>
                    <a:latin typeface="Aptos" panose="020B0004020202020204" pitchFamily="34" charset="0"/>
                    <a:ea typeface="Aptos" panose="020B0004020202020204" pitchFamily="34" charset="0"/>
                    <a:cs typeface="Times New Roman" panose="02020603050405020304" pitchFamily="18" charset="0"/>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Então uma rutura deste tipo ocorre quando verifica-se aquela relação.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b="1" i="0" u="none" err="1">
                    <a:solidFill>
                      <a:schemeClr val="tx1">
                        <a:lumMod val="85000"/>
                      </a:schemeClr>
                    </a:solidFill>
                  </a:rPr>
                  <a:t>Plate</a:t>
                </a:r>
                <a:r>
                  <a:rPr lang="pt-PT" sz="1800" b="1" i="0" u="none">
                    <a:solidFill>
                      <a:schemeClr val="tx1">
                        <a:lumMod val="85000"/>
                      </a:schemeClr>
                    </a:solidFill>
                  </a:rPr>
                  <a:t> </a:t>
                </a:r>
                <a:r>
                  <a:rPr lang="pt-PT" sz="1800" b="1" i="0" u="none" err="1">
                    <a:solidFill>
                      <a:schemeClr val="tx1">
                        <a:lumMod val="85000"/>
                      </a:schemeClr>
                    </a:solidFill>
                  </a:rPr>
                  <a:t>failure</a:t>
                </a:r>
                <a:r>
                  <a:rPr lang="pt-PT" sz="1800" b="1" i="0" u="none">
                    <a:solidFill>
                      <a:schemeClr val="tx1">
                        <a:lumMod val="85000"/>
                      </a:schemeClr>
                    </a:solidFill>
                  </a:rPr>
                  <a:t> in </a:t>
                </a:r>
                <a:r>
                  <a:rPr lang="pt-PT" sz="1800" b="1" i="0" u="none" err="1">
                    <a:solidFill>
                      <a:schemeClr val="tx1">
                        <a:lumMod val="85000"/>
                      </a:schemeClr>
                    </a:solidFill>
                  </a:rPr>
                  <a:t>tension</a:t>
                </a:r>
                <a:r>
                  <a:rPr lang="pt-PT" sz="1800" b="0" i="0" u="none">
                    <a:solidFill>
                      <a:schemeClr val="tx1">
                        <a:lumMod val="85000"/>
                      </a:schemeClr>
                    </a:solidFill>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A área da placa tensionada ao longo da linha dos rebites é reduzida devido à presença de furos para rebites. Portanto, se a última tensão de tração na placa for </a:t>
                </a:r>
                <a:r>
                  <a:rPr lang="pt-PT" sz="1800" i="0" kern="100">
                    <a:effectLst/>
                    <a:latin typeface="Cambria Math" panose="02040503050406030204" pitchFamily="18" charset="0"/>
                    <a:ea typeface="Aptos" panose="020B0004020202020204" pitchFamily="34" charset="0"/>
                    <a:cs typeface="Times New Roman" panose="02020603050405020304" pitchFamily="18" charset="0"/>
                  </a:rPr>
                  <a:t>𝜎_𝑢𝑙𝑡</a:t>
                </a:r>
                <a:r>
                  <a:rPr lang="pt-PT" sz="1800" kern="100">
                    <a:effectLst/>
                    <a:latin typeface="Aptos" panose="020B0004020202020204" pitchFamily="34" charset="0"/>
                    <a:ea typeface="Aptos" panose="020B0004020202020204" pitchFamily="34" charset="0"/>
                    <a:cs typeface="Times New Roman" panose="02020603050405020304" pitchFamily="18" charset="0"/>
                  </a:rPr>
                  <a:t>, a falha ocorre quando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a:effectLst/>
                    <a:latin typeface="Aptos" panose="020B0004020202020204" pitchFamily="34" charset="0"/>
                    <a:ea typeface="Aptos" panose="020B0004020202020204" pitchFamily="34" charset="0"/>
                    <a:cs typeface="Times New Roman" panose="02020603050405020304" pitchFamily="18" charset="0"/>
                  </a:rPr>
                  <a:t>A eficiência de uma junta é medida comparando a carga da rutura real com aquela que aplicaria se não houvesse furos para rebites na placa.</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b="1" i="0" u="none">
                  <a:solidFill>
                    <a:schemeClr val="tx1">
                      <a:lumMod val="85000"/>
                    </a:schemeClr>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100" b="1">
                  <a:solidFill>
                    <a:schemeClr val="tx1">
                      <a:lumMod val="85000"/>
                    </a:schemeClr>
                  </a:solidFill>
                </a:endParaRPr>
              </a:p>
              <a:p>
                <a:pPr marL="158750" indent="0">
                  <a:buNone/>
                </a:pPr>
                <a:endParaRPr lang="pt-PT" b="1" u="none"/>
              </a:p>
            </p:txBody>
          </p:sp>
        </mc:Fallback>
      </mc:AlternateContent>
    </p:spTree>
    <p:extLst>
      <p:ext uri="{BB962C8B-B14F-4D97-AF65-F5344CB8AC3E}">
        <p14:creationId xmlns:p14="http://schemas.microsoft.com/office/powerpoint/2010/main" val="1973271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F1C26-D6C0-2AF8-EB49-C821F0862113}"/>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BF65F24B-414D-4243-2719-B06E3F748171}"/>
              </a:ext>
            </a:extLst>
          </p:cNvPr>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Marcador de Posição de Notas 2">
                <a:extLst>
                  <a:ext uri="{FF2B5EF4-FFF2-40B4-BE49-F238E27FC236}">
                    <a16:creationId xmlns:a16="http://schemas.microsoft.com/office/drawing/2014/main" id="{72DE2CAD-2655-90CF-3EBE-B5A6455082F5}"/>
                  </a:ext>
                </a:extLst>
              </p:cNvPr>
              <p:cNvSpPr>
                <a:spLocks noGrp="1"/>
              </p:cNvSpPr>
              <p:nvPr>
                <p:ph type="body" idx="1"/>
              </p:nvPr>
            </p:nvSpPr>
            <p:spPr/>
            <p:txBody>
              <a:bodyPr/>
              <a:lstStyle/>
              <a:p>
                <a:r>
                  <a:rPr lang="pt-PT"/>
                  <a:t>Num dos livros disponibilizados pelo professor, encontramos quatro possíveis modos de falha.</a:t>
                </a:r>
              </a:p>
              <a:p>
                <a:endParaRPr lang="pt-PT"/>
              </a:p>
              <a:p>
                <a:pPr marL="158750" indent="0">
                  <a:buNone/>
                </a:pPr>
                <a:r>
                  <a:rPr lang="pt-PT"/>
                  <a:t>O primeiro caso é o </a:t>
                </a:r>
                <a:r>
                  <a:rPr lang="pt-PT" b="1" err="1"/>
                  <a:t>Rivet</a:t>
                </a:r>
                <a:r>
                  <a:rPr lang="pt-PT" b="1"/>
                  <a:t> </a:t>
                </a:r>
                <a:r>
                  <a:rPr lang="pt-PT" b="1" err="1"/>
                  <a:t>shear</a:t>
                </a:r>
                <a:r>
                  <a:rPr lang="pt-PT" b="1"/>
                  <a:t>- </a:t>
                </a:r>
                <a:r>
                  <a:rPr lang="pt-PT" sz="1800">
                    <a:effectLst/>
                    <a:latin typeface="Aptos" panose="020B0004020202020204" pitchFamily="34" charset="0"/>
                    <a:ea typeface="Aptos" panose="020B0004020202020204" pitchFamily="34" charset="0"/>
                    <a:cs typeface="Times New Roman" panose="02020603050405020304" pitchFamily="18" charset="0"/>
                  </a:rPr>
                  <a:t>Os rebites podem falhar por cisalhamento ao longo do seu diâmetro na interface das placas. E a falha acontece quando se verifica a relação.</a:t>
                </a:r>
              </a:p>
              <a:p>
                <a:pPr marL="158750" indent="0">
                  <a:buNone/>
                </a:pP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Bearing</a:t>
                </a:r>
                <a:r>
                  <a:rPr lang="pt-PT" sz="1800" b="1" u="none">
                    <a:effectLst/>
                    <a:latin typeface="Aptos" panose="020B0004020202020204" pitchFamily="34" charset="0"/>
                    <a:ea typeface="Times New Roman" panose="02020603050405020304" pitchFamily="18" charset="0"/>
                    <a:cs typeface="Times New Roman" panose="02020603050405020304" pitchFamily="18" charset="0"/>
                  </a:rPr>
                  <a:t> </a:t>
                </a: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pressure-</a:t>
                </a:r>
                <a:r>
                  <a:rPr lang="pt-PT" sz="1800" err="1">
                    <a:effectLst/>
                    <a:latin typeface="Aptos" panose="020B0004020202020204" pitchFamily="34" charset="0"/>
                    <a:ea typeface="Times New Roman" panose="02020603050405020304" pitchFamily="18" charset="0"/>
                    <a:cs typeface="Times New Roman" panose="02020603050405020304" pitchFamily="18" charset="0"/>
                  </a:rPr>
                  <a:t>O</a:t>
                </a:r>
                <a:r>
                  <a:rPr lang="pt-PT" sz="1800">
                    <a:effectLst/>
                    <a:latin typeface="Aptos" panose="020B0004020202020204" pitchFamily="34" charset="0"/>
                    <a:ea typeface="Times New Roman" panose="02020603050405020304" pitchFamily="18" charset="0"/>
                    <a:cs typeface="Times New Roman" panose="02020603050405020304" pitchFamily="18" charset="0"/>
                  </a:rPr>
                  <a:t> rebite ou a placa podem falhar devido à pressão do rolamento</a:t>
                </a:r>
                <a:r>
                  <a:rPr lang="pt-PT" sz="1800" b="0">
                    <a:effectLst/>
                    <a:latin typeface="Aptos" panose="020B0004020202020204" pitchFamily="34" charset="0"/>
                    <a:ea typeface="Times New Roman" panose="02020603050405020304" pitchFamily="18" charset="0"/>
                    <a:cs typeface="Times New Roman" panose="02020603050405020304" pitchFamily="18"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b="1" err="1">
                    <a:solidFill>
                      <a:schemeClr val="tx1">
                        <a:lumMod val="85000"/>
                      </a:schemeClr>
                    </a:solidFill>
                  </a:rPr>
                  <a:t>Shear</a:t>
                </a:r>
                <a:r>
                  <a:rPr lang="pt-PT" sz="1100" b="1">
                    <a:solidFill>
                      <a:schemeClr val="tx1">
                        <a:lumMod val="85000"/>
                      </a:schemeClr>
                    </a:solidFill>
                  </a:rPr>
                  <a:t> </a:t>
                </a:r>
                <a:r>
                  <a:rPr lang="pt-PT" sz="1100" b="1" err="1">
                    <a:solidFill>
                      <a:schemeClr val="tx1">
                        <a:lumMod val="85000"/>
                      </a:schemeClr>
                    </a:solidFill>
                  </a:rPr>
                  <a:t>failure</a:t>
                </a:r>
                <a:r>
                  <a:rPr lang="pt-PT" sz="1100" b="1">
                    <a:solidFill>
                      <a:schemeClr val="tx1">
                        <a:lumMod val="85000"/>
                      </a:schemeClr>
                    </a:solidFill>
                  </a:rPr>
                  <a:t> in a </a:t>
                </a:r>
                <a:r>
                  <a:rPr lang="pt-PT" sz="1100" b="1" err="1">
                    <a:solidFill>
                      <a:schemeClr val="tx1">
                        <a:lumMod val="85000"/>
                      </a:schemeClr>
                    </a:solidFill>
                  </a:rPr>
                  <a:t>plate-</a:t>
                </a:r>
                <a:r>
                  <a:rPr lang="pt-PT" sz="1800" err="1">
                    <a:effectLst/>
                    <a:latin typeface="Aptos" panose="020B0004020202020204" pitchFamily="34" charset="0"/>
                    <a:ea typeface="Aptos" panose="020B0004020202020204" pitchFamily="34" charset="0"/>
                    <a:cs typeface="Times New Roman" panose="02020603050405020304" pitchFamily="18" charset="0"/>
                  </a:rPr>
                  <a:t>O</a:t>
                </a:r>
                <a:r>
                  <a:rPr lang="pt-PT" sz="1800">
                    <a:effectLst/>
                    <a:latin typeface="Aptos" panose="020B0004020202020204" pitchFamily="34" charset="0"/>
                    <a:ea typeface="Aptos" panose="020B0004020202020204" pitchFamily="34" charset="0"/>
                    <a:cs typeface="Times New Roman" panose="02020603050405020304" pitchFamily="18" charset="0"/>
                  </a:rPr>
                  <a:t> cisalhamento das placas pode ocorrer nos planos ‘</a:t>
                </a:r>
                <a:r>
                  <a:rPr lang="pt-PT" sz="1800" err="1">
                    <a:effectLst/>
                    <a:latin typeface="Aptos" panose="020B0004020202020204" pitchFamily="34" charset="0"/>
                    <a:ea typeface="Aptos" panose="020B0004020202020204" pitchFamily="34" charset="0"/>
                    <a:cs typeface="Times New Roman" panose="02020603050405020304" pitchFamily="18" charset="0"/>
                  </a:rPr>
                  <a:t>cc</a:t>
                </a:r>
                <a:r>
                  <a:rPr lang="pt-PT" sz="1800">
                    <a:effectLst/>
                    <a:latin typeface="Aptos" panose="020B0004020202020204" pitchFamily="34" charset="0"/>
                    <a:ea typeface="Aptos" panose="020B0004020202020204" pitchFamily="34" charset="0"/>
                    <a:cs typeface="Times New Roman" panose="02020603050405020304" pitchFamily="18" charset="0"/>
                  </a:rPr>
                  <a:t>’, fazendo com que os rebites sejam arrastados para fora da placa</a:t>
                </a:r>
                <a:r>
                  <a:rPr lang="pt-PT" sz="1800" b="0">
                    <a:effectLst/>
                    <a:latin typeface="Aptos" panose="020B0004020202020204" pitchFamily="34" charset="0"/>
                    <a:ea typeface="Aptos" panose="020B0004020202020204" pitchFamily="34" charset="0"/>
                    <a:cs typeface="Times New Roman" panose="02020603050405020304" pitchFamily="18" charset="0"/>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Então uma rutura deste tipo ocorre quando verifica-se aquela relação.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b="1" i="0" u="none" err="1">
                    <a:solidFill>
                      <a:schemeClr val="tx1">
                        <a:lumMod val="85000"/>
                      </a:schemeClr>
                    </a:solidFill>
                  </a:rPr>
                  <a:t>Plate</a:t>
                </a:r>
                <a:r>
                  <a:rPr lang="pt-PT" sz="1800" b="1" i="0" u="none">
                    <a:solidFill>
                      <a:schemeClr val="tx1">
                        <a:lumMod val="85000"/>
                      </a:schemeClr>
                    </a:solidFill>
                  </a:rPr>
                  <a:t> </a:t>
                </a:r>
                <a:r>
                  <a:rPr lang="pt-PT" sz="1800" b="1" i="0" u="none" err="1">
                    <a:solidFill>
                      <a:schemeClr val="tx1">
                        <a:lumMod val="85000"/>
                      </a:schemeClr>
                    </a:solidFill>
                  </a:rPr>
                  <a:t>failure</a:t>
                </a:r>
                <a:r>
                  <a:rPr lang="pt-PT" sz="1800" b="1" i="0" u="none">
                    <a:solidFill>
                      <a:schemeClr val="tx1">
                        <a:lumMod val="85000"/>
                      </a:schemeClr>
                    </a:solidFill>
                  </a:rPr>
                  <a:t> in </a:t>
                </a:r>
                <a:r>
                  <a:rPr lang="pt-PT" sz="1800" b="1" i="0" u="none" err="1">
                    <a:solidFill>
                      <a:schemeClr val="tx1">
                        <a:lumMod val="85000"/>
                      </a:schemeClr>
                    </a:solidFill>
                  </a:rPr>
                  <a:t>tension</a:t>
                </a:r>
                <a:r>
                  <a:rPr lang="pt-PT" sz="1800" b="0" i="0" u="none">
                    <a:solidFill>
                      <a:schemeClr val="tx1">
                        <a:lumMod val="85000"/>
                      </a:schemeClr>
                    </a:solidFill>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A área da placa tensionada ao longo da linha dos rebites é reduzida devido à presença de furos para rebites. Portanto, se a última tensão de tração na placa for </a:t>
                </a:r>
                <a14:m>
                  <m:oMath xmlns:m="http://schemas.openxmlformats.org/officeDocument/2006/math">
                    <m:sSub>
                      <m:sSubPr>
                        <m:ctrlPr>
                          <a:rPr lang="pt-PT" sz="1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pt-PT" sz="1800" i="1" kern="100">
                            <a:effectLst/>
                            <a:latin typeface="Cambria Math" panose="02040503050406030204" pitchFamily="18" charset="0"/>
                            <a:ea typeface="Aptos" panose="020B0004020202020204" pitchFamily="34" charset="0"/>
                            <a:cs typeface="Times New Roman" panose="02020603050405020304" pitchFamily="18" charset="0"/>
                          </a:rPr>
                          <m:t>𝜎</m:t>
                        </m:r>
                      </m:e>
                      <m:sub>
                        <m:r>
                          <a:rPr lang="pt-PT" sz="1800" i="1" kern="100">
                            <a:effectLst/>
                            <a:latin typeface="Cambria Math" panose="02040503050406030204" pitchFamily="18" charset="0"/>
                            <a:ea typeface="Aptos" panose="020B0004020202020204" pitchFamily="34" charset="0"/>
                            <a:cs typeface="Times New Roman" panose="02020603050405020304" pitchFamily="18" charset="0"/>
                          </a:rPr>
                          <m:t>𝑢𝑙𝑡</m:t>
                        </m:r>
                      </m:sub>
                    </m:sSub>
                  </m:oMath>
                </a14:m>
                <a:r>
                  <a:rPr lang="pt-PT" sz="1800" kern="100">
                    <a:effectLst/>
                    <a:latin typeface="Aptos" panose="020B0004020202020204" pitchFamily="34" charset="0"/>
                    <a:ea typeface="Aptos" panose="020B0004020202020204" pitchFamily="34" charset="0"/>
                    <a:cs typeface="Times New Roman" panose="02020603050405020304" pitchFamily="18" charset="0"/>
                  </a:rPr>
                  <a:t>, a falha ocorre quando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a:effectLst/>
                    <a:latin typeface="Aptos" panose="020B0004020202020204" pitchFamily="34" charset="0"/>
                    <a:ea typeface="Aptos" panose="020B0004020202020204" pitchFamily="34" charset="0"/>
                    <a:cs typeface="Times New Roman" panose="02020603050405020304" pitchFamily="18" charset="0"/>
                  </a:rPr>
                  <a:t>A eficiência de uma junta é medida comparando a carga da rutura real com aquela que aplicaria se não houvesse furos para rebites na placa.</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b="1" i="0" u="none">
                  <a:solidFill>
                    <a:schemeClr val="tx1">
                      <a:lumMod val="85000"/>
                    </a:schemeClr>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100" b="1">
                  <a:solidFill>
                    <a:schemeClr val="tx1">
                      <a:lumMod val="85000"/>
                    </a:schemeClr>
                  </a:solidFill>
                </a:endParaRPr>
              </a:p>
              <a:p>
                <a:pPr marL="158750" indent="0">
                  <a:buNone/>
                </a:pPr>
                <a:endParaRPr lang="pt-PT" b="1" u="none"/>
              </a:p>
            </p:txBody>
          </p:sp>
        </mc:Choice>
        <mc:Fallback xmlns="">
          <p:sp>
            <p:nvSpPr>
              <p:cNvPr id="3" name="Marcador de Posição de Notas 2">
                <a:extLst>
                  <a:ext uri="{FF2B5EF4-FFF2-40B4-BE49-F238E27FC236}">
                    <a16:creationId xmlns:a16="http://schemas.microsoft.com/office/drawing/2014/main" id="{72DE2CAD-2655-90CF-3EBE-B5A6455082F5}"/>
                  </a:ext>
                </a:extLst>
              </p:cNvPr>
              <p:cNvSpPr>
                <a:spLocks noGrp="1"/>
              </p:cNvSpPr>
              <p:nvPr>
                <p:ph type="body" idx="1"/>
              </p:nvPr>
            </p:nvSpPr>
            <p:spPr/>
            <p:txBody>
              <a:bodyPr/>
              <a:lstStyle/>
              <a:p>
                <a:r>
                  <a:rPr lang="pt-PT"/>
                  <a:t>Num dos livros disponibilizados pelo professor, encontramos quatro possíveis modos de falha.</a:t>
                </a:r>
              </a:p>
              <a:p>
                <a:endParaRPr lang="pt-PT"/>
              </a:p>
              <a:p>
                <a:pPr marL="158750" indent="0">
                  <a:buNone/>
                </a:pPr>
                <a:r>
                  <a:rPr lang="pt-PT"/>
                  <a:t>O primeiro caso é o </a:t>
                </a:r>
                <a:r>
                  <a:rPr lang="pt-PT" b="1" err="1"/>
                  <a:t>Rivet</a:t>
                </a:r>
                <a:r>
                  <a:rPr lang="pt-PT" b="1"/>
                  <a:t> </a:t>
                </a:r>
                <a:r>
                  <a:rPr lang="pt-PT" b="1" err="1"/>
                  <a:t>shear</a:t>
                </a:r>
                <a:r>
                  <a:rPr lang="pt-PT" b="1"/>
                  <a:t>- </a:t>
                </a:r>
                <a:r>
                  <a:rPr lang="pt-PT" sz="1800">
                    <a:effectLst/>
                    <a:latin typeface="Aptos" panose="020B0004020202020204" pitchFamily="34" charset="0"/>
                    <a:ea typeface="Aptos" panose="020B0004020202020204" pitchFamily="34" charset="0"/>
                    <a:cs typeface="Times New Roman" panose="02020603050405020304" pitchFamily="18" charset="0"/>
                  </a:rPr>
                  <a:t>Os rebites podem falhar por cisalhamento ao longo do seu diâmetro na interface das placas. E a falha acontece quando se verifica a relação.</a:t>
                </a:r>
              </a:p>
              <a:p>
                <a:pPr marL="158750" indent="0">
                  <a:buNone/>
                </a:pP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Bearing</a:t>
                </a:r>
                <a:r>
                  <a:rPr lang="pt-PT" sz="1800" b="1" u="none">
                    <a:effectLst/>
                    <a:latin typeface="Aptos" panose="020B0004020202020204" pitchFamily="34" charset="0"/>
                    <a:ea typeface="Times New Roman" panose="02020603050405020304" pitchFamily="18" charset="0"/>
                    <a:cs typeface="Times New Roman" panose="02020603050405020304" pitchFamily="18" charset="0"/>
                  </a:rPr>
                  <a:t> </a:t>
                </a: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pressure-</a:t>
                </a:r>
                <a:r>
                  <a:rPr lang="pt-PT" sz="1800" err="1">
                    <a:effectLst/>
                    <a:latin typeface="Aptos" panose="020B0004020202020204" pitchFamily="34" charset="0"/>
                    <a:ea typeface="Times New Roman" panose="02020603050405020304" pitchFamily="18" charset="0"/>
                    <a:cs typeface="Times New Roman" panose="02020603050405020304" pitchFamily="18" charset="0"/>
                  </a:rPr>
                  <a:t>O</a:t>
                </a:r>
                <a:r>
                  <a:rPr lang="pt-PT" sz="1800">
                    <a:effectLst/>
                    <a:latin typeface="Aptos" panose="020B0004020202020204" pitchFamily="34" charset="0"/>
                    <a:ea typeface="Times New Roman" panose="02020603050405020304" pitchFamily="18" charset="0"/>
                    <a:cs typeface="Times New Roman" panose="02020603050405020304" pitchFamily="18" charset="0"/>
                  </a:rPr>
                  <a:t> rebite ou a placa podem falhar devido à pressão do rolamento</a:t>
                </a:r>
                <a:r>
                  <a:rPr lang="pt-PT" sz="1800" b="0">
                    <a:effectLst/>
                    <a:latin typeface="Aptos" panose="020B0004020202020204" pitchFamily="34" charset="0"/>
                    <a:ea typeface="Times New Roman" panose="02020603050405020304" pitchFamily="18" charset="0"/>
                    <a:cs typeface="Times New Roman" panose="02020603050405020304" pitchFamily="18"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b="1" err="1">
                    <a:solidFill>
                      <a:schemeClr val="tx1">
                        <a:lumMod val="85000"/>
                      </a:schemeClr>
                    </a:solidFill>
                  </a:rPr>
                  <a:t>Shear</a:t>
                </a:r>
                <a:r>
                  <a:rPr lang="pt-PT" sz="1100" b="1">
                    <a:solidFill>
                      <a:schemeClr val="tx1">
                        <a:lumMod val="85000"/>
                      </a:schemeClr>
                    </a:solidFill>
                  </a:rPr>
                  <a:t> </a:t>
                </a:r>
                <a:r>
                  <a:rPr lang="pt-PT" sz="1100" b="1" err="1">
                    <a:solidFill>
                      <a:schemeClr val="tx1">
                        <a:lumMod val="85000"/>
                      </a:schemeClr>
                    </a:solidFill>
                  </a:rPr>
                  <a:t>failure</a:t>
                </a:r>
                <a:r>
                  <a:rPr lang="pt-PT" sz="1100" b="1">
                    <a:solidFill>
                      <a:schemeClr val="tx1">
                        <a:lumMod val="85000"/>
                      </a:schemeClr>
                    </a:solidFill>
                  </a:rPr>
                  <a:t> in a </a:t>
                </a:r>
                <a:r>
                  <a:rPr lang="pt-PT" sz="1100" b="1" err="1">
                    <a:solidFill>
                      <a:schemeClr val="tx1">
                        <a:lumMod val="85000"/>
                      </a:schemeClr>
                    </a:solidFill>
                  </a:rPr>
                  <a:t>plate-</a:t>
                </a:r>
                <a:r>
                  <a:rPr lang="pt-PT" sz="1800" err="1">
                    <a:effectLst/>
                    <a:latin typeface="Aptos" panose="020B0004020202020204" pitchFamily="34" charset="0"/>
                    <a:ea typeface="Aptos" panose="020B0004020202020204" pitchFamily="34" charset="0"/>
                    <a:cs typeface="Times New Roman" panose="02020603050405020304" pitchFamily="18" charset="0"/>
                  </a:rPr>
                  <a:t>O</a:t>
                </a:r>
                <a:r>
                  <a:rPr lang="pt-PT" sz="1800">
                    <a:effectLst/>
                    <a:latin typeface="Aptos" panose="020B0004020202020204" pitchFamily="34" charset="0"/>
                    <a:ea typeface="Aptos" panose="020B0004020202020204" pitchFamily="34" charset="0"/>
                    <a:cs typeface="Times New Roman" panose="02020603050405020304" pitchFamily="18" charset="0"/>
                  </a:rPr>
                  <a:t> cisalhamento das placas pode ocorrer nos planos ‘</a:t>
                </a:r>
                <a:r>
                  <a:rPr lang="pt-PT" sz="1800" err="1">
                    <a:effectLst/>
                    <a:latin typeface="Aptos" panose="020B0004020202020204" pitchFamily="34" charset="0"/>
                    <a:ea typeface="Aptos" panose="020B0004020202020204" pitchFamily="34" charset="0"/>
                    <a:cs typeface="Times New Roman" panose="02020603050405020304" pitchFamily="18" charset="0"/>
                  </a:rPr>
                  <a:t>cc</a:t>
                </a:r>
                <a:r>
                  <a:rPr lang="pt-PT" sz="1800">
                    <a:effectLst/>
                    <a:latin typeface="Aptos" panose="020B0004020202020204" pitchFamily="34" charset="0"/>
                    <a:ea typeface="Aptos" panose="020B0004020202020204" pitchFamily="34" charset="0"/>
                    <a:cs typeface="Times New Roman" panose="02020603050405020304" pitchFamily="18" charset="0"/>
                  </a:rPr>
                  <a:t>’, fazendo com que os rebites sejam arrastados para fora da placa</a:t>
                </a:r>
                <a:r>
                  <a:rPr lang="pt-PT" sz="1800" b="0">
                    <a:effectLst/>
                    <a:latin typeface="Aptos" panose="020B0004020202020204" pitchFamily="34" charset="0"/>
                    <a:ea typeface="Aptos" panose="020B0004020202020204" pitchFamily="34" charset="0"/>
                    <a:cs typeface="Times New Roman" panose="02020603050405020304" pitchFamily="18" charset="0"/>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Então uma rutura deste tipo ocorre quando verifica-se aquela relação.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b="1" i="0" u="none" err="1">
                    <a:solidFill>
                      <a:schemeClr val="tx1">
                        <a:lumMod val="85000"/>
                      </a:schemeClr>
                    </a:solidFill>
                  </a:rPr>
                  <a:t>Plate</a:t>
                </a:r>
                <a:r>
                  <a:rPr lang="pt-PT" sz="1800" b="1" i="0" u="none">
                    <a:solidFill>
                      <a:schemeClr val="tx1">
                        <a:lumMod val="85000"/>
                      </a:schemeClr>
                    </a:solidFill>
                  </a:rPr>
                  <a:t> </a:t>
                </a:r>
                <a:r>
                  <a:rPr lang="pt-PT" sz="1800" b="1" i="0" u="none" err="1">
                    <a:solidFill>
                      <a:schemeClr val="tx1">
                        <a:lumMod val="85000"/>
                      </a:schemeClr>
                    </a:solidFill>
                  </a:rPr>
                  <a:t>failure</a:t>
                </a:r>
                <a:r>
                  <a:rPr lang="pt-PT" sz="1800" b="1" i="0" u="none">
                    <a:solidFill>
                      <a:schemeClr val="tx1">
                        <a:lumMod val="85000"/>
                      </a:schemeClr>
                    </a:solidFill>
                  </a:rPr>
                  <a:t> in </a:t>
                </a:r>
                <a:r>
                  <a:rPr lang="pt-PT" sz="1800" b="1" i="0" u="none" err="1">
                    <a:solidFill>
                      <a:schemeClr val="tx1">
                        <a:lumMod val="85000"/>
                      </a:schemeClr>
                    </a:solidFill>
                  </a:rPr>
                  <a:t>tension</a:t>
                </a:r>
                <a:r>
                  <a:rPr lang="pt-PT" sz="1800" b="0" i="0" u="none">
                    <a:solidFill>
                      <a:schemeClr val="tx1">
                        <a:lumMod val="85000"/>
                      </a:schemeClr>
                    </a:solidFill>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A área da placa tensionada ao longo da linha dos rebites é reduzida devido à presença de furos para rebites. Portanto, se a última tensão de tração na placa for </a:t>
                </a:r>
                <a:r>
                  <a:rPr lang="pt-PT" sz="1800" i="0" kern="100">
                    <a:effectLst/>
                    <a:latin typeface="Cambria Math" panose="02040503050406030204" pitchFamily="18" charset="0"/>
                    <a:ea typeface="Aptos" panose="020B0004020202020204" pitchFamily="34" charset="0"/>
                    <a:cs typeface="Times New Roman" panose="02020603050405020304" pitchFamily="18" charset="0"/>
                  </a:rPr>
                  <a:t>𝜎_𝑢𝑙𝑡</a:t>
                </a:r>
                <a:r>
                  <a:rPr lang="pt-PT" sz="1800" kern="100">
                    <a:effectLst/>
                    <a:latin typeface="Aptos" panose="020B0004020202020204" pitchFamily="34" charset="0"/>
                    <a:ea typeface="Aptos" panose="020B0004020202020204" pitchFamily="34" charset="0"/>
                    <a:cs typeface="Times New Roman" panose="02020603050405020304" pitchFamily="18" charset="0"/>
                  </a:rPr>
                  <a:t>, a falha ocorre quando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a:effectLst/>
                    <a:latin typeface="Aptos" panose="020B0004020202020204" pitchFamily="34" charset="0"/>
                    <a:ea typeface="Aptos" panose="020B0004020202020204" pitchFamily="34" charset="0"/>
                    <a:cs typeface="Times New Roman" panose="02020603050405020304" pitchFamily="18" charset="0"/>
                  </a:rPr>
                  <a:t>A eficiência de uma junta é medida comparando a carga da rutura real com aquela que aplicaria se não houvesse furos para rebites na placa.</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b="1" i="0" u="none">
                  <a:solidFill>
                    <a:schemeClr val="tx1">
                      <a:lumMod val="85000"/>
                    </a:schemeClr>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100" b="1">
                  <a:solidFill>
                    <a:schemeClr val="tx1">
                      <a:lumMod val="85000"/>
                    </a:schemeClr>
                  </a:solidFill>
                </a:endParaRPr>
              </a:p>
              <a:p>
                <a:pPr marL="158750" indent="0">
                  <a:buNone/>
                </a:pPr>
                <a:endParaRPr lang="pt-PT" b="1" u="none"/>
              </a:p>
            </p:txBody>
          </p:sp>
        </mc:Fallback>
      </mc:AlternateContent>
    </p:spTree>
    <p:extLst>
      <p:ext uri="{BB962C8B-B14F-4D97-AF65-F5344CB8AC3E}">
        <p14:creationId xmlns:p14="http://schemas.microsoft.com/office/powerpoint/2010/main" val="333663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AFE2A-6080-FC63-ADAE-ECB42FC60C33}"/>
            </a:ext>
          </a:extLst>
        </p:cNvPr>
        <p:cNvGrpSpPr/>
        <p:nvPr/>
      </p:nvGrpSpPr>
      <p:grpSpPr>
        <a:xfrm>
          <a:off x="0" y="0"/>
          <a:ext cx="0" cy="0"/>
          <a:chOff x="0" y="0"/>
          <a:chExt cx="0" cy="0"/>
        </a:xfrm>
      </p:grpSpPr>
      <p:sp>
        <p:nvSpPr>
          <p:cNvPr id="2" name="Marcador de Posição da Imagem do Diapositivo 1">
            <a:extLst>
              <a:ext uri="{FF2B5EF4-FFF2-40B4-BE49-F238E27FC236}">
                <a16:creationId xmlns:a16="http://schemas.microsoft.com/office/drawing/2014/main" id="{121228B9-25AF-7AF4-18E3-A2F8AA3C2235}"/>
              </a:ext>
            </a:extLst>
          </p:cNvPr>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Marcador de Posição de Notas 2">
                <a:extLst>
                  <a:ext uri="{FF2B5EF4-FFF2-40B4-BE49-F238E27FC236}">
                    <a16:creationId xmlns:a16="http://schemas.microsoft.com/office/drawing/2014/main" id="{A9ED5EE2-4348-DB0B-F0A5-88D08DFE2BF1}"/>
                  </a:ext>
                </a:extLst>
              </p:cNvPr>
              <p:cNvSpPr>
                <a:spLocks noGrp="1"/>
              </p:cNvSpPr>
              <p:nvPr>
                <p:ph type="body" idx="1"/>
              </p:nvPr>
            </p:nvSpPr>
            <p:spPr/>
            <p:txBody>
              <a:bodyPr/>
              <a:lstStyle/>
              <a:p>
                <a:r>
                  <a:rPr lang="pt-PT"/>
                  <a:t>Num dos livros disponibilizados pelo professor, encontramos quatro possíveis modos de falha.</a:t>
                </a:r>
              </a:p>
              <a:p>
                <a:endParaRPr lang="pt-PT"/>
              </a:p>
              <a:p>
                <a:pPr marL="158750" indent="0">
                  <a:buNone/>
                </a:pPr>
                <a:r>
                  <a:rPr lang="pt-PT"/>
                  <a:t>O primeiro caso é o </a:t>
                </a:r>
                <a:r>
                  <a:rPr lang="pt-PT" b="1" err="1"/>
                  <a:t>Rivet</a:t>
                </a:r>
                <a:r>
                  <a:rPr lang="pt-PT" b="1"/>
                  <a:t> </a:t>
                </a:r>
                <a:r>
                  <a:rPr lang="pt-PT" b="1" err="1"/>
                  <a:t>shear</a:t>
                </a:r>
                <a:r>
                  <a:rPr lang="pt-PT" b="1"/>
                  <a:t>- </a:t>
                </a:r>
                <a:r>
                  <a:rPr lang="pt-PT" sz="1800">
                    <a:effectLst/>
                    <a:latin typeface="Aptos" panose="020B0004020202020204" pitchFamily="34" charset="0"/>
                    <a:ea typeface="Aptos" panose="020B0004020202020204" pitchFamily="34" charset="0"/>
                    <a:cs typeface="Times New Roman" panose="02020603050405020304" pitchFamily="18" charset="0"/>
                  </a:rPr>
                  <a:t>Os rebites podem falhar por cisalhamento ao longo do seu diâmetro na interface das placas. E a falha acontece quando se verifica a relação.</a:t>
                </a:r>
              </a:p>
              <a:p>
                <a:pPr marL="158750" indent="0">
                  <a:buNone/>
                </a:pP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Bearing</a:t>
                </a:r>
                <a:r>
                  <a:rPr lang="pt-PT" sz="1800" b="1" u="none">
                    <a:effectLst/>
                    <a:latin typeface="Aptos" panose="020B0004020202020204" pitchFamily="34" charset="0"/>
                    <a:ea typeface="Times New Roman" panose="02020603050405020304" pitchFamily="18" charset="0"/>
                    <a:cs typeface="Times New Roman" panose="02020603050405020304" pitchFamily="18" charset="0"/>
                  </a:rPr>
                  <a:t> </a:t>
                </a: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pressure-</a:t>
                </a:r>
                <a:r>
                  <a:rPr lang="pt-PT" sz="1800" err="1">
                    <a:effectLst/>
                    <a:latin typeface="Aptos" panose="020B0004020202020204" pitchFamily="34" charset="0"/>
                    <a:ea typeface="Times New Roman" panose="02020603050405020304" pitchFamily="18" charset="0"/>
                    <a:cs typeface="Times New Roman" panose="02020603050405020304" pitchFamily="18" charset="0"/>
                  </a:rPr>
                  <a:t>O</a:t>
                </a:r>
                <a:r>
                  <a:rPr lang="pt-PT" sz="1800">
                    <a:effectLst/>
                    <a:latin typeface="Aptos" panose="020B0004020202020204" pitchFamily="34" charset="0"/>
                    <a:ea typeface="Times New Roman" panose="02020603050405020304" pitchFamily="18" charset="0"/>
                    <a:cs typeface="Times New Roman" panose="02020603050405020304" pitchFamily="18" charset="0"/>
                  </a:rPr>
                  <a:t> rebite ou a placa podem falhar devido à pressão do rolamento</a:t>
                </a:r>
                <a:r>
                  <a:rPr lang="pt-PT" sz="1800" b="0">
                    <a:effectLst/>
                    <a:latin typeface="Aptos" panose="020B0004020202020204" pitchFamily="34" charset="0"/>
                    <a:ea typeface="Times New Roman" panose="02020603050405020304" pitchFamily="18" charset="0"/>
                    <a:cs typeface="Times New Roman" panose="02020603050405020304" pitchFamily="18"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b="1" err="1">
                    <a:solidFill>
                      <a:schemeClr val="tx1">
                        <a:lumMod val="85000"/>
                      </a:schemeClr>
                    </a:solidFill>
                  </a:rPr>
                  <a:t>Shear</a:t>
                </a:r>
                <a:r>
                  <a:rPr lang="pt-PT" sz="1100" b="1">
                    <a:solidFill>
                      <a:schemeClr val="tx1">
                        <a:lumMod val="85000"/>
                      </a:schemeClr>
                    </a:solidFill>
                  </a:rPr>
                  <a:t> </a:t>
                </a:r>
                <a:r>
                  <a:rPr lang="pt-PT" sz="1100" b="1" err="1">
                    <a:solidFill>
                      <a:schemeClr val="tx1">
                        <a:lumMod val="85000"/>
                      </a:schemeClr>
                    </a:solidFill>
                  </a:rPr>
                  <a:t>failure</a:t>
                </a:r>
                <a:r>
                  <a:rPr lang="pt-PT" sz="1100" b="1">
                    <a:solidFill>
                      <a:schemeClr val="tx1">
                        <a:lumMod val="85000"/>
                      </a:schemeClr>
                    </a:solidFill>
                  </a:rPr>
                  <a:t> in a </a:t>
                </a:r>
                <a:r>
                  <a:rPr lang="pt-PT" sz="1100" b="1" err="1">
                    <a:solidFill>
                      <a:schemeClr val="tx1">
                        <a:lumMod val="85000"/>
                      </a:schemeClr>
                    </a:solidFill>
                  </a:rPr>
                  <a:t>plate-</a:t>
                </a:r>
                <a:r>
                  <a:rPr lang="pt-PT" sz="1800" err="1">
                    <a:effectLst/>
                    <a:latin typeface="Aptos" panose="020B0004020202020204" pitchFamily="34" charset="0"/>
                    <a:ea typeface="Aptos" panose="020B0004020202020204" pitchFamily="34" charset="0"/>
                    <a:cs typeface="Times New Roman" panose="02020603050405020304" pitchFamily="18" charset="0"/>
                  </a:rPr>
                  <a:t>O</a:t>
                </a:r>
                <a:r>
                  <a:rPr lang="pt-PT" sz="1800">
                    <a:effectLst/>
                    <a:latin typeface="Aptos" panose="020B0004020202020204" pitchFamily="34" charset="0"/>
                    <a:ea typeface="Aptos" panose="020B0004020202020204" pitchFamily="34" charset="0"/>
                    <a:cs typeface="Times New Roman" panose="02020603050405020304" pitchFamily="18" charset="0"/>
                  </a:rPr>
                  <a:t> cisalhamento das placas pode ocorrer nos planos ‘</a:t>
                </a:r>
                <a:r>
                  <a:rPr lang="pt-PT" sz="1800" err="1">
                    <a:effectLst/>
                    <a:latin typeface="Aptos" panose="020B0004020202020204" pitchFamily="34" charset="0"/>
                    <a:ea typeface="Aptos" panose="020B0004020202020204" pitchFamily="34" charset="0"/>
                    <a:cs typeface="Times New Roman" panose="02020603050405020304" pitchFamily="18" charset="0"/>
                  </a:rPr>
                  <a:t>cc</a:t>
                </a:r>
                <a:r>
                  <a:rPr lang="pt-PT" sz="1800">
                    <a:effectLst/>
                    <a:latin typeface="Aptos" panose="020B0004020202020204" pitchFamily="34" charset="0"/>
                    <a:ea typeface="Aptos" panose="020B0004020202020204" pitchFamily="34" charset="0"/>
                    <a:cs typeface="Times New Roman" panose="02020603050405020304" pitchFamily="18" charset="0"/>
                  </a:rPr>
                  <a:t>’, fazendo com que os rebites sejam arrastados para fora da placa</a:t>
                </a:r>
                <a:r>
                  <a:rPr lang="pt-PT" sz="1800" b="0">
                    <a:effectLst/>
                    <a:latin typeface="Aptos" panose="020B0004020202020204" pitchFamily="34" charset="0"/>
                    <a:ea typeface="Aptos" panose="020B0004020202020204" pitchFamily="34" charset="0"/>
                    <a:cs typeface="Times New Roman" panose="02020603050405020304" pitchFamily="18" charset="0"/>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Então uma rutura deste tipo ocorre quando verifica-se aquela relação.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b="1" i="0" u="none" err="1">
                    <a:solidFill>
                      <a:schemeClr val="tx1">
                        <a:lumMod val="85000"/>
                      </a:schemeClr>
                    </a:solidFill>
                  </a:rPr>
                  <a:t>Plate</a:t>
                </a:r>
                <a:r>
                  <a:rPr lang="pt-PT" sz="1800" b="1" i="0" u="none">
                    <a:solidFill>
                      <a:schemeClr val="tx1">
                        <a:lumMod val="85000"/>
                      </a:schemeClr>
                    </a:solidFill>
                  </a:rPr>
                  <a:t> </a:t>
                </a:r>
                <a:r>
                  <a:rPr lang="pt-PT" sz="1800" b="1" i="0" u="none" err="1">
                    <a:solidFill>
                      <a:schemeClr val="tx1">
                        <a:lumMod val="85000"/>
                      </a:schemeClr>
                    </a:solidFill>
                  </a:rPr>
                  <a:t>failure</a:t>
                </a:r>
                <a:r>
                  <a:rPr lang="pt-PT" sz="1800" b="1" i="0" u="none">
                    <a:solidFill>
                      <a:schemeClr val="tx1">
                        <a:lumMod val="85000"/>
                      </a:schemeClr>
                    </a:solidFill>
                  </a:rPr>
                  <a:t> in </a:t>
                </a:r>
                <a:r>
                  <a:rPr lang="pt-PT" sz="1800" b="1" i="0" u="none" err="1">
                    <a:solidFill>
                      <a:schemeClr val="tx1">
                        <a:lumMod val="85000"/>
                      </a:schemeClr>
                    </a:solidFill>
                  </a:rPr>
                  <a:t>tension</a:t>
                </a:r>
                <a:r>
                  <a:rPr lang="pt-PT" sz="1800" b="0" i="0" u="none">
                    <a:solidFill>
                      <a:schemeClr val="tx1">
                        <a:lumMod val="85000"/>
                      </a:schemeClr>
                    </a:solidFill>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A área da placa tensionada ao longo da linha dos rebites é reduzida devido à presença de furos para rebites. Portanto, se a última tensão de tração na placa for </a:t>
                </a:r>
                <a14:m>
                  <m:oMath xmlns:m="http://schemas.openxmlformats.org/officeDocument/2006/math">
                    <m:sSub>
                      <m:sSubPr>
                        <m:ctrlPr>
                          <a:rPr lang="pt-PT" sz="1800" i="1" kern="100">
                            <a:effectLst/>
                            <a:latin typeface="Cambria Math" panose="02040503050406030204" pitchFamily="18" charset="0"/>
                            <a:ea typeface="Aptos" panose="020B0004020202020204" pitchFamily="34" charset="0"/>
                            <a:cs typeface="Times New Roman" panose="02020603050405020304" pitchFamily="18" charset="0"/>
                          </a:rPr>
                        </m:ctrlPr>
                      </m:sSubPr>
                      <m:e>
                        <m:r>
                          <a:rPr lang="pt-PT" sz="1800" i="1" kern="100">
                            <a:effectLst/>
                            <a:latin typeface="Cambria Math" panose="02040503050406030204" pitchFamily="18" charset="0"/>
                            <a:ea typeface="Aptos" panose="020B0004020202020204" pitchFamily="34" charset="0"/>
                            <a:cs typeface="Times New Roman" panose="02020603050405020304" pitchFamily="18" charset="0"/>
                          </a:rPr>
                          <m:t>𝜎</m:t>
                        </m:r>
                      </m:e>
                      <m:sub>
                        <m:r>
                          <a:rPr lang="pt-PT" sz="1800" i="1" kern="100">
                            <a:effectLst/>
                            <a:latin typeface="Cambria Math" panose="02040503050406030204" pitchFamily="18" charset="0"/>
                            <a:ea typeface="Aptos" panose="020B0004020202020204" pitchFamily="34" charset="0"/>
                            <a:cs typeface="Times New Roman" panose="02020603050405020304" pitchFamily="18" charset="0"/>
                          </a:rPr>
                          <m:t>𝑢𝑙𝑡</m:t>
                        </m:r>
                      </m:sub>
                    </m:sSub>
                  </m:oMath>
                </a14:m>
                <a:r>
                  <a:rPr lang="pt-PT" sz="1800" kern="100">
                    <a:effectLst/>
                    <a:latin typeface="Aptos" panose="020B0004020202020204" pitchFamily="34" charset="0"/>
                    <a:ea typeface="Aptos" panose="020B0004020202020204" pitchFamily="34" charset="0"/>
                    <a:cs typeface="Times New Roman" panose="02020603050405020304" pitchFamily="18" charset="0"/>
                  </a:rPr>
                  <a:t>, a falha ocorre quando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a:effectLst/>
                    <a:latin typeface="Aptos" panose="020B0004020202020204" pitchFamily="34" charset="0"/>
                    <a:ea typeface="Aptos" panose="020B0004020202020204" pitchFamily="34" charset="0"/>
                    <a:cs typeface="Times New Roman" panose="02020603050405020304" pitchFamily="18" charset="0"/>
                  </a:rPr>
                  <a:t>A eficiência de uma junta é medida comparando a carga da rutura real com aquela que aplicaria se não houvesse furos para rebites na placa.</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b="1" i="0" u="none">
                  <a:solidFill>
                    <a:schemeClr val="tx1">
                      <a:lumMod val="85000"/>
                    </a:schemeClr>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100" b="1">
                  <a:solidFill>
                    <a:schemeClr val="tx1">
                      <a:lumMod val="85000"/>
                    </a:schemeClr>
                  </a:solidFill>
                </a:endParaRPr>
              </a:p>
              <a:p>
                <a:pPr marL="158750" indent="0">
                  <a:buNone/>
                </a:pPr>
                <a:endParaRPr lang="pt-PT" b="1" u="none"/>
              </a:p>
            </p:txBody>
          </p:sp>
        </mc:Choice>
        <mc:Fallback xmlns="">
          <p:sp>
            <p:nvSpPr>
              <p:cNvPr id="3" name="Marcador de Posição de Notas 2">
                <a:extLst>
                  <a:ext uri="{FF2B5EF4-FFF2-40B4-BE49-F238E27FC236}">
                    <a16:creationId xmlns:a16="http://schemas.microsoft.com/office/drawing/2014/main" id="{A9ED5EE2-4348-DB0B-F0A5-88D08DFE2BF1}"/>
                  </a:ext>
                </a:extLst>
              </p:cNvPr>
              <p:cNvSpPr>
                <a:spLocks noGrp="1"/>
              </p:cNvSpPr>
              <p:nvPr>
                <p:ph type="body" idx="1"/>
              </p:nvPr>
            </p:nvSpPr>
            <p:spPr/>
            <p:txBody>
              <a:bodyPr/>
              <a:lstStyle/>
              <a:p>
                <a:r>
                  <a:rPr lang="pt-PT"/>
                  <a:t>Num dos livros disponibilizados pelo professor, encontramos quatro possíveis modos de falha.</a:t>
                </a:r>
              </a:p>
              <a:p>
                <a:endParaRPr lang="pt-PT"/>
              </a:p>
              <a:p>
                <a:pPr marL="158750" indent="0">
                  <a:buNone/>
                </a:pPr>
                <a:r>
                  <a:rPr lang="pt-PT"/>
                  <a:t>O primeiro caso é o </a:t>
                </a:r>
                <a:r>
                  <a:rPr lang="pt-PT" b="1" err="1"/>
                  <a:t>Rivet</a:t>
                </a:r>
                <a:r>
                  <a:rPr lang="pt-PT" b="1"/>
                  <a:t> </a:t>
                </a:r>
                <a:r>
                  <a:rPr lang="pt-PT" b="1" err="1"/>
                  <a:t>shear</a:t>
                </a:r>
                <a:r>
                  <a:rPr lang="pt-PT" b="1"/>
                  <a:t>- </a:t>
                </a:r>
                <a:r>
                  <a:rPr lang="pt-PT" sz="1800">
                    <a:effectLst/>
                    <a:latin typeface="Aptos" panose="020B0004020202020204" pitchFamily="34" charset="0"/>
                    <a:ea typeface="Aptos" panose="020B0004020202020204" pitchFamily="34" charset="0"/>
                    <a:cs typeface="Times New Roman" panose="02020603050405020304" pitchFamily="18" charset="0"/>
                  </a:rPr>
                  <a:t>Os rebites podem falhar por cisalhamento ao longo do seu diâmetro na interface das placas. E a falha acontece quando se verifica a relação.</a:t>
                </a:r>
              </a:p>
              <a:p>
                <a:pPr marL="158750" indent="0">
                  <a:buNone/>
                </a:pP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Bearing</a:t>
                </a:r>
                <a:r>
                  <a:rPr lang="pt-PT" sz="1800" b="1" u="none">
                    <a:effectLst/>
                    <a:latin typeface="Aptos" panose="020B0004020202020204" pitchFamily="34" charset="0"/>
                    <a:ea typeface="Times New Roman" panose="02020603050405020304" pitchFamily="18" charset="0"/>
                    <a:cs typeface="Times New Roman" panose="02020603050405020304" pitchFamily="18" charset="0"/>
                  </a:rPr>
                  <a:t> </a:t>
                </a:r>
                <a:r>
                  <a:rPr lang="pt-PT" sz="1800" b="1" u="none" err="1">
                    <a:effectLst/>
                    <a:latin typeface="Aptos" panose="020B0004020202020204" pitchFamily="34" charset="0"/>
                    <a:ea typeface="Times New Roman" panose="02020603050405020304" pitchFamily="18" charset="0"/>
                    <a:cs typeface="Times New Roman" panose="02020603050405020304" pitchFamily="18" charset="0"/>
                  </a:rPr>
                  <a:t>pressure-</a:t>
                </a:r>
                <a:r>
                  <a:rPr lang="pt-PT" sz="1800" err="1">
                    <a:effectLst/>
                    <a:latin typeface="Aptos" panose="020B0004020202020204" pitchFamily="34" charset="0"/>
                    <a:ea typeface="Times New Roman" panose="02020603050405020304" pitchFamily="18" charset="0"/>
                    <a:cs typeface="Times New Roman" panose="02020603050405020304" pitchFamily="18" charset="0"/>
                  </a:rPr>
                  <a:t>O</a:t>
                </a:r>
                <a:r>
                  <a:rPr lang="pt-PT" sz="1800">
                    <a:effectLst/>
                    <a:latin typeface="Aptos" panose="020B0004020202020204" pitchFamily="34" charset="0"/>
                    <a:ea typeface="Times New Roman" panose="02020603050405020304" pitchFamily="18" charset="0"/>
                    <a:cs typeface="Times New Roman" panose="02020603050405020304" pitchFamily="18" charset="0"/>
                  </a:rPr>
                  <a:t> rebite ou a placa podem falhar devido à pressão do rolamento</a:t>
                </a:r>
                <a:r>
                  <a:rPr lang="pt-PT" sz="1800" b="0">
                    <a:effectLst/>
                    <a:latin typeface="Aptos" panose="020B0004020202020204" pitchFamily="34" charset="0"/>
                    <a:ea typeface="Times New Roman" panose="02020603050405020304" pitchFamily="18" charset="0"/>
                    <a:cs typeface="Times New Roman" panose="02020603050405020304" pitchFamily="18" charset="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100" b="1" err="1">
                    <a:solidFill>
                      <a:schemeClr val="tx1">
                        <a:lumMod val="85000"/>
                      </a:schemeClr>
                    </a:solidFill>
                  </a:rPr>
                  <a:t>Shear</a:t>
                </a:r>
                <a:r>
                  <a:rPr lang="pt-PT" sz="1100" b="1">
                    <a:solidFill>
                      <a:schemeClr val="tx1">
                        <a:lumMod val="85000"/>
                      </a:schemeClr>
                    </a:solidFill>
                  </a:rPr>
                  <a:t> </a:t>
                </a:r>
                <a:r>
                  <a:rPr lang="pt-PT" sz="1100" b="1" err="1">
                    <a:solidFill>
                      <a:schemeClr val="tx1">
                        <a:lumMod val="85000"/>
                      </a:schemeClr>
                    </a:solidFill>
                  </a:rPr>
                  <a:t>failure</a:t>
                </a:r>
                <a:r>
                  <a:rPr lang="pt-PT" sz="1100" b="1">
                    <a:solidFill>
                      <a:schemeClr val="tx1">
                        <a:lumMod val="85000"/>
                      </a:schemeClr>
                    </a:solidFill>
                  </a:rPr>
                  <a:t> in a </a:t>
                </a:r>
                <a:r>
                  <a:rPr lang="pt-PT" sz="1100" b="1" err="1">
                    <a:solidFill>
                      <a:schemeClr val="tx1">
                        <a:lumMod val="85000"/>
                      </a:schemeClr>
                    </a:solidFill>
                  </a:rPr>
                  <a:t>plate-</a:t>
                </a:r>
                <a:r>
                  <a:rPr lang="pt-PT" sz="1800" err="1">
                    <a:effectLst/>
                    <a:latin typeface="Aptos" panose="020B0004020202020204" pitchFamily="34" charset="0"/>
                    <a:ea typeface="Aptos" panose="020B0004020202020204" pitchFamily="34" charset="0"/>
                    <a:cs typeface="Times New Roman" panose="02020603050405020304" pitchFamily="18" charset="0"/>
                  </a:rPr>
                  <a:t>O</a:t>
                </a:r>
                <a:r>
                  <a:rPr lang="pt-PT" sz="1800">
                    <a:effectLst/>
                    <a:latin typeface="Aptos" panose="020B0004020202020204" pitchFamily="34" charset="0"/>
                    <a:ea typeface="Aptos" panose="020B0004020202020204" pitchFamily="34" charset="0"/>
                    <a:cs typeface="Times New Roman" panose="02020603050405020304" pitchFamily="18" charset="0"/>
                  </a:rPr>
                  <a:t> cisalhamento das placas pode ocorrer nos planos ‘</a:t>
                </a:r>
                <a:r>
                  <a:rPr lang="pt-PT" sz="1800" err="1">
                    <a:effectLst/>
                    <a:latin typeface="Aptos" panose="020B0004020202020204" pitchFamily="34" charset="0"/>
                    <a:ea typeface="Aptos" panose="020B0004020202020204" pitchFamily="34" charset="0"/>
                    <a:cs typeface="Times New Roman" panose="02020603050405020304" pitchFamily="18" charset="0"/>
                  </a:rPr>
                  <a:t>cc</a:t>
                </a:r>
                <a:r>
                  <a:rPr lang="pt-PT" sz="1800">
                    <a:effectLst/>
                    <a:latin typeface="Aptos" panose="020B0004020202020204" pitchFamily="34" charset="0"/>
                    <a:ea typeface="Aptos" panose="020B0004020202020204" pitchFamily="34" charset="0"/>
                    <a:cs typeface="Times New Roman" panose="02020603050405020304" pitchFamily="18" charset="0"/>
                  </a:rPr>
                  <a:t>’, fazendo com que os rebites sejam arrastados para fora da placa</a:t>
                </a:r>
                <a:r>
                  <a:rPr lang="pt-PT" sz="1800" b="0">
                    <a:effectLst/>
                    <a:latin typeface="Aptos" panose="020B0004020202020204" pitchFamily="34" charset="0"/>
                    <a:ea typeface="Aptos" panose="020B0004020202020204" pitchFamily="34" charset="0"/>
                    <a:cs typeface="Times New Roman" panose="02020603050405020304" pitchFamily="18" charset="0"/>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Então uma rutura deste tipo ocorre quando verifica-se aquela relação.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b="1" i="0" u="none" err="1">
                    <a:solidFill>
                      <a:schemeClr val="tx1">
                        <a:lumMod val="85000"/>
                      </a:schemeClr>
                    </a:solidFill>
                  </a:rPr>
                  <a:t>Plate</a:t>
                </a:r>
                <a:r>
                  <a:rPr lang="pt-PT" sz="1800" b="1" i="0" u="none">
                    <a:solidFill>
                      <a:schemeClr val="tx1">
                        <a:lumMod val="85000"/>
                      </a:schemeClr>
                    </a:solidFill>
                  </a:rPr>
                  <a:t> </a:t>
                </a:r>
                <a:r>
                  <a:rPr lang="pt-PT" sz="1800" b="1" i="0" u="none" err="1">
                    <a:solidFill>
                      <a:schemeClr val="tx1">
                        <a:lumMod val="85000"/>
                      </a:schemeClr>
                    </a:solidFill>
                  </a:rPr>
                  <a:t>failure</a:t>
                </a:r>
                <a:r>
                  <a:rPr lang="pt-PT" sz="1800" b="1" i="0" u="none">
                    <a:solidFill>
                      <a:schemeClr val="tx1">
                        <a:lumMod val="85000"/>
                      </a:schemeClr>
                    </a:solidFill>
                  </a:rPr>
                  <a:t> in </a:t>
                </a:r>
                <a:r>
                  <a:rPr lang="pt-PT" sz="1800" b="1" i="0" u="none" err="1">
                    <a:solidFill>
                      <a:schemeClr val="tx1">
                        <a:lumMod val="85000"/>
                      </a:schemeClr>
                    </a:solidFill>
                  </a:rPr>
                  <a:t>tension</a:t>
                </a:r>
                <a:r>
                  <a:rPr lang="pt-PT" sz="1800" b="0" i="0" u="none">
                    <a:solidFill>
                      <a:schemeClr val="tx1">
                        <a:lumMod val="85000"/>
                      </a:schemeClr>
                    </a:solidFill>
                  </a:rPr>
                  <a:t>-  </a:t>
                </a:r>
                <a:r>
                  <a:rPr lang="pt-PT" sz="1800" kern="100">
                    <a:effectLst/>
                    <a:latin typeface="Aptos" panose="020B0004020202020204" pitchFamily="34" charset="0"/>
                    <a:ea typeface="Aptos" panose="020B0004020202020204" pitchFamily="34" charset="0"/>
                    <a:cs typeface="Times New Roman" panose="02020603050405020304" pitchFamily="18" charset="0"/>
                  </a:rPr>
                  <a:t>A área da placa tensionada ao longo da linha dos rebites é reduzida devido à presença de furos para rebites. Portanto, se a última tensão de tração na placa for </a:t>
                </a:r>
                <a:r>
                  <a:rPr lang="pt-PT" sz="1800" i="0" kern="100">
                    <a:effectLst/>
                    <a:latin typeface="Cambria Math" panose="02040503050406030204" pitchFamily="18" charset="0"/>
                    <a:ea typeface="Aptos" panose="020B0004020202020204" pitchFamily="34" charset="0"/>
                    <a:cs typeface="Times New Roman" panose="02020603050405020304" pitchFamily="18" charset="0"/>
                  </a:rPr>
                  <a:t>𝜎_𝑢𝑙𝑡</a:t>
                </a:r>
                <a:r>
                  <a:rPr lang="pt-PT" sz="1800" kern="100">
                    <a:effectLst/>
                    <a:latin typeface="Aptos" panose="020B0004020202020204" pitchFamily="34" charset="0"/>
                    <a:ea typeface="Aptos" panose="020B0004020202020204" pitchFamily="34" charset="0"/>
                    <a:cs typeface="Times New Roman" panose="02020603050405020304" pitchFamily="18" charset="0"/>
                  </a:rPr>
                  <a:t>, a falha ocorre quando</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PT" sz="1800">
                    <a:effectLst/>
                    <a:latin typeface="Aptos" panose="020B0004020202020204" pitchFamily="34" charset="0"/>
                    <a:ea typeface="Aptos" panose="020B0004020202020204" pitchFamily="34" charset="0"/>
                    <a:cs typeface="Times New Roman" panose="02020603050405020304" pitchFamily="18" charset="0"/>
                  </a:rPr>
                  <a:t>A eficiência de uma junta é medida comparando a carga da rutura real com aquela que aplicaria se não houvesse furos para rebites na placa.</a:t>
                </a: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b="1" i="0" u="none">
                  <a:solidFill>
                    <a:schemeClr val="tx1">
                      <a:lumMod val="85000"/>
                    </a:schemeClr>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800" kern="100">
                  <a:effectLst/>
                  <a:latin typeface="Aptos" panose="020B0004020202020204" pitchFamily="34" charset="0"/>
                  <a:ea typeface="Aptos" panose="020B0004020202020204" pitchFamily="34" charset="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pt-PT" sz="1100" b="1">
                  <a:solidFill>
                    <a:schemeClr val="tx1">
                      <a:lumMod val="85000"/>
                    </a:schemeClr>
                  </a:solidFill>
                </a:endParaRPr>
              </a:p>
              <a:p>
                <a:pPr marL="158750" indent="0">
                  <a:buNone/>
                </a:pPr>
                <a:endParaRPr lang="pt-PT" b="1" u="none"/>
              </a:p>
            </p:txBody>
          </p:sp>
        </mc:Fallback>
      </mc:AlternateContent>
    </p:spTree>
    <p:extLst>
      <p:ext uri="{BB962C8B-B14F-4D97-AF65-F5344CB8AC3E}">
        <p14:creationId xmlns:p14="http://schemas.microsoft.com/office/powerpoint/2010/main" val="3585860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endParaRPr lang="pt-PT"/>
          </a:p>
        </p:txBody>
      </p:sp>
    </p:spTree>
    <p:extLst>
      <p:ext uri="{BB962C8B-B14F-4D97-AF65-F5344CB8AC3E}">
        <p14:creationId xmlns:p14="http://schemas.microsoft.com/office/powerpoint/2010/main" val="1111573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a:xfrm>
            <a:off x="381000" y="685800"/>
            <a:ext cx="6096000" cy="3429000"/>
          </a:xfrm>
        </p:spPr>
      </p:sp>
      <p:sp>
        <p:nvSpPr>
          <p:cNvPr id="3" name="Marcador de Posição de Notas 2"/>
          <p:cNvSpPr>
            <a:spLocks noGrp="1"/>
          </p:cNvSpPr>
          <p:nvPr>
            <p:ph type="body" idx="1"/>
          </p:nvPr>
        </p:nvSpPr>
        <p:spPr/>
        <p:txBody>
          <a:bodyPr/>
          <a:lstStyle/>
          <a:p>
            <a:endParaRPr lang="pt-PT"/>
          </a:p>
        </p:txBody>
      </p:sp>
    </p:spTree>
    <p:extLst>
      <p:ext uri="{BB962C8B-B14F-4D97-AF65-F5344CB8AC3E}">
        <p14:creationId xmlns:p14="http://schemas.microsoft.com/office/powerpoint/2010/main" val="3479941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57010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388028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a:off x="0" y="0"/>
            <a:ext cx="9144000" cy="5143500"/>
          </a:xfrm>
          <a:prstGeom prst="rect">
            <a:avLst/>
          </a:prstGeom>
          <a:noFill/>
          <a:ln>
            <a:noFill/>
          </a:ln>
        </p:spPr>
      </p:pic>
      <p:sp>
        <p:nvSpPr>
          <p:cNvPr id="10" name="Google Shape;10;p2"/>
          <p:cNvSpPr/>
          <p:nvPr/>
        </p:nvSpPr>
        <p:spPr>
          <a:xfrm>
            <a:off x="543300" y="516150"/>
            <a:ext cx="8057400" cy="4111200"/>
          </a:xfrm>
          <a:prstGeom prst="snip1Rect">
            <a:avLst>
              <a:gd name="adj" fmla="val 16667"/>
            </a:avLst>
          </a:prstGeom>
          <a:solidFill>
            <a:srgbClr val="031538">
              <a:alpha val="7006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ace Grotesk"/>
              <a:ea typeface="Space Grotesk"/>
              <a:cs typeface="Space Grotesk"/>
              <a:sym typeface="Space Grotesk"/>
            </a:endParaRPr>
          </a:p>
        </p:txBody>
      </p:sp>
      <p:sp>
        <p:nvSpPr>
          <p:cNvPr id="11" name="Google Shape;11;p2"/>
          <p:cNvSpPr txBox="1">
            <a:spLocks noGrp="1"/>
          </p:cNvSpPr>
          <p:nvPr>
            <p:ph type="ctrTitle"/>
          </p:nvPr>
        </p:nvSpPr>
        <p:spPr>
          <a:xfrm>
            <a:off x="1691575" y="808562"/>
            <a:ext cx="5761200" cy="985200"/>
          </a:xfrm>
          <a:prstGeom prst="rect">
            <a:avLst/>
          </a:prstGeom>
        </p:spPr>
        <p:txBody>
          <a:bodyPr spcFirstLastPara="1" wrap="square" lIns="91425" tIns="91425" rIns="91425" bIns="91425" anchor="t" anchorCtr="0">
            <a:noAutofit/>
          </a:bodyPr>
          <a:lstStyle>
            <a:lvl1pPr lvl="0" algn="ctr">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297700" y="3628750"/>
            <a:ext cx="2548500" cy="6771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 name="Marcador de Posição do Rodapé 1">
            <a:extLst>
              <a:ext uri="{FF2B5EF4-FFF2-40B4-BE49-F238E27FC236}">
                <a16:creationId xmlns:a16="http://schemas.microsoft.com/office/drawing/2014/main" id="{BCF94FFB-C7E6-424D-4CC5-5FF2D0AFE0C8}"/>
              </a:ext>
            </a:extLst>
          </p:cNvPr>
          <p:cNvSpPr>
            <a:spLocks noGrp="1"/>
          </p:cNvSpPr>
          <p:nvPr>
            <p:ph type="ftr" sz="quarter" idx="10"/>
          </p:nvPr>
        </p:nvSpPr>
        <p:spPr/>
        <p:txBody>
          <a:bodyPr/>
          <a:lstStyle/>
          <a:p>
            <a:endParaRPr lang="pt-PT"/>
          </a:p>
        </p:txBody>
      </p:sp>
      <p:sp>
        <p:nvSpPr>
          <p:cNvPr id="3" name="Marcador de Posição do Número do Diapositivo 2">
            <a:extLst>
              <a:ext uri="{FF2B5EF4-FFF2-40B4-BE49-F238E27FC236}">
                <a16:creationId xmlns:a16="http://schemas.microsoft.com/office/drawing/2014/main" id="{4F987A44-60AE-62AD-9A0F-25D435482C5B}"/>
              </a:ext>
            </a:extLst>
          </p:cNvPr>
          <p:cNvSpPr>
            <a:spLocks noGrp="1"/>
          </p:cNvSpPr>
          <p:nvPr>
            <p:ph type="sldNum" sz="quarter" idx="11"/>
          </p:nvPr>
        </p:nvSpPr>
        <p:spPr/>
        <p:txBody>
          <a:bodyPr/>
          <a:lstStyle/>
          <a:p>
            <a:fld id="{79F01021-183D-4F51-9BD8-6D90E73A8F08}" type="slidenum">
              <a:rPr lang="pt-PT" smtClean="0"/>
              <a:t>‹#›</a:t>
            </a:fld>
            <a:endParaRPr lang="pt-P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503"/>
        <p:cNvGrpSpPr/>
        <p:nvPr/>
      </p:nvGrpSpPr>
      <p:grpSpPr>
        <a:xfrm>
          <a:off x="0" y="0"/>
          <a:ext cx="0" cy="0"/>
          <a:chOff x="0" y="0"/>
          <a:chExt cx="0" cy="0"/>
        </a:xfrm>
      </p:grpSpPr>
      <p:grpSp>
        <p:nvGrpSpPr>
          <p:cNvPr id="1504" name="Google Shape;1504;p35"/>
          <p:cNvGrpSpPr/>
          <p:nvPr/>
        </p:nvGrpSpPr>
        <p:grpSpPr>
          <a:xfrm>
            <a:off x="-1696134" y="1075946"/>
            <a:ext cx="4819084" cy="2982975"/>
            <a:chOff x="-1696134" y="1075946"/>
            <a:chExt cx="4819084" cy="2982975"/>
          </a:xfrm>
        </p:grpSpPr>
        <p:grpSp>
          <p:nvGrpSpPr>
            <p:cNvPr id="1505" name="Google Shape;1505;p35"/>
            <p:cNvGrpSpPr/>
            <p:nvPr/>
          </p:nvGrpSpPr>
          <p:grpSpPr>
            <a:xfrm>
              <a:off x="-1696134" y="1899916"/>
              <a:ext cx="4819084" cy="1433249"/>
              <a:chOff x="4392475" y="419900"/>
              <a:chExt cx="4046250" cy="1203400"/>
            </a:xfrm>
          </p:grpSpPr>
          <p:sp>
            <p:nvSpPr>
              <p:cNvPr id="1506" name="Google Shape;1506;p35"/>
              <p:cNvSpPr/>
              <p:nvPr/>
            </p:nvSpPr>
            <p:spPr>
              <a:xfrm>
                <a:off x="5935250" y="1501525"/>
                <a:ext cx="60050" cy="55050"/>
              </a:xfrm>
              <a:custGeom>
                <a:avLst/>
                <a:gdLst/>
                <a:ahLst/>
                <a:cxnLst/>
                <a:rect l="l" t="t" r="r" b="b"/>
                <a:pathLst>
                  <a:path w="2402" h="2202" extrusionOk="0">
                    <a:moveTo>
                      <a:pt x="0" y="0"/>
                    </a:moveTo>
                    <a:lnTo>
                      <a:pt x="0" y="1001"/>
                    </a:lnTo>
                    <a:cubicBezTo>
                      <a:pt x="0" y="1668"/>
                      <a:pt x="534" y="2202"/>
                      <a:pt x="1201" y="2202"/>
                    </a:cubicBezTo>
                    <a:cubicBezTo>
                      <a:pt x="1868" y="2202"/>
                      <a:pt x="2402" y="1668"/>
                      <a:pt x="2402" y="1001"/>
                    </a:cubicBezTo>
                    <a:lnTo>
                      <a:pt x="2402" y="0"/>
                    </a:lnTo>
                    <a:lnTo>
                      <a:pt x="2035" y="0"/>
                    </a:lnTo>
                    <a:lnTo>
                      <a:pt x="2035" y="1001"/>
                    </a:lnTo>
                    <a:cubicBezTo>
                      <a:pt x="2035" y="1468"/>
                      <a:pt x="1668" y="1835"/>
                      <a:pt x="1201" y="1835"/>
                    </a:cubicBezTo>
                    <a:cubicBezTo>
                      <a:pt x="734" y="1835"/>
                      <a:pt x="367" y="1468"/>
                      <a:pt x="367" y="1001"/>
                    </a:cubicBez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5"/>
              <p:cNvSpPr/>
              <p:nvPr/>
            </p:nvSpPr>
            <p:spPr>
              <a:xfrm>
                <a:off x="6011125" y="1293025"/>
                <a:ext cx="286900" cy="192675"/>
              </a:xfrm>
              <a:custGeom>
                <a:avLst/>
                <a:gdLst/>
                <a:ahLst/>
                <a:cxnLst/>
                <a:rect l="l" t="t" r="r" b="b"/>
                <a:pathLst>
                  <a:path w="11476" h="7707" extrusionOk="0">
                    <a:moveTo>
                      <a:pt x="11109" y="1"/>
                    </a:moveTo>
                    <a:lnTo>
                      <a:pt x="668" y="6305"/>
                    </a:lnTo>
                    <a:lnTo>
                      <a:pt x="668" y="6572"/>
                    </a:lnTo>
                    <a:lnTo>
                      <a:pt x="568" y="6572"/>
                    </a:lnTo>
                    <a:lnTo>
                      <a:pt x="568" y="6372"/>
                    </a:lnTo>
                    <a:lnTo>
                      <a:pt x="534" y="6405"/>
                    </a:lnTo>
                    <a:cubicBezTo>
                      <a:pt x="468" y="6439"/>
                      <a:pt x="468" y="6472"/>
                      <a:pt x="434" y="6506"/>
                    </a:cubicBezTo>
                    <a:lnTo>
                      <a:pt x="334" y="6939"/>
                    </a:lnTo>
                    <a:cubicBezTo>
                      <a:pt x="301" y="7106"/>
                      <a:pt x="201" y="7206"/>
                      <a:pt x="67" y="7306"/>
                    </a:cubicBezTo>
                    <a:lnTo>
                      <a:pt x="1" y="7706"/>
                    </a:lnTo>
                    <a:cubicBezTo>
                      <a:pt x="334" y="7606"/>
                      <a:pt x="601" y="7373"/>
                      <a:pt x="701" y="7039"/>
                    </a:cubicBezTo>
                    <a:lnTo>
                      <a:pt x="768" y="6672"/>
                    </a:lnTo>
                    <a:lnTo>
                      <a:pt x="11476" y="201"/>
                    </a:lnTo>
                    <a:cubicBezTo>
                      <a:pt x="11376" y="134"/>
                      <a:pt x="11242" y="68"/>
                      <a:pt x="11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35"/>
              <p:cNvSpPr/>
              <p:nvPr/>
            </p:nvSpPr>
            <p:spPr>
              <a:xfrm>
                <a:off x="6016975" y="1279700"/>
                <a:ext cx="261875" cy="142075"/>
              </a:xfrm>
              <a:custGeom>
                <a:avLst/>
                <a:gdLst/>
                <a:ahLst/>
                <a:cxnLst/>
                <a:rect l="l" t="t" r="r" b="b"/>
                <a:pathLst>
                  <a:path w="10475" h="5683" extrusionOk="0">
                    <a:moveTo>
                      <a:pt x="10174" y="0"/>
                    </a:moveTo>
                    <a:lnTo>
                      <a:pt x="2402" y="4704"/>
                    </a:lnTo>
                    <a:cubicBezTo>
                      <a:pt x="1789" y="5112"/>
                      <a:pt x="1074" y="5316"/>
                      <a:pt x="346" y="5316"/>
                    </a:cubicBezTo>
                    <a:cubicBezTo>
                      <a:pt x="242" y="5316"/>
                      <a:pt x="138" y="5312"/>
                      <a:pt x="34" y="5304"/>
                    </a:cubicBezTo>
                    <a:lnTo>
                      <a:pt x="0" y="5671"/>
                    </a:lnTo>
                    <a:cubicBezTo>
                      <a:pt x="105" y="5678"/>
                      <a:pt x="209" y="5682"/>
                      <a:pt x="312" y="5682"/>
                    </a:cubicBezTo>
                    <a:cubicBezTo>
                      <a:pt x="1134" y="5682"/>
                      <a:pt x="1921" y="5448"/>
                      <a:pt x="2602" y="5004"/>
                    </a:cubicBezTo>
                    <a:lnTo>
                      <a:pt x="10474" y="234"/>
                    </a:lnTo>
                    <a:cubicBezTo>
                      <a:pt x="10374" y="167"/>
                      <a:pt x="10274" y="67"/>
                      <a:pt x="10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35"/>
              <p:cNvSpPr/>
              <p:nvPr/>
            </p:nvSpPr>
            <p:spPr>
              <a:xfrm>
                <a:off x="5912725" y="1359750"/>
                <a:ext cx="105100" cy="141800"/>
              </a:xfrm>
              <a:custGeom>
                <a:avLst/>
                <a:gdLst/>
                <a:ahLst/>
                <a:cxnLst/>
                <a:rect l="l" t="t" r="r" b="b"/>
                <a:pathLst>
                  <a:path w="4204" h="5672" extrusionOk="0">
                    <a:moveTo>
                      <a:pt x="2202" y="167"/>
                    </a:moveTo>
                    <a:lnTo>
                      <a:pt x="2202" y="367"/>
                    </a:lnTo>
                    <a:cubicBezTo>
                      <a:pt x="3136" y="434"/>
                      <a:pt x="3870" y="1168"/>
                      <a:pt x="3870" y="2069"/>
                    </a:cubicBezTo>
                    <a:lnTo>
                      <a:pt x="3603" y="4971"/>
                    </a:lnTo>
                    <a:lnTo>
                      <a:pt x="3803" y="5404"/>
                    </a:lnTo>
                    <a:lnTo>
                      <a:pt x="3637" y="5471"/>
                    </a:lnTo>
                    <a:lnTo>
                      <a:pt x="3536" y="5304"/>
                    </a:lnTo>
                    <a:lnTo>
                      <a:pt x="634" y="5304"/>
                    </a:lnTo>
                    <a:lnTo>
                      <a:pt x="634" y="5271"/>
                    </a:lnTo>
                    <a:lnTo>
                      <a:pt x="568" y="5404"/>
                    </a:lnTo>
                    <a:lnTo>
                      <a:pt x="401" y="5338"/>
                    </a:lnTo>
                    <a:lnTo>
                      <a:pt x="601" y="4904"/>
                    </a:lnTo>
                    <a:lnTo>
                      <a:pt x="368" y="2102"/>
                    </a:lnTo>
                    <a:cubicBezTo>
                      <a:pt x="368" y="1168"/>
                      <a:pt x="1101" y="401"/>
                      <a:pt x="2035" y="367"/>
                    </a:cubicBezTo>
                    <a:lnTo>
                      <a:pt x="2035" y="167"/>
                    </a:lnTo>
                    <a:close/>
                    <a:moveTo>
                      <a:pt x="2102" y="0"/>
                    </a:moveTo>
                    <a:cubicBezTo>
                      <a:pt x="935" y="0"/>
                      <a:pt x="1" y="934"/>
                      <a:pt x="1" y="2102"/>
                    </a:cubicBezTo>
                    <a:lnTo>
                      <a:pt x="301" y="5504"/>
                    </a:lnTo>
                    <a:cubicBezTo>
                      <a:pt x="301" y="5571"/>
                      <a:pt x="368" y="5671"/>
                      <a:pt x="468" y="5671"/>
                    </a:cubicBezTo>
                    <a:lnTo>
                      <a:pt x="3737" y="5671"/>
                    </a:lnTo>
                    <a:cubicBezTo>
                      <a:pt x="3837" y="5671"/>
                      <a:pt x="3903" y="5571"/>
                      <a:pt x="3903" y="5504"/>
                    </a:cubicBezTo>
                    <a:lnTo>
                      <a:pt x="3937" y="5004"/>
                    </a:lnTo>
                    <a:lnTo>
                      <a:pt x="4003" y="4604"/>
                    </a:lnTo>
                    <a:lnTo>
                      <a:pt x="4170" y="2469"/>
                    </a:lnTo>
                    <a:lnTo>
                      <a:pt x="4204" y="2102"/>
                    </a:lnTo>
                    <a:cubicBezTo>
                      <a:pt x="4204" y="934"/>
                      <a:pt x="3270"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5"/>
              <p:cNvSpPr/>
              <p:nvPr/>
            </p:nvSpPr>
            <p:spPr>
              <a:xfrm>
                <a:off x="6836725" y="1501525"/>
                <a:ext cx="59225" cy="55050"/>
              </a:xfrm>
              <a:custGeom>
                <a:avLst/>
                <a:gdLst/>
                <a:ahLst/>
                <a:cxnLst/>
                <a:rect l="l" t="t" r="r" b="b"/>
                <a:pathLst>
                  <a:path w="2369" h="2202" extrusionOk="0">
                    <a:moveTo>
                      <a:pt x="0" y="0"/>
                    </a:moveTo>
                    <a:lnTo>
                      <a:pt x="0" y="1001"/>
                    </a:lnTo>
                    <a:cubicBezTo>
                      <a:pt x="0" y="1668"/>
                      <a:pt x="534" y="2202"/>
                      <a:pt x="1168" y="2202"/>
                    </a:cubicBezTo>
                    <a:cubicBezTo>
                      <a:pt x="1835" y="2202"/>
                      <a:pt x="2369" y="1668"/>
                      <a:pt x="2369" y="1001"/>
                    </a:cubicBezTo>
                    <a:lnTo>
                      <a:pt x="2369" y="0"/>
                    </a:lnTo>
                    <a:lnTo>
                      <a:pt x="2002" y="0"/>
                    </a:lnTo>
                    <a:lnTo>
                      <a:pt x="2002" y="1001"/>
                    </a:lnTo>
                    <a:cubicBezTo>
                      <a:pt x="2002" y="1468"/>
                      <a:pt x="1635" y="1835"/>
                      <a:pt x="1168" y="1835"/>
                    </a:cubicBezTo>
                    <a:cubicBezTo>
                      <a:pt x="734" y="1835"/>
                      <a:pt x="334" y="1468"/>
                      <a:pt x="334" y="1001"/>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5"/>
              <p:cNvSpPr/>
              <p:nvPr/>
            </p:nvSpPr>
            <p:spPr>
              <a:xfrm>
                <a:off x="6553175" y="1279700"/>
                <a:ext cx="261050" cy="141775"/>
              </a:xfrm>
              <a:custGeom>
                <a:avLst/>
                <a:gdLst/>
                <a:ahLst/>
                <a:cxnLst/>
                <a:rect l="l" t="t" r="r" b="b"/>
                <a:pathLst>
                  <a:path w="10442" h="5671" extrusionOk="0">
                    <a:moveTo>
                      <a:pt x="301" y="0"/>
                    </a:moveTo>
                    <a:cubicBezTo>
                      <a:pt x="201" y="67"/>
                      <a:pt x="101" y="167"/>
                      <a:pt x="1" y="234"/>
                    </a:cubicBezTo>
                    <a:lnTo>
                      <a:pt x="7873" y="5004"/>
                    </a:lnTo>
                    <a:cubicBezTo>
                      <a:pt x="8540" y="5437"/>
                      <a:pt x="9308" y="5671"/>
                      <a:pt x="10141" y="5671"/>
                    </a:cubicBezTo>
                    <a:lnTo>
                      <a:pt x="10442" y="5671"/>
                    </a:lnTo>
                    <a:lnTo>
                      <a:pt x="10408" y="5304"/>
                    </a:lnTo>
                    <a:lnTo>
                      <a:pt x="10141" y="5304"/>
                    </a:lnTo>
                    <a:cubicBezTo>
                      <a:pt x="9374" y="5304"/>
                      <a:pt x="8674" y="5104"/>
                      <a:pt x="8040" y="4704"/>
                    </a:cubicBez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35"/>
              <p:cNvSpPr/>
              <p:nvPr/>
            </p:nvSpPr>
            <p:spPr>
              <a:xfrm>
                <a:off x="6533175" y="1293025"/>
                <a:ext cx="286900" cy="191850"/>
              </a:xfrm>
              <a:custGeom>
                <a:avLst/>
                <a:gdLst/>
                <a:ahLst/>
                <a:cxnLst/>
                <a:rect l="l" t="t" r="r" b="b"/>
                <a:pathLst>
                  <a:path w="11476" h="7674" extrusionOk="0">
                    <a:moveTo>
                      <a:pt x="367" y="1"/>
                    </a:moveTo>
                    <a:cubicBezTo>
                      <a:pt x="267" y="68"/>
                      <a:pt x="134" y="134"/>
                      <a:pt x="0" y="201"/>
                    </a:cubicBezTo>
                    <a:lnTo>
                      <a:pt x="10708" y="6672"/>
                    </a:lnTo>
                    <a:lnTo>
                      <a:pt x="10808" y="7039"/>
                    </a:lnTo>
                    <a:cubicBezTo>
                      <a:pt x="10875" y="7373"/>
                      <a:pt x="11142" y="7606"/>
                      <a:pt x="11475" y="7673"/>
                    </a:cubicBezTo>
                    <a:lnTo>
                      <a:pt x="11442" y="7273"/>
                    </a:lnTo>
                    <a:cubicBezTo>
                      <a:pt x="11308" y="7206"/>
                      <a:pt x="11208" y="7106"/>
                      <a:pt x="11142" y="6939"/>
                    </a:cubicBezTo>
                    <a:lnTo>
                      <a:pt x="11042" y="6506"/>
                    </a:lnTo>
                    <a:cubicBezTo>
                      <a:pt x="11042" y="6472"/>
                      <a:pt x="11008" y="6405"/>
                      <a:pt x="10975" y="6405"/>
                    </a:cubicBezTo>
                    <a:lnTo>
                      <a:pt x="10941" y="6372"/>
                    </a:lnTo>
                    <a:lnTo>
                      <a:pt x="10941" y="6639"/>
                    </a:lnTo>
                    <a:lnTo>
                      <a:pt x="10841" y="6639"/>
                    </a:lnTo>
                    <a:lnTo>
                      <a:pt x="10841" y="6339"/>
                    </a:lnTo>
                    <a:lnTo>
                      <a:pt x="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35"/>
              <p:cNvSpPr/>
              <p:nvPr/>
            </p:nvSpPr>
            <p:spPr>
              <a:xfrm>
                <a:off x="6813375" y="1359750"/>
                <a:ext cx="105925" cy="141800"/>
              </a:xfrm>
              <a:custGeom>
                <a:avLst/>
                <a:gdLst/>
                <a:ahLst/>
                <a:cxnLst/>
                <a:rect l="l" t="t" r="r" b="b"/>
                <a:pathLst>
                  <a:path w="4237" h="5672" extrusionOk="0">
                    <a:moveTo>
                      <a:pt x="2269" y="167"/>
                    </a:moveTo>
                    <a:lnTo>
                      <a:pt x="2269" y="367"/>
                    </a:lnTo>
                    <a:cubicBezTo>
                      <a:pt x="3169" y="434"/>
                      <a:pt x="3870" y="1168"/>
                      <a:pt x="3870" y="2102"/>
                    </a:cubicBezTo>
                    <a:lnTo>
                      <a:pt x="3603" y="4937"/>
                    </a:lnTo>
                    <a:lnTo>
                      <a:pt x="3836" y="5404"/>
                    </a:lnTo>
                    <a:lnTo>
                      <a:pt x="3670" y="5471"/>
                    </a:lnTo>
                    <a:lnTo>
                      <a:pt x="3570" y="5304"/>
                    </a:lnTo>
                    <a:lnTo>
                      <a:pt x="667" y="5304"/>
                    </a:lnTo>
                    <a:lnTo>
                      <a:pt x="601" y="5404"/>
                    </a:lnTo>
                    <a:lnTo>
                      <a:pt x="434" y="5338"/>
                    </a:lnTo>
                    <a:lnTo>
                      <a:pt x="634" y="4971"/>
                    </a:lnTo>
                    <a:lnTo>
                      <a:pt x="367" y="2102"/>
                    </a:lnTo>
                    <a:cubicBezTo>
                      <a:pt x="367" y="1168"/>
                      <a:pt x="1134" y="367"/>
                      <a:pt x="2068" y="367"/>
                    </a:cubicBezTo>
                    <a:lnTo>
                      <a:pt x="2068" y="167"/>
                    </a:lnTo>
                    <a:close/>
                    <a:moveTo>
                      <a:pt x="2102" y="0"/>
                    </a:moveTo>
                    <a:cubicBezTo>
                      <a:pt x="934" y="0"/>
                      <a:pt x="0" y="934"/>
                      <a:pt x="0" y="2102"/>
                    </a:cubicBezTo>
                    <a:lnTo>
                      <a:pt x="34" y="2469"/>
                    </a:lnTo>
                    <a:lnTo>
                      <a:pt x="234" y="4604"/>
                    </a:lnTo>
                    <a:lnTo>
                      <a:pt x="267" y="5004"/>
                    </a:lnTo>
                    <a:lnTo>
                      <a:pt x="301" y="5504"/>
                    </a:lnTo>
                    <a:cubicBezTo>
                      <a:pt x="301" y="5571"/>
                      <a:pt x="401" y="5671"/>
                      <a:pt x="501" y="5671"/>
                    </a:cubicBezTo>
                    <a:lnTo>
                      <a:pt x="3736" y="5671"/>
                    </a:lnTo>
                    <a:cubicBezTo>
                      <a:pt x="3836" y="5671"/>
                      <a:pt x="3903" y="5571"/>
                      <a:pt x="3903" y="5504"/>
                    </a:cubicBezTo>
                    <a:lnTo>
                      <a:pt x="4237" y="2102"/>
                    </a:lnTo>
                    <a:cubicBezTo>
                      <a:pt x="4237" y="934"/>
                      <a:pt x="3269"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35"/>
              <p:cNvSpPr/>
              <p:nvPr/>
            </p:nvSpPr>
            <p:spPr>
              <a:xfrm>
                <a:off x="6385575" y="1567400"/>
                <a:ext cx="60050" cy="55900"/>
              </a:xfrm>
              <a:custGeom>
                <a:avLst/>
                <a:gdLst/>
                <a:ahLst/>
                <a:cxnLst/>
                <a:rect l="l" t="t" r="r" b="b"/>
                <a:pathLst>
                  <a:path w="2402" h="2236" extrusionOk="0">
                    <a:moveTo>
                      <a:pt x="0" y="0"/>
                    </a:moveTo>
                    <a:lnTo>
                      <a:pt x="0" y="1034"/>
                    </a:lnTo>
                    <a:cubicBezTo>
                      <a:pt x="0" y="1668"/>
                      <a:pt x="567" y="2235"/>
                      <a:pt x="1201" y="2235"/>
                    </a:cubicBezTo>
                    <a:cubicBezTo>
                      <a:pt x="1868" y="2235"/>
                      <a:pt x="2402" y="1668"/>
                      <a:pt x="2402" y="1034"/>
                    </a:cubicBezTo>
                    <a:lnTo>
                      <a:pt x="2402" y="0"/>
                    </a:lnTo>
                    <a:lnTo>
                      <a:pt x="2035" y="0"/>
                    </a:lnTo>
                    <a:lnTo>
                      <a:pt x="2035" y="1034"/>
                    </a:lnTo>
                    <a:cubicBezTo>
                      <a:pt x="2035" y="1468"/>
                      <a:pt x="1668" y="1868"/>
                      <a:pt x="1201" y="1868"/>
                    </a:cubicBezTo>
                    <a:cubicBezTo>
                      <a:pt x="767" y="1868"/>
                      <a:pt x="367" y="1468"/>
                      <a:pt x="367" y="1034"/>
                    </a:cubicBez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35"/>
              <p:cNvSpPr/>
              <p:nvPr/>
            </p:nvSpPr>
            <p:spPr>
              <a:xfrm>
                <a:off x="6399750" y="1348075"/>
                <a:ext cx="9200" cy="40875"/>
              </a:xfrm>
              <a:custGeom>
                <a:avLst/>
                <a:gdLst/>
                <a:ahLst/>
                <a:cxnLst/>
                <a:rect l="l" t="t" r="r" b="b"/>
                <a:pathLst>
                  <a:path w="368" h="1635" extrusionOk="0">
                    <a:moveTo>
                      <a:pt x="0" y="0"/>
                    </a:moveTo>
                    <a:lnTo>
                      <a:pt x="0" y="1635"/>
                    </a:lnTo>
                    <a:cubicBezTo>
                      <a:pt x="67" y="1602"/>
                      <a:pt x="134" y="1602"/>
                      <a:pt x="200" y="1602"/>
                    </a:cubicBezTo>
                    <a:lnTo>
                      <a:pt x="367" y="1602"/>
                    </a:lnTo>
                    <a:lnTo>
                      <a:pt x="367" y="167"/>
                    </a:lnTo>
                    <a:cubicBezTo>
                      <a:pt x="234" y="134"/>
                      <a:pt x="100" y="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35"/>
              <p:cNvSpPr/>
              <p:nvPr/>
            </p:nvSpPr>
            <p:spPr>
              <a:xfrm>
                <a:off x="6399750" y="1420625"/>
                <a:ext cx="9200" cy="7525"/>
              </a:xfrm>
              <a:custGeom>
                <a:avLst/>
                <a:gdLst/>
                <a:ahLst/>
                <a:cxnLst/>
                <a:rect l="l" t="t" r="r" b="b"/>
                <a:pathLst>
                  <a:path w="368" h="301" extrusionOk="0">
                    <a:moveTo>
                      <a:pt x="0" y="1"/>
                    </a:moveTo>
                    <a:lnTo>
                      <a:pt x="0" y="301"/>
                    </a:lnTo>
                    <a:cubicBezTo>
                      <a:pt x="134" y="267"/>
                      <a:pt x="234" y="234"/>
                      <a:pt x="367" y="234"/>
                    </a:cubicBezTo>
                    <a:lnTo>
                      <a:pt x="367" y="34"/>
                    </a:lnTo>
                    <a:lnTo>
                      <a:pt x="200" y="34"/>
                    </a:lnTo>
                    <a:cubicBezTo>
                      <a:pt x="134" y="34"/>
                      <a:pt x="67" y="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5"/>
              <p:cNvSpPr/>
              <p:nvPr/>
            </p:nvSpPr>
            <p:spPr>
              <a:xfrm>
                <a:off x="6422250" y="1420625"/>
                <a:ext cx="9200" cy="7525"/>
              </a:xfrm>
              <a:custGeom>
                <a:avLst/>
                <a:gdLst/>
                <a:ahLst/>
                <a:cxnLst/>
                <a:rect l="l" t="t" r="r" b="b"/>
                <a:pathLst>
                  <a:path w="368" h="301" extrusionOk="0">
                    <a:moveTo>
                      <a:pt x="368" y="1"/>
                    </a:moveTo>
                    <a:cubicBezTo>
                      <a:pt x="301" y="34"/>
                      <a:pt x="268" y="34"/>
                      <a:pt x="168" y="34"/>
                    </a:cubicBezTo>
                    <a:lnTo>
                      <a:pt x="1" y="34"/>
                    </a:lnTo>
                    <a:lnTo>
                      <a:pt x="1" y="234"/>
                    </a:lnTo>
                    <a:cubicBezTo>
                      <a:pt x="134" y="234"/>
                      <a:pt x="268" y="267"/>
                      <a:pt x="368" y="301"/>
                    </a:cubicBezTo>
                    <a:lnTo>
                      <a:pt x="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5"/>
              <p:cNvSpPr/>
              <p:nvPr/>
            </p:nvSpPr>
            <p:spPr>
              <a:xfrm>
                <a:off x="6422250" y="1347250"/>
                <a:ext cx="9200" cy="41700"/>
              </a:xfrm>
              <a:custGeom>
                <a:avLst/>
                <a:gdLst/>
                <a:ahLst/>
                <a:cxnLst/>
                <a:rect l="l" t="t" r="r" b="b"/>
                <a:pathLst>
                  <a:path w="368" h="1668" extrusionOk="0">
                    <a:moveTo>
                      <a:pt x="368" y="0"/>
                    </a:moveTo>
                    <a:cubicBezTo>
                      <a:pt x="268" y="100"/>
                      <a:pt x="134" y="167"/>
                      <a:pt x="1" y="200"/>
                    </a:cubicBezTo>
                    <a:lnTo>
                      <a:pt x="1" y="1635"/>
                    </a:lnTo>
                    <a:lnTo>
                      <a:pt x="168" y="1635"/>
                    </a:lnTo>
                    <a:cubicBezTo>
                      <a:pt x="234" y="1635"/>
                      <a:pt x="301" y="1635"/>
                      <a:pt x="368" y="1668"/>
                    </a:cubicBezTo>
                    <a:lnTo>
                      <a:pt x="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5"/>
              <p:cNvSpPr/>
              <p:nvPr/>
            </p:nvSpPr>
            <p:spPr>
              <a:xfrm>
                <a:off x="6363050" y="1425625"/>
                <a:ext cx="105925" cy="141800"/>
              </a:xfrm>
              <a:custGeom>
                <a:avLst/>
                <a:gdLst/>
                <a:ahLst/>
                <a:cxnLst/>
                <a:rect l="l" t="t" r="r" b="b"/>
                <a:pathLst>
                  <a:path w="4237" h="5672" extrusionOk="0">
                    <a:moveTo>
                      <a:pt x="2269" y="268"/>
                    </a:moveTo>
                    <a:lnTo>
                      <a:pt x="2269" y="401"/>
                    </a:lnTo>
                    <a:cubicBezTo>
                      <a:pt x="3136" y="468"/>
                      <a:pt x="3870" y="1202"/>
                      <a:pt x="3870" y="2102"/>
                    </a:cubicBezTo>
                    <a:lnTo>
                      <a:pt x="3603" y="4971"/>
                    </a:lnTo>
                    <a:lnTo>
                      <a:pt x="3837" y="5471"/>
                    </a:lnTo>
                    <a:lnTo>
                      <a:pt x="3670" y="5538"/>
                    </a:lnTo>
                    <a:lnTo>
                      <a:pt x="3570" y="5304"/>
                    </a:lnTo>
                    <a:lnTo>
                      <a:pt x="668" y="5304"/>
                    </a:lnTo>
                    <a:lnTo>
                      <a:pt x="601" y="5471"/>
                    </a:lnTo>
                    <a:lnTo>
                      <a:pt x="434" y="5405"/>
                    </a:lnTo>
                    <a:lnTo>
                      <a:pt x="634" y="5038"/>
                    </a:lnTo>
                    <a:lnTo>
                      <a:pt x="367" y="2136"/>
                    </a:lnTo>
                    <a:cubicBezTo>
                      <a:pt x="367" y="1168"/>
                      <a:pt x="1135" y="401"/>
                      <a:pt x="2069" y="368"/>
                    </a:cubicBezTo>
                    <a:lnTo>
                      <a:pt x="2069" y="268"/>
                    </a:lnTo>
                    <a:close/>
                    <a:moveTo>
                      <a:pt x="2102" y="1"/>
                    </a:moveTo>
                    <a:cubicBezTo>
                      <a:pt x="2035" y="1"/>
                      <a:pt x="1935" y="1"/>
                      <a:pt x="1835" y="34"/>
                    </a:cubicBezTo>
                    <a:cubicBezTo>
                      <a:pt x="1702" y="34"/>
                      <a:pt x="1602" y="67"/>
                      <a:pt x="1468" y="101"/>
                    </a:cubicBezTo>
                    <a:cubicBezTo>
                      <a:pt x="634" y="368"/>
                      <a:pt x="0" y="1168"/>
                      <a:pt x="0" y="2136"/>
                    </a:cubicBezTo>
                    <a:lnTo>
                      <a:pt x="301" y="5505"/>
                    </a:lnTo>
                    <a:cubicBezTo>
                      <a:pt x="301" y="5605"/>
                      <a:pt x="401" y="5671"/>
                      <a:pt x="501" y="5671"/>
                    </a:cubicBezTo>
                    <a:lnTo>
                      <a:pt x="3736" y="5671"/>
                    </a:lnTo>
                    <a:cubicBezTo>
                      <a:pt x="3837" y="5671"/>
                      <a:pt x="3903" y="5605"/>
                      <a:pt x="3937" y="5505"/>
                    </a:cubicBezTo>
                    <a:lnTo>
                      <a:pt x="4237" y="2136"/>
                    </a:lnTo>
                    <a:cubicBezTo>
                      <a:pt x="4237" y="1168"/>
                      <a:pt x="3603" y="368"/>
                      <a:pt x="2736" y="101"/>
                    </a:cubicBezTo>
                    <a:cubicBezTo>
                      <a:pt x="2636" y="67"/>
                      <a:pt x="2502" y="34"/>
                      <a:pt x="2369" y="34"/>
                    </a:cubicBezTo>
                    <a:cubicBezTo>
                      <a:pt x="2302" y="1"/>
                      <a:pt x="2202" y="1"/>
                      <a:pt x="2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5"/>
              <p:cNvSpPr/>
              <p:nvPr/>
            </p:nvSpPr>
            <p:spPr>
              <a:xfrm>
                <a:off x="6388075" y="1388100"/>
                <a:ext cx="55900" cy="33375"/>
              </a:xfrm>
              <a:custGeom>
                <a:avLst/>
                <a:gdLst/>
                <a:ahLst/>
                <a:cxnLst/>
                <a:rect l="l" t="t" r="r" b="b"/>
                <a:pathLst>
                  <a:path w="2236" h="1335" extrusionOk="0">
                    <a:moveTo>
                      <a:pt x="1535" y="267"/>
                    </a:moveTo>
                    <a:cubicBezTo>
                      <a:pt x="1768" y="267"/>
                      <a:pt x="1935" y="434"/>
                      <a:pt x="1935" y="668"/>
                    </a:cubicBezTo>
                    <a:cubicBezTo>
                      <a:pt x="1935" y="868"/>
                      <a:pt x="1768" y="1068"/>
                      <a:pt x="1535" y="1068"/>
                    </a:cubicBezTo>
                    <a:lnTo>
                      <a:pt x="667" y="1068"/>
                    </a:lnTo>
                    <a:cubicBezTo>
                      <a:pt x="434" y="1068"/>
                      <a:pt x="267" y="868"/>
                      <a:pt x="267" y="668"/>
                    </a:cubicBezTo>
                    <a:cubicBezTo>
                      <a:pt x="267" y="434"/>
                      <a:pt x="434" y="267"/>
                      <a:pt x="667" y="267"/>
                    </a:cubicBezTo>
                    <a:close/>
                    <a:moveTo>
                      <a:pt x="667" y="1"/>
                    </a:moveTo>
                    <a:cubicBezTo>
                      <a:pt x="601" y="1"/>
                      <a:pt x="534" y="1"/>
                      <a:pt x="467" y="34"/>
                    </a:cubicBezTo>
                    <a:cubicBezTo>
                      <a:pt x="200" y="101"/>
                      <a:pt x="0" y="368"/>
                      <a:pt x="0" y="668"/>
                    </a:cubicBezTo>
                    <a:cubicBezTo>
                      <a:pt x="0" y="968"/>
                      <a:pt x="200" y="1201"/>
                      <a:pt x="467" y="1302"/>
                    </a:cubicBezTo>
                    <a:cubicBezTo>
                      <a:pt x="534" y="1335"/>
                      <a:pt x="601" y="1335"/>
                      <a:pt x="667" y="1335"/>
                    </a:cubicBezTo>
                    <a:lnTo>
                      <a:pt x="1535" y="1335"/>
                    </a:lnTo>
                    <a:cubicBezTo>
                      <a:pt x="1601" y="1335"/>
                      <a:pt x="1668" y="1335"/>
                      <a:pt x="1735" y="1302"/>
                    </a:cubicBezTo>
                    <a:cubicBezTo>
                      <a:pt x="2035" y="1201"/>
                      <a:pt x="2235" y="968"/>
                      <a:pt x="2235" y="668"/>
                    </a:cubicBezTo>
                    <a:cubicBezTo>
                      <a:pt x="2235" y="368"/>
                      <a:pt x="2035" y="101"/>
                      <a:pt x="1735" y="34"/>
                    </a:cubicBezTo>
                    <a:cubicBezTo>
                      <a:pt x="1668" y="1"/>
                      <a:pt x="1635"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5"/>
              <p:cNvSpPr/>
              <p:nvPr/>
            </p:nvSpPr>
            <p:spPr>
              <a:xfrm>
                <a:off x="6390575" y="1334725"/>
                <a:ext cx="50875" cy="18375"/>
              </a:xfrm>
              <a:custGeom>
                <a:avLst/>
                <a:gdLst/>
                <a:ahLst/>
                <a:cxnLst/>
                <a:rect l="l" t="t" r="r" b="b"/>
                <a:pathLst>
                  <a:path w="2035" h="735" extrusionOk="0">
                    <a:moveTo>
                      <a:pt x="0" y="1"/>
                    </a:moveTo>
                    <a:cubicBezTo>
                      <a:pt x="67" y="201"/>
                      <a:pt x="200" y="401"/>
                      <a:pt x="367" y="534"/>
                    </a:cubicBezTo>
                    <a:cubicBezTo>
                      <a:pt x="467" y="601"/>
                      <a:pt x="601" y="668"/>
                      <a:pt x="734" y="701"/>
                    </a:cubicBezTo>
                    <a:cubicBezTo>
                      <a:pt x="834" y="701"/>
                      <a:pt x="901" y="735"/>
                      <a:pt x="1001" y="735"/>
                    </a:cubicBezTo>
                    <a:cubicBezTo>
                      <a:pt x="1101" y="735"/>
                      <a:pt x="1201" y="701"/>
                      <a:pt x="1268" y="701"/>
                    </a:cubicBezTo>
                    <a:cubicBezTo>
                      <a:pt x="1401" y="668"/>
                      <a:pt x="1535" y="601"/>
                      <a:pt x="1635" y="534"/>
                    </a:cubicBezTo>
                    <a:cubicBezTo>
                      <a:pt x="1835" y="401"/>
                      <a:pt x="1968" y="201"/>
                      <a:pt x="2035" y="1"/>
                    </a:cubicBezTo>
                    <a:lnTo>
                      <a:pt x="1635" y="1"/>
                    </a:lnTo>
                    <a:cubicBezTo>
                      <a:pt x="1501" y="201"/>
                      <a:pt x="1268" y="368"/>
                      <a:pt x="1001" y="368"/>
                    </a:cubicBezTo>
                    <a:cubicBezTo>
                      <a:pt x="734" y="368"/>
                      <a:pt x="501" y="20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35"/>
              <p:cNvSpPr/>
              <p:nvPr/>
            </p:nvSpPr>
            <p:spPr>
              <a:xfrm>
                <a:off x="6342200" y="1311375"/>
                <a:ext cx="147625" cy="23375"/>
              </a:xfrm>
              <a:custGeom>
                <a:avLst/>
                <a:gdLst/>
                <a:ahLst/>
                <a:cxnLst/>
                <a:rect l="l" t="t" r="r" b="b"/>
                <a:pathLst>
                  <a:path w="5905" h="935" extrusionOk="0">
                    <a:moveTo>
                      <a:pt x="1" y="1"/>
                    </a:moveTo>
                    <a:cubicBezTo>
                      <a:pt x="1" y="501"/>
                      <a:pt x="401" y="935"/>
                      <a:pt x="935" y="935"/>
                    </a:cubicBezTo>
                    <a:lnTo>
                      <a:pt x="4971" y="935"/>
                    </a:lnTo>
                    <a:cubicBezTo>
                      <a:pt x="5471" y="935"/>
                      <a:pt x="5871" y="534"/>
                      <a:pt x="5905" y="34"/>
                    </a:cubicBezTo>
                    <a:lnTo>
                      <a:pt x="5538" y="34"/>
                    </a:lnTo>
                    <a:cubicBezTo>
                      <a:pt x="5504" y="334"/>
                      <a:pt x="5271" y="568"/>
                      <a:pt x="4971" y="568"/>
                    </a:cubicBezTo>
                    <a:lnTo>
                      <a:pt x="935" y="568"/>
                    </a:lnTo>
                    <a:cubicBezTo>
                      <a:pt x="634" y="568"/>
                      <a:pt x="401" y="334"/>
                      <a:pt x="367" y="34"/>
                    </a:cubicBezTo>
                    <a:cubicBezTo>
                      <a:pt x="234" y="34"/>
                      <a:pt x="101" y="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35"/>
              <p:cNvSpPr/>
              <p:nvPr/>
            </p:nvSpPr>
            <p:spPr>
              <a:xfrm>
                <a:off x="6418100" y="475775"/>
                <a:ext cx="21700" cy="296900"/>
              </a:xfrm>
              <a:custGeom>
                <a:avLst/>
                <a:gdLst/>
                <a:ahLst/>
                <a:cxnLst/>
                <a:rect l="l" t="t" r="r" b="b"/>
                <a:pathLst>
                  <a:path w="868" h="11876" extrusionOk="0">
                    <a:moveTo>
                      <a:pt x="334" y="1"/>
                    </a:moveTo>
                    <a:cubicBezTo>
                      <a:pt x="234" y="34"/>
                      <a:pt x="100" y="68"/>
                      <a:pt x="0" y="68"/>
                    </a:cubicBezTo>
                    <a:lnTo>
                      <a:pt x="500" y="11876"/>
                    </a:lnTo>
                    <a:lnTo>
                      <a:pt x="867" y="11876"/>
                    </a:lnTo>
                    <a:lnTo>
                      <a:pt x="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5"/>
              <p:cNvSpPr/>
              <p:nvPr/>
            </p:nvSpPr>
            <p:spPr>
              <a:xfrm>
                <a:off x="6392225" y="475775"/>
                <a:ext cx="21725" cy="296900"/>
              </a:xfrm>
              <a:custGeom>
                <a:avLst/>
                <a:gdLst/>
                <a:ahLst/>
                <a:cxnLst/>
                <a:rect l="l" t="t" r="r" b="b"/>
                <a:pathLst>
                  <a:path w="869" h="11876" extrusionOk="0">
                    <a:moveTo>
                      <a:pt x="501" y="1"/>
                    </a:moveTo>
                    <a:lnTo>
                      <a:pt x="1" y="11876"/>
                    </a:lnTo>
                    <a:lnTo>
                      <a:pt x="335" y="11876"/>
                    </a:lnTo>
                    <a:lnTo>
                      <a:pt x="868" y="68"/>
                    </a:lnTo>
                    <a:cubicBezTo>
                      <a:pt x="735" y="68"/>
                      <a:pt x="601" y="34"/>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5"/>
              <p:cNvSpPr/>
              <p:nvPr/>
            </p:nvSpPr>
            <p:spPr>
              <a:xfrm>
                <a:off x="5793475" y="925275"/>
                <a:ext cx="410325" cy="39225"/>
              </a:xfrm>
              <a:custGeom>
                <a:avLst/>
                <a:gdLst/>
                <a:ahLst/>
                <a:cxnLst/>
                <a:rect l="l" t="t" r="r" b="b"/>
                <a:pathLst>
                  <a:path w="16413" h="1569" extrusionOk="0">
                    <a:moveTo>
                      <a:pt x="16412" y="0"/>
                    </a:moveTo>
                    <a:lnTo>
                      <a:pt x="8640" y="734"/>
                    </a:lnTo>
                    <a:cubicBezTo>
                      <a:pt x="8607" y="734"/>
                      <a:pt x="8573" y="734"/>
                      <a:pt x="8507" y="768"/>
                    </a:cubicBezTo>
                    <a:lnTo>
                      <a:pt x="8440" y="801"/>
                    </a:lnTo>
                    <a:cubicBezTo>
                      <a:pt x="8206" y="901"/>
                      <a:pt x="7973" y="1001"/>
                      <a:pt x="7773" y="1001"/>
                    </a:cubicBezTo>
                    <a:lnTo>
                      <a:pt x="0" y="1201"/>
                    </a:lnTo>
                    <a:lnTo>
                      <a:pt x="601" y="1568"/>
                    </a:lnTo>
                    <a:lnTo>
                      <a:pt x="7773" y="1368"/>
                    </a:lnTo>
                    <a:cubicBezTo>
                      <a:pt x="8073" y="1368"/>
                      <a:pt x="8340" y="1235"/>
                      <a:pt x="8573" y="1134"/>
                    </a:cubicBezTo>
                    <a:lnTo>
                      <a:pt x="8673" y="1068"/>
                    </a:lnTo>
                    <a:lnTo>
                      <a:pt x="16412" y="367"/>
                    </a:ln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5"/>
              <p:cNvSpPr/>
              <p:nvPr/>
            </p:nvSpPr>
            <p:spPr>
              <a:xfrm>
                <a:off x="5820150" y="966125"/>
                <a:ext cx="383650" cy="23375"/>
              </a:xfrm>
              <a:custGeom>
                <a:avLst/>
                <a:gdLst/>
                <a:ahLst/>
                <a:cxnLst/>
                <a:rect l="l" t="t" r="r" b="b"/>
                <a:pathLst>
                  <a:path w="15346" h="935" extrusionOk="0">
                    <a:moveTo>
                      <a:pt x="6706" y="1"/>
                    </a:moveTo>
                    <a:lnTo>
                      <a:pt x="1" y="201"/>
                    </a:lnTo>
                    <a:lnTo>
                      <a:pt x="601" y="535"/>
                    </a:lnTo>
                    <a:lnTo>
                      <a:pt x="6739" y="368"/>
                    </a:lnTo>
                    <a:cubicBezTo>
                      <a:pt x="6939" y="368"/>
                      <a:pt x="7173" y="468"/>
                      <a:pt x="7406" y="568"/>
                    </a:cubicBezTo>
                    <a:lnTo>
                      <a:pt x="7506" y="601"/>
                    </a:lnTo>
                    <a:cubicBezTo>
                      <a:pt x="7540" y="601"/>
                      <a:pt x="7573" y="635"/>
                      <a:pt x="7640" y="635"/>
                    </a:cubicBezTo>
                    <a:lnTo>
                      <a:pt x="15345" y="935"/>
                    </a:lnTo>
                    <a:lnTo>
                      <a:pt x="15345" y="601"/>
                    </a:lnTo>
                    <a:lnTo>
                      <a:pt x="7807" y="268"/>
                    </a:lnTo>
                    <a:lnTo>
                      <a:pt x="7673" y="468"/>
                    </a:lnTo>
                    <a:lnTo>
                      <a:pt x="7573" y="434"/>
                    </a:lnTo>
                    <a:lnTo>
                      <a:pt x="7673" y="268"/>
                    </a:lnTo>
                    <a:lnTo>
                      <a:pt x="7640" y="268"/>
                    </a:lnTo>
                    <a:lnTo>
                      <a:pt x="7540" y="234"/>
                    </a:lnTo>
                    <a:cubicBezTo>
                      <a:pt x="7273" y="134"/>
                      <a:pt x="7006" y="1"/>
                      <a:pt x="6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35"/>
              <p:cNvSpPr/>
              <p:nvPr/>
            </p:nvSpPr>
            <p:spPr>
              <a:xfrm>
                <a:off x="5753450" y="968625"/>
                <a:ext cx="20875" cy="12550"/>
              </a:xfrm>
              <a:custGeom>
                <a:avLst/>
                <a:gdLst/>
                <a:ahLst/>
                <a:cxnLst/>
                <a:rect l="l" t="t" r="r" b="b"/>
                <a:pathLst>
                  <a:path w="835" h="502" extrusionOk="0">
                    <a:moveTo>
                      <a:pt x="0" y="1"/>
                    </a:moveTo>
                    <a:lnTo>
                      <a:pt x="0" y="34"/>
                    </a:lnTo>
                    <a:cubicBezTo>
                      <a:pt x="0" y="301"/>
                      <a:pt x="200" y="501"/>
                      <a:pt x="467" y="501"/>
                    </a:cubicBezTo>
                    <a:lnTo>
                      <a:pt x="834" y="50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35"/>
              <p:cNvSpPr/>
              <p:nvPr/>
            </p:nvSpPr>
            <p:spPr>
              <a:xfrm>
                <a:off x="6009475" y="948625"/>
                <a:ext cx="194325" cy="29200"/>
              </a:xfrm>
              <a:custGeom>
                <a:avLst/>
                <a:gdLst/>
                <a:ahLst/>
                <a:cxnLst/>
                <a:rect l="l" t="t" r="r" b="b"/>
                <a:pathLst>
                  <a:path w="7773" h="1168" extrusionOk="0">
                    <a:moveTo>
                      <a:pt x="7772" y="0"/>
                    </a:moveTo>
                    <a:lnTo>
                      <a:pt x="400" y="501"/>
                    </a:lnTo>
                    <a:lnTo>
                      <a:pt x="367" y="501"/>
                    </a:lnTo>
                    <a:lnTo>
                      <a:pt x="100" y="968"/>
                    </a:lnTo>
                    <a:lnTo>
                      <a:pt x="0" y="1134"/>
                    </a:lnTo>
                    <a:lnTo>
                      <a:pt x="100" y="1168"/>
                    </a:lnTo>
                    <a:lnTo>
                      <a:pt x="200" y="968"/>
                    </a:lnTo>
                    <a:lnTo>
                      <a:pt x="434" y="601"/>
                    </a:lnTo>
                    <a:lnTo>
                      <a:pt x="7772" y="100"/>
                    </a:lnTo>
                    <a:lnTo>
                      <a:pt x="7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5"/>
              <p:cNvSpPr/>
              <p:nvPr/>
            </p:nvSpPr>
            <p:spPr>
              <a:xfrm>
                <a:off x="6628250" y="966975"/>
                <a:ext cx="381125" cy="22525"/>
              </a:xfrm>
              <a:custGeom>
                <a:avLst/>
                <a:gdLst/>
                <a:ahLst/>
                <a:cxnLst/>
                <a:rect l="l" t="t" r="r" b="b"/>
                <a:pathLst>
                  <a:path w="15245" h="901" extrusionOk="0">
                    <a:moveTo>
                      <a:pt x="8606" y="0"/>
                    </a:moveTo>
                    <a:cubicBezTo>
                      <a:pt x="8306" y="0"/>
                      <a:pt x="8039" y="100"/>
                      <a:pt x="7806" y="200"/>
                    </a:cubicBezTo>
                    <a:lnTo>
                      <a:pt x="7706" y="234"/>
                    </a:lnTo>
                    <a:lnTo>
                      <a:pt x="7639" y="234"/>
                    </a:lnTo>
                    <a:lnTo>
                      <a:pt x="7739" y="400"/>
                    </a:lnTo>
                    <a:lnTo>
                      <a:pt x="7672" y="434"/>
                    </a:lnTo>
                    <a:lnTo>
                      <a:pt x="7539" y="234"/>
                    </a:lnTo>
                    <a:lnTo>
                      <a:pt x="0" y="534"/>
                    </a:lnTo>
                    <a:lnTo>
                      <a:pt x="0" y="901"/>
                    </a:lnTo>
                    <a:lnTo>
                      <a:pt x="7706" y="601"/>
                    </a:lnTo>
                    <a:cubicBezTo>
                      <a:pt x="7739" y="601"/>
                      <a:pt x="7806" y="567"/>
                      <a:pt x="7839" y="567"/>
                    </a:cubicBezTo>
                    <a:lnTo>
                      <a:pt x="7939" y="534"/>
                    </a:lnTo>
                    <a:cubicBezTo>
                      <a:pt x="8173" y="434"/>
                      <a:pt x="8373" y="334"/>
                      <a:pt x="8606" y="334"/>
                    </a:cubicBezTo>
                    <a:lnTo>
                      <a:pt x="14644" y="501"/>
                    </a:lnTo>
                    <a:lnTo>
                      <a:pt x="15244" y="167"/>
                    </a:lnTo>
                    <a:lnTo>
                      <a:pt x="8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5"/>
              <p:cNvSpPr/>
              <p:nvPr/>
            </p:nvSpPr>
            <p:spPr>
              <a:xfrm>
                <a:off x="7055200" y="967800"/>
                <a:ext cx="22550" cy="13375"/>
              </a:xfrm>
              <a:custGeom>
                <a:avLst/>
                <a:gdLst/>
                <a:ahLst/>
                <a:cxnLst/>
                <a:rect l="l" t="t" r="r" b="b"/>
                <a:pathLst>
                  <a:path w="902" h="535" extrusionOk="0">
                    <a:moveTo>
                      <a:pt x="902" y="1"/>
                    </a:moveTo>
                    <a:lnTo>
                      <a:pt x="1" y="534"/>
                    </a:lnTo>
                    <a:lnTo>
                      <a:pt x="468" y="534"/>
                    </a:lnTo>
                    <a:cubicBezTo>
                      <a:pt x="701" y="534"/>
                      <a:pt x="902" y="334"/>
                      <a:pt x="902" y="34"/>
                    </a:cubicBezTo>
                    <a:cubicBezTo>
                      <a:pt x="902" y="34"/>
                      <a:pt x="902"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5"/>
              <p:cNvSpPr/>
              <p:nvPr/>
            </p:nvSpPr>
            <p:spPr>
              <a:xfrm>
                <a:off x="6628250" y="925275"/>
                <a:ext cx="407800" cy="39225"/>
              </a:xfrm>
              <a:custGeom>
                <a:avLst/>
                <a:gdLst/>
                <a:ahLst/>
                <a:cxnLst/>
                <a:rect l="l" t="t" r="r" b="b"/>
                <a:pathLst>
                  <a:path w="16312" h="1569" extrusionOk="0">
                    <a:moveTo>
                      <a:pt x="0" y="0"/>
                    </a:moveTo>
                    <a:lnTo>
                      <a:pt x="0" y="367"/>
                    </a:lnTo>
                    <a:lnTo>
                      <a:pt x="7739" y="1101"/>
                    </a:lnTo>
                    <a:lnTo>
                      <a:pt x="7806" y="1134"/>
                    </a:lnTo>
                    <a:cubicBezTo>
                      <a:pt x="8072" y="1235"/>
                      <a:pt x="8339" y="1368"/>
                      <a:pt x="8606" y="1368"/>
                    </a:cubicBezTo>
                    <a:lnTo>
                      <a:pt x="15711" y="1568"/>
                    </a:lnTo>
                    <a:lnTo>
                      <a:pt x="16312" y="1201"/>
                    </a:lnTo>
                    <a:lnTo>
                      <a:pt x="8640" y="1001"/>
                    </a:lnTo>
                    <a:cubicBezTo>
                      <a:pt x="8406" y="1001"/>
                      <a:pt x="8206" y="901"/>
                      <a:pt x="7972" y="801"/>
                    </a:cubicBezTo>
                    <a:lnTo>
                      <a:pt x="7872" y="768"/>
                    </a:lnTo>
                    <a:cubicBezTo>
                      <a:pt x="7839" y="734"/>
                      <a:pt x="7806" y="734"/>
                      <a:pt x="7739" y="734"/>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35"/>
              <p:cNvSpPr/>
              <p:nvPr/>
            </p:nvSpPr>
            <p:spPr>
              <a:xfrm>
                <a:off x="6628250" y="948625"/>
                <a:ext cx="193475" cy="29200"/>
              </a:xfrm>
              <a:custGeom>
                <a:avLst/>
                <a:gdLst/>
                <a:ahLst/>
                <a:cxnLst/>
                <a:rect l="l" t="t" r="r" b="b"/>
                <a:pathLst>
                  <a:path w="7739" h="1168" extrusionOk="0">
                    <a:moveTo>
                      <a:pt x="0" y="0"/>
                    </a:moveTo>
                    <a:lnTo>
                      <a:pt x="0" y="100"/>
                    </a:lnTo>
                    <a:lnTo>
                      <a:pt x="7339" y="601"/>
                    </a:lnTo>
                    <a:lnTo>
                      <a:pt x="7539" y="968"/>
                    </a:lnTo>
                    <a:lnTo>
                      <a:pt x="7672" y="1168"/>
                    </a:lnTo>
                    <a:lnTo>
                      <a:pt x="7739" y="1134"/>
                    </a:lnTo>
                    <a:lnTo>
                      <a:pt x="7639" y="968"/>
                    </a:lnTo>
                    <a:lnTo>
                      <a:pt x="7405" y="534"/>
                    </a:lnTo>
                    <a:lnTo>
                      <a:pt x="7372" y="5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5"/>
              <p:cNvSpPr/>
              <p:nvPr/>
            </p:nvSpPr>
            <p:spPr>
              <a:xfrm>
                <a:off x="5600825" y="881900"/>
                <a:ext cx="348625" cy="189325"/>
              </a:xfrm>
              <a:custGeom>
                <a:avLst/>
                <a:gdLst/>
                <a:ahLst/>
                <a:cxnLst/>
                <a:rect l="l" t="t" r="r" b="b"/>
                <a:pathLst>
                  <a:path w="13945" h="7573" extrusionOk="0">
                    <a:moveTo>
                      <a:pt x="1" y="1"/>
                    </a:moveTo>
                    <a:lnTo>
                      <a:pt x="6105" y="3470"/>
                    </a:lnTo>
                    <a:lnTo>
                      <a:pt x="6939" y="3970"/>
                    </a:lnTo>
                    <a:lnTo>
                      <a:pt x="13177" y="7539"/>
                    </a:lnTo>
                    <a:lnTo>
                      <a:pt x="13244" y="7539"/>
                    </a:lnTo>
                    <a:lnTo>
                      <a:pt x="13944" y="7573"/>
                    </a:lnTo>
                    <a:lnTo>
                      <a:pt x="7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5"/>
              <p:cNvSpPr/>
              <p:nvPr/>
            </p:nvSpPr>
            <p:spPr>
              <a:xfrm>
                <a:off x="6147050" y="1167950"/>
                <a:ext cx="76750" cy="45050"/>
              </a:xfrm>
              <a:custGeom>
                <a:avLst/>
                <a:gdLst/>
                <a:ahLst/>
                <a:cxnLst/>
                <a:rect l="l" t="t" r="r" b="b"/>
                <a:pathLst>
                  <a:path w="3070" h="1802" extrusionOk="0">
                    <a:moveTo>
                      <a:pt x="668" y="0"/>
                    </a:moveTo>
                    <a:lnTo>
                      <a:pt x="1" y="34"/>
                    </a:lnTo>
                    <a:lnTo>
                      <a:pt x="1569" y="934"/>
                    </a:lnTo>
                    <a:lnTo>
                      <a:pt x="1602" y="834"/>
                    </a:lnTo>
                    <a:lnTo>
                      <a:pt x="1702" y="901"/>
                    </a:lnTo>
                    <a:lnTo>
                      <a:pt x="1635" y="968"/>
                    </a:lnTo>
                    <a:lnTo>
                      <a:pt x="3070" y="1802"/>
                    </a:lnTo>
                    <a:cubicBezTo>
                      <a:pt x="3003" y="1635"/>
                      <a:pt x="2936" y="1501"/>
                      <a:pt x="2870" y="1335"/>
                    </a:cubicBezTo>
                    <a:cubicBezTo>
                      <a:pt x="2870" y="1301"/>
                      <a:pt x="2870" y="1268"/>
                      <a:pt x="2836" y="1235"/>
                    </a:cubicBez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5"/>
              <p:cNvSpPr/>
              <p:nvPr/>
            </p:nvSpPr>
            <p:spPr>
              <a:xfrm>
                <a:off x="5645875" y="879400"/>
                <a:ext cx="351925" cy="193500"/>
              </a:xfrm>
              <a:custGeom>
                <a:avLst/>
                <a:gdLst/>
                <a:ahLst/>
                <a:cxnLst/>
                <a:rect l="l" t="t" r="r" b="b"/>
                <a:pathLst>
                  <a:path w="14077" h="7740" extrusionOk="0">
                    <a:moveTo>
                      <a:pt x="601" y="1"/>
                    </a:moveTo>
                    <a:cubicBezTo>
                      <a:pt x="467" y="67"/>
                      <a:pt x="300" y="101"/>
                      <a:pt x="167" y="101"/>
                    </a:cubicBezTo>
                    <a:lnTo>
                      <a:pt x="0" y="101"/>
                    </a:lnTo>
                    <a:lnTo>
                      <a:pt x="13276" y="7706"/>
                    </a:lnTo>
                    <a:lnTo>
                      <a:pt x="14077" y="7740"/>
                    </a:lnTo>
                    <a:lnTo>
                      <a:pt x="7572" y="4004"/>
                    </a:lnTo>
                    <a:lnTo>
                      <a:pt x="6972" y="3670"/>
                    </a:lnTo>
                    <a:lnTo>
                      <a:pt x="6505" y="3403"/>
                    </a:lnTo>
                    <a:lnTo>
                      <a:pt x="5904" y="3036"/>
                    </a:lnTo>
                    <a:lnTo>
                      <a:pt x="6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5"/>
              <p:cNvSpPr/>
              <p:nvPr/>
            </p:nvSpPr>
            <p:spPr>
              <a:xfrm>
                <a:off x="6104525" y="1169625"/>
                <a:ext cx="141800" cy="81750"/>
              </a:xfrm>
              <a:custGeom>
                <a:avLst/>
                <a:gdLst/>
                <a:ahLst/>
                <a:cxnLst/>
                <a:rect l="l" t="t" r="r" b="b"/>
                <a:pathLst>
                  <a:path w="5672" h="3270" extrusionOk="0">
                    <a:moveTo>
                      <a:pt x="701" y="0"/>
                    </a:moveTo>
                    <a:lnTo>
                      <a:pt x="1" y="33"/>
                    </a:lnTo>
                    <a:lnTo>
                      <a:pt x="5671" y="3269"/>
                    </a:lnTo>
                    <a:cubicBezTo>
                      <a:pt x="5505" y="3069"/>
                      <a:pt x="5371" y="2835"/>
                      <a:pt x="5238" y="2602"/>
                    </a:cubicBezTo>
                    <a:lnTo>
                      <a:pt x="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5"/>
              <p:cNvSpPr/>
              <p:nvPr/>
            </p:nvSpPr>
            <p:spPr>
              <a:xfrm>
                <a:off x="6135375" y="1168775"/>
                <a:ext cx="54250" cy="28375"/>
              </a:xfrm>
              <a:custGeom>
                <a:avLst/>
                <a:gdLst/>
                <a:ahLst/>
                <a:cxnLst/>
                <a:rect l="l" t="t" r="r" b="b"/>
                <a:pathLst>
                  <a:path w="2170" h="1135" extrusionOk="0">
                    <a:moveTo>
                      <a:pt x="1" y="1"/>
                    </a:moveTo>
                    <a:lnTo>
                      <a:pt x="1936" y="1135"/>
                    </a:lnTo>
                    <a:lnTo>
                      <a:pt x="2002" y="1135"/>
                    </a:lnTo>
                    <a:lnTo>
                      <a:pt x="2102" y="935"/>
                    </a:lnTo>
                    <a:lnTo>
                      <a:pt x="2169" y="868"/>
                    </a:lnTo>
                    <a:lnTo>
                      <a:pt x="2069" y="801"/>
                    </a:lnTo>
                    <a:lnTo>
                      <a:pt x="2036" y="901"/>
                    </a:lnTo>
                    <a:lnTo>
                      <a:pt x="1969" y="1035"/>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35"/>
              <p:cNvSpPr/>
              <p:nvPr/>
            </p:nvSpPr>
            <p:spPr>
              <a:xfrm>
                <a:off x="5633350" y="881900"/>
                <a:ext cx="336100" cy="189325"/>
              </a:xfrm>
              <a:custGeom>
                <a:avLst/>
                <a:gdLst/>
                <a:ahLst/>
                <a:cxnLst/>
                <a:rect l="l" t="t" r="r" b="b"/>
                <a:pathLst>
                  <a:path w="13444" h="7573" extrusionOk="0">
                    <a:moveTo>
                      <a:pt x="1" y="1"/>
                    </a:moveTo>
                    <a:lnTo>
                      <a:pt x="13244" y="7573"/>
                    </a:lnTo>
                    <a:lnTo>
                      <a:pt x="13444" y="7573"/>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35"/>
              <p:cNvSpPr/>
              <p:nvPr/>
            </p:nvSpPr>
            <p:spPr>
              <a:xfrm>
                <a:off x="5549975" y="851050"/>
                <a:ext cx="129275" cy="30875"/>
              </a:xfrm>
              <a:custGeom>
                <a:avLst/>
                <a:gdLst/>
                <a:ahLst/>
                <a:cxnLst/>
                <a:rect l="l" t="t" r="r" b="b"/>
                <a:pathLst>
                  <a:path w="5171" h="1235" extrusionOk="0">
                    <a:moveTo>
                      <a:pt x="0" y="1"/>
                    </a:moveTo>
                    <a:cubicBezTo>
                      <a:pt x="100" y="701"/>
                      <a:pt x="701" y="1235"/>
                      <a:pt x="1435" y="1235"/>
                    </a:cubicBezTo>
                    <a:lnTo>
                      <a:pt x="4003" y="1235"/>
                    </a:lnTo>
                    <a:cubicBezTo>
                      <a:pt x="4136" y="1235"/>
                      <a:pt x="4303" y="1201"/>
                      <a:pt x="4437" y="1135"/>
                    </a:cubicBezTo>
                    <a:cubicBezTo>
                      <a:pt x="4804" y="1001"/>
                      <a:pt x="5104" y="634"/>
                      <a:pt x="5171" y="201"/>
                    </a:cubicBezTo>
                    <a:lnTo>
                      <a:pt x="4804" y="201"/>
                    </a:lnTo>
                    <a:cubicBezTo>
                      <a:pt x="4737" y="568"/>
                      <a:pt x="4403" y="868"/>
                      <a:pt x="4003" y="868"/>
                    </a:cubicBezTo>
                    <a:lnTo>
                      <a:pt x="1435" y="868"/>
                    </a:lnTo>
                    <a:cubicBezTo>
                      <a:pt x="1168" y="868"/>
                      <a:pt x="901" y="768"/>
                      <a:pt x="701" y="601"/>
                    </a:cubicBezTo>
                    <a:lnTo>
                      <a:pt x="467" y="601"/>
                    </a:lnTo>
                    <a:lnTo>
                      <a:pt x="467" y="568"/>
                    </a:lnTo>
                    <a:lnTo>
                      <a:pt x="367" y="568"/>
                    </a:lnTo>
                    <a:lnTo>
                      <a:pt x="367" y="401"/>
                    </a:lnTo>
                    <a:lnTo>
                      <a:pt x="534" y="401"/>
                    </a:lnTo>
                    <a:cubicBezTo>
                      <a:pt x="467" y="301"/>
                      <a:pt x="400" y="134"/>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5"/>
              <p:cNvSpPr/>
              <p:nvPr/>
            </p:nvSpPr>
            <p:spPr>
              <a:xfrm>
                <a:off x="6608225" y="1167950"/>
                <a:ext cx="74250" cy="43375"/>
              </a:xfrm>
              <a:custGeom>
                <a:avLst/>
                <a:gdLst/>
                <a:ahLst/>
                <a:cxnLst/>
                <a:rect l="l" t="t" r="r" b="b"/>
                <a:pathLst>
                  <a:path w="2970" h="1735" extrusionOk="0">
                    <a:moveTo>
                      <a:pt x="2302" y="0"/>
                    </a:moveTo>
                    <a:lnTo>
                      <a:pt x="201" y="1201"/>
                    </a:lnTo>
                    <a:cubicBezTo>
                      <a:pt x="201" y="1235"/>
                      <a:pt x="167" y="1301"/>
                      <a:pt x="167" y="1335"/>
                    </a:cubicBezTo>
                    <a:cubicBezTo>
                      <a:pt x="101" y="1468"/>
                      <a:pt x="34" y="1601"/>
                      <a:pt x="0" y="1735"/>
                    </a:cubicBezTo>
                    <a:lnTo>
                      <a:pt x="1368" y="968"/>
                    </a:lnTo>
                    <a:lnTo>
                      <a:pt x="1301" y="901"/>
                    </a:lnTo>
                    <a:lnTo>
                      <a:pt x="1401" y="834"/>
                    </a:lnTo>
                    <a:lnTo>
                      <a:pt x="1435" y="901"/>
                    </a:lnTo>
                    <a:lnTo>
                      <a:pt x="2969" y="34"/>
                    </a:lnTo>
                    <a:lnTo>
                      <a:pt x="2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5"/>
              <p:cNvSpPr/>
              <p:nvPr/>
            </p:nvSpPr>
            <p:spPr>
              <a:xfrm>
                <a:off x="6831725" y="879400"/>
                <a:ext cx="351100" cy="193500"/>
              </a:xfrm>
              <a:custGeom>
                <a:avLst/>
                <a:gdLst/>
                <a:ahLst/>
                <a:cxnLst/>
                <a:rect l="l" t="t" r="r" b="b"/>
                <a:pathLst>
                  <a:path w="14044" h="7740" extrusionOk="0">
                    <a:moveTo>
                      <a:pt x="13476" y="1"/>
                    </a:moveTo>
                    <a:lnTo>
                      <a:pt x="8173" y="3036"/>
                    </a:lnTo>
                    <a:lnTo>
                      <a:pt x="7572" y="3403"/>
                    </a:lnTo>
                    <a:lnTo>
                      <a:pt x="7105" y="3670"/>
                    </a:lnTo>
                    <a:lnTo>
                      <a:pt x="6505" y="4004"/>
                    </a:lnTo>
                    <a:lnTo>
                      <a:pt x="0" y="7740"/>
                    </a:lnTo>
                    <a:lnTo>
                      <a:pt x="767" y="7706"/>
                    </a:lnTo>
                    <a:lnTo>
                      <a:pt x="14044" y="101"/>
                    </a:lnTo>
                    <a:lnTo>
                      <a:pt x="13910" y="101"/>
                    </a:lnTo>
                    <a:cubicBezTo>
                      <a:pt x="13743" y="101"/>
                      <a:pt x="13610" y="67"/>
                      <a:pt x="13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6585700" y="1169625"/>
                <a:ext cx="139300" cy="80075"/>
              </a:xfrm>
              <a:custGeom>
                <a:avLst/>
                <a:gdLst/>
                <a:ahLst/>
                <a:cxnLst/>
                <a:rect l="l" t="t" r="r" b="b"/>
                <a:pathLst>
                  <a:path w="5572" h="3203" extrusionOk="0">
                    <a:moveTo>
                      <a:pt x="4904" y="0"/>
                    </a:moveTo>
                    <a:lnTo>
                      <a:pt x="434" y="2535"/>
                    </a:lnTo>
                    <a:cubicBezTo>
                      <a:pt x="301" y="2769"/>
                      <a:pt x="168" y="3002"/>
                      <a:pt x="1" y="3202"/>
                    </a:cubicBezTo>
                    <a:lnTo>
                      <a:pt x="5571" y="33"/>
                    </a:lnTo>
                    <a:lnTo>
                      <a:pt x="4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6880075" y="881900"/>
                <a:ext cx="348625" cy="189325"/>
              </a:xfrm>
              <a:custGeom>
                <a:avLst/>
                <a:gdLst/>
                <a:ahLst/>
                <a:cxnLst/>
                <a:rect l="l" t="t" r="r" b="b"/>
                <a:pathLst>
                  <a:path w="13945" h="7573" extrusionOk="0">
                    <a:moveTo>
                      <a:pt x="13210" y="1"/>
                    </a:moveTo>
                    <a:lnTo>
                      <a:pt x="1" y="7573"/>
                    </a:lnTo>
                    <a:lnTo>
                      <a:pt x="768" y="7539"/>
                    </a:lnTo>
                    <a:lnTo>
                      <a:pt x="7006" y="3970"/>
                    </a:lnTo>
                    <a:lnTo>
                      <a:pt x="7907" y="3437"/>
                    </a:lnTo>
                    <a:lnTo>
                      <a:pt x="13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6640750" y="1168775"/>
                <a:ext cx="54225" cy="28375"/>
              </a:xfrm>
              <a:custGeom>
                <a:avLst/>
                <a:gdLst/>
                <a:ahLst/>
                <a:cxnLst/>
                <a:rect l="l" t="t" r="r" b="b"/>
                <a:pathLst>
                  <a:path w="2169" h="1135" extrusionOk="0">
                    <a:moveTo>
                      <a:pt x="2002" y="1"/>
                    </a:moveTo>
                    <a:lnTo>
                      <a:pt x="201" y="1035"/>
                    </a:lnTo>
                    <a:lnTo>
                      <a:pt x="134" y="868"/>
                    </a:lnTo>
                    <a:lnTo>
                      <a:pt x="100" y="801"/>
                    </a:lnTo>
                    <a:lnTo>
                      <a:pt x="0" y="868"/>
                    </a:lnTo>
                    <a:lnTo>
                      <a:pt x="34" y="935"/>
                    </a:lnTo>
                    <a:lnTo>
                      <a:pt x="201" y="1135"/>
                    </a:lnTo>
                    <a:lnTo>
                      <a:pt x="2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6860900" y="881900"/>
                <a:ext cx="336100" cy="189325"/>
              </a:xfrm>
              <a:custGeom>
                <a:avLst/>
                <a:gdLst/>
                <a:ahLst/>
                <a:cxnLst/>
                <a:rect l="l" t="t" r="r" b="b"/>
                <a:pathLst>
                  <a:path w="13444" h="7573" extrusionOk="0">
                    <a:moveTo>
                      <a:pt x="13277" y="1"/>
                    </a:moveTo>
                    <a:lnTo>
                      <a:pt x="1" y="7573"/>
                    </a:lnTo>
                    <a:lnTo>
                      <a:pt x="201" y="7573"/>
                    </a:lnTo>
                    <a:lnTo>
                      <a:pt x="13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7150275" y="856050"/>
                <a:ext cx="124275" cy="25050"/>
              </a:xfrm>
              <a:custGeom>
                <a:avLst/>
                <a:gdLst/>
                <a:ahLst/>
                <a:cxnLst/>
                <a:rect l="l" t="t" r="r" b="b"/>
                <a:pathLst>
                  <a:path w="4971" h="1002" extrusionOk="0">
                    <a:moveTo>
                      <a:pt x="1" y="1"/>
                    </a:moveTo>
                    <a:cubicBezTo>
                      <a:pt x="67" y="434"/>
                      <a:pt x="368" y="768"/>
                      <a:pt x="734" y="935"/>
                    </a:cubicBezTo>
                    <a:cubicBezTo>
                      <a:pt x="868" y="1001"/>
                      <a:pt x="1035" y="1001"/>
                      <a:pt x="1168" y="1001"/>
                    </a:cubicBezTo>
                    <a:lnTo>
                      <a:pt x="3737" y="1001"/>
                    </a:lnTo>
                    <a:cubicBezTo>
                      <a:pt x="4237" y="1001"/>
                      <a:pt x="4704" y="735"/>
                      <a:pt x="4971" y="368"/>
                    </a:cubicBezTo>
                    <a:lnTo>
                      <a:pt x="4437" y="368"/>
                    </a:lnTo>
                    <a:cubicBezTo>
                      <a:pt x="4270" y="534"/>
                      <a:pt x="4003" y="668"/>
                      <a:pt x="3737" y="668"/>
                    </a:cubicBezTo>
                    <a:lnTo>
                      <a:pt x="1168" y="668"/>
                    </a:lnTo>
                    <a:cubicBezTo>
                      <a:pt x="768" y="668"/>
                      <a:pt x="434" y="368"/>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35"/>
              <p:cNvSpPr/>
              <p:nvPr/>
            </p:nvSpPr>
            <p:spPr>
              <a:xfrm>
                <a:off x="7265350" y="850225"/>
                <a:ext cx="14200" cy="14200"/>
              </a:xfrm>
              <a:custGeom>
                <a:avLst/>
                <a:gdLst/>
                <a:ahLst/>
                <a:cxnLst/>
                <a:rect l="l" t="t" r="r" b="b"/>
                <a:pathLst>
                  <a:path w="568" h="568" extrusionOk="0">
                    <a:moveTo>
                      <a:pt x="568" y="0"/>
                    </a:moveTo>
                    <a:lnTo>
                      <a:pt x="201" y="34"/>
                    </a:lnTo>
                    <a:cubicBezTo>
                      <a:pt x="168" y="167"/>
                      <a:pt x="101" y="300"/>
                      <a:pt x="1" y="434"/>
                    </a:cubicBezTo>
                    <a:lnTo>
                      <a:pt x="368" y="434"/>
                    </a:lnTo>
                    <a:lnTo>
                      <a:pt x="368" y="567"/>
                    </a:lnTo>
                    <a:cubicBezTo>
                      <a:pt x="468" y="400"/>
                      <a:pt x="535" y="20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35"/>
              <p:cNvSpPr/>
              <p:nvPr/>
            </p:nvSpPr>
            <p:spPr>
              <a:xfrm>
                <a:off x="4473375" y="750975"/>
                <a:ext cx="1767100" cy="45900"/>
              </a:xfrm>
              <a:custGeom>
                <a:avLst/>
                <a:gdLst/>
                <a:ahLst/>
                <a:cxnLst/>
                <a:rect l="l" t="t" r="r" b="b"/>
                <a:pathLst>
                  <a:path w="70684" h="1836" extrusionOk="0">
                    <a:moveTo>
                      <a:pt x="0" y="1"/>
                    </a:moveTo>
                    <a:cubicBezTo>
                      <a:pt x="67" y="1"/>
                      <a:pt x="100" y="1"/>
                      <a:pt x="167" y="34"/>
                    </a:cubicBezTo>
                    <a:cubicBezTo>
                      <a:pt x="200" y="67"/>
                      <a:pt x="234" y="101"/>
                      <a:pt x="234" y="167"/>
                    </a:cubicBezTo>
                    <a:lnTo>
                      <a:pt x="234" y="368"/>
                    </a:lnTo>
                    <a:lnTo>
                      <a:pt x="20815" y="801"/>
                    </a:lnTo>
                    <a:lnTo>
                      <a:pt x="20815" y="634"/>
                    </a:lnTo>
                    <a:lnTo>
                      <a:pt x="21182" y="634"/>
                    </a:lnTo>
                    <a:lnTo>
                      <a:pt x="21182" y="801"/>
                    </a:lnTo>
                    <a:lnTo>
                      <a:pt x="22249" y="835"/>
                    </a:lnTo>
                    <a:lnTo>
                      <a:pt x="22249" y="634"/>
                    </a:lnTo>
                    <a:lnTo>
                      <a:pt x="22616" y="634"/>
                    </a:lnTo>
                    <a:lnTo>
                      <a:pt x="22616" y="835"/>
                    </a:lnTo>
                    <a:lnTo>
                      <a:pt x="28020" y="935"/>
                    </a:lnTo>
                    <a:lnTo>
                      <a:pt x="28020" y="735"/>
                    </a:lnTo>
                    <a:lnTo>
                      <a:pt x="28387" y="735"/>
                    </a:lnTo>
                    <a:lnTo>
                      <a:pt x="28387" y="935"/>
                    </a:lnTo>
                    <a:lnTo>
                      <a:pt x="29454" y="968"/>
                    </a:lnTo>
                    <a:lnTo>
                      <a:pt x="29454" y="835"/>
                    </a:lnTo>
                    <a:lnTo>
                      <a:pt x="29821" y="835"/>
                    </a:lnTo>
                    <a:lnTo>
                      <a:pt x="29821" y="968"/>
                    </a:lnTo>
                    <a:lnTo>
                      <a:pt x="43064" y="1268"/>
                    </a:lnTo>
                    <a:lnTo>
                      <a:pt x="43064" y="1168"/>
                    </a:lnTo>
                    <a:lnTo>
                      <a:pt x="43431" y="1168"/>
                    </a:lnTo>
                    <a:lnTo>
                      <a:pt x="43431" y="1268"/>
                    </a:lnTo>
                    <a:lnTo>
                      <a:pt x="54439" y="1502"/>
                    </a:lnTo>
                    <a:lnTo>
                      <a:pt x="54439" y="1402"/>
                    </a:lnTo>
                    <a:lnTo>
                      <a:pt x="54639" y="1402"/>
                    </a:lnTo>
                    <a:lnTo>
                      <a:pt x="54639" y="1502"/>
                    </a:lnTo>
                    <a:lnTo>
                      <a:pt x="67282" y="1769"/>
                    </a:lnTo>
                    <a:lnTo>
                      <a:pt x="67282" y="1669"/>
                    </a:lnTo>
                    <a:lnTo>
                      <a:pt x="67448" y="1669"/>
                    </a:lnTo>
                    <a:lnTo>
                      <a:pt x="67448" y="1769"/>
                    </a:lnTo>
                    <a:lnTo>
                      <a:pt x="68115" y="1769"/>
                    </a:lnTo>
                    <a:lnTo>
                      <a:pt x="68115" y="1568"/>
                    </a:lnTo>
                    <a:lnTo>
                      <a:pt x="68482" y="1568"/>
                    </a:lnTo>
                    <a:lnTo>
                      <a:pt x="68482" y="1802"/>
                    </a:lnTo>
                    <a:lnTo>
                      <a:pt x="70250" y="1835"/>
                    </a:lnTo>
                    <a:cubicBezTo>
                      <a:pt x="70384" y="1702"/>
                      <a:pt x="70517" y="1568"/>
                      <a:pt x="70684" y="1468"/>
                    </a:cubicBezTo>
                    <a:lnTo>
                      <a:pt x="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35"/>
              <p:cNvSpPr/>
              <p:nvPr/>
            </p:nvSpPr>
            <p:spPr>
              <a:xfrm>
                <a:off x="4472525" y="750975"/>
                <a:ext cx="25" cy="25"/>
              </a:xfrm>
              <a:custGeom>
                <a:avLst/>
                <a:gdLst/>
                <a:ahLst/>
                <a:cxnLst/>
                <a:rect l="l" t="t" r="r" b="b"/>
                <a:pathLst>
                  <a:path w="1" h="1" extrusionOk="0">
                    <a:moveTo>
                      <a:pt x="1" y="1"/>
                    </a:moveTo>
                    <a:lnTo>
                      <a:pt x="1" y="1"/>
                    </a:lnTo>
                    <a:cubicBezTo>
                      <a:pt x="1"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4475025" y="795175"/>
                <a:ext cx="1728775" cy="84250"/>
              </a:xfrm>
              <a:custGeom>
                <a:avLst/>
                <a:gdLst/>
                <a:ahLst/>
                <a:cxnLst/>
                <a:rect l="l" t="t" r="r" b="b"/>
                <a:pathLst>
                  <a:path w="69151" h="3370" extrusionOk="0">
                    <a:moveTo>
                      <a:pt x="401" y="1"/>
                    </a:moveTo>
                    <a:lnTo>
                      <a:pt x="168" y="134"/>
                    </a:lnTo>
                    <a:cubicBezTo>
                      <a:pt x="168" y="234"/>
                      <a:pt x="101" y="301"/>
                      <a:pt x="34" y="334"/>
                    </a:cubicBezTo>
                    <a:lnTo>
                      <a:pt x="1" y="334"/>
                    </a:lnTo>
                    <a:lnTo>
                      <a:pt x="42998" y="2202"/>
                    </a:lnTo>
                    <a:lnTo>
                      <a:pt x="43365" y="2236"/>
                    </a:lnTo>
                    <a:lnTo>
                      <a:pt x="47201" y="2402"/>
                    </a:lnTo>
                    <a:cubicBezTo>
                      <a:pt x="47201" y="2369"/>
                      <a:pt x="47235" y="2336"/>
                      <a:pt x="47235" y="2302"/>
                    </a:cubicBezTo>
                    <a:lnTo>
                      <a:pt x="47401" y="2302"/>
                    </a:lnTo>
                    <a:cubicBezTo>
                      <a:pt x="47401" y="2336"/>
                      <a:pt x="47401" y="2369"/>
                      <a:pt x="47401" y="2402"/>
                    </a:cubicBezTo>
                    <a:lnTo>
                      <a:pt x="47802" y="2436"/>
                    </a:lnTo>
                    <a:lnTo>
                      <a:pt x="48169" y="2436"/>
                    </a:lnTo>
                    <a:lnTo>
                      <a:pt x="69150" y="3370"/>
                    </a:lnTo>
                    <a:lnTo>
                      <a:pt x="69150" y="3003"/>
                    </a:lnTo>
                    <a:lnTo>
                      <a:pt x="68450" y="2969"/>
                    </a:lnTo>
                    <a:lnTo>
                      <a:pt x="68483" y="3136"/>
                    </a:lnTo>
                    <a:lnTo>
                      <a:pt x="68116" y="3136"/>
                    </a:lnTo>
                    <a:lnTo>
                      <a:pt x="68116" y="2969"/>
                    </a:lnTo>
                    <a:lnTo>
                      <a:pt x="43999" y="1902"/>
                    </a:lnTo>
                    <a:lnTo>
                      <a:pt x="43799" y="1902"/>
                    </a:lnTo>
                    <a:lnTo>
                      <a:pt x="43398" y="1869"/>
                    </a:lnTo>
                    <a:lnTo>
                      <a:pt x="43398" y="2202"/>
                    </a:lnTo>
                    <a:lnTo>
                      <a:pt x="43032" y="2202"/>
                    </a:lnTo>
                    <a:lnTo>
                      <a:pt x="43032" y="1869"/>
                    </a:lnTo>
                    <a:lnTo>
                      <a:pt x="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35"/>
              <p:cNvSpPr/>
              <p:nvPr/>
            </p:nvSpPr>
            <p:spPr>
              <a:xfrm>
                <a:off x="4392475" y="750975"/>
                <a:ext cx="86750" cy="65075"/>
              </a:xfrm>
              <a:custGeom>
                <a:avLst/>
                <a:gdLst/>
                <a:ahLst/>
                <a:cxnLst/>
                <a:rect l="l" t="t" r="r" b="b"/>
                <a:pathLst>
                  <a:path w="3470" h="2603" extrusionOk="0">
                    <a:moveTo>
                      <a:pt x="3103" y="401"/>
                    </a:moveTo>
                    <a:lnTo>
                      <a:pt x="3103" y="1769"/>
                    </a:lnTo>
                    <a:lnTo>
                      <a:pt x="1235" y="2202"/>
                    </a:lnTo>
                    <a:cubicBezTo>
                      <a:pt x="1168" y="2236"/>
                      <a:pt x="1135" y="2236"/>
                      <a:pt x="1068" y="2236"/>
                    </a:cubicBezTo>
                    <a:cubicBezTo>
                      <a:pt x="668" y="2236"/>
                      <a:pt x="367" y="1935"/>
                      <a:pt x="367" y="1535"/>
                    </a:cubicBezTo>
                    <a:cubicBezTo>
                      <a:pt x="367" y="1202"/>
                      <a:pt x="601" y="935"/>
                      <a:pt x="934" y="868"/>
                    </a:cubicBezTo>
                    <a:lnTo>
                      <a:pt x="3103" y="401"/>
                    </a:lnTo>
                    <a:close/>
                    <a:moveTo>
                      <a:pt x="3203" y="1"/>
                    </a:moveTo>
                    <a:lnTo>
                      <a:pt x="868" y="501"/>
                    </a:lnTo>
                    <a:cubicBezTo>
                      <a:pt x="367" y="601"/>
                      <a:pt x="0" y="1035"/>
                      <a:pt x="0" y="1535"/>
                    </a:cubicBezTo>
                    <a:cubicBezTo>
                      <a:pt x="0" y="2136"/>
                      <a:pt x="501" y="2603"/>
                      <a:pt x="1068" y="2603"/>
                    </a:cubicBezTo>
                    <a:cubicBezTo>
                      <a:pt x="1135" y="2603"/>
                      <a:pt x="1235" y="2603"/>
                      <a:pt x="1335" y="2569"/>
                    </a:cubicBezTo>
                    <a:lnTo>
                      <a:pt x="3303" y="2102"/>
                    </a:lnTo>
                    <a:lnTo>
                      <a:pt x="3336" y="2102"/>
                    </a:lnTo>
                    <a:cubicBezTo>
                      <a:pt x="3403" y="2069"/>
                      <a:pt x="3470" y="2002"/>
                      <a:pt x="3470" y="1902"/>
                    </a:cubicBezTo>
                    <a:lnTo>
                      <a:pt x="3470" y="1902"/>
                    </a:lnTo>
                    <a:lnTo>
                      <a:pt x="3336" y="2002"/>
                    </a:lnTo>
                    <a:lnTo>
                      <a:pt x="3236" y="1835"/>
                    </a:lnTo>
                    <a:lnTo>
                      <a:pt x="3470" y="1702"/>
                    </a:lnTo>
                    <a:lnTo>
                      <a:pt x="3470" y="368"/>
                    </a:lnTo>
                    <a:lnTo>
                      <a:pt x="3470" y="167"/>
                    </a:lnTo>
                    <a:cubicBezTo>
                      <a:pt x="3470" y="101"/>
                      <a:pt x="3436" y="67"/>
                      <a:pt x="3403" y="34"/>
                    </a:cubicBezTo>
                    <a:cubicBezTo>
                      <a:pt x="3370" y="1"/>
                      <a:pt x="3303"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4993725" y="766825"/>
                <a:ext cx="225200" cy="45050"/>
              </a:xfrm>
              <a:custGeom>
                <a:avLst/>
                <a:gdLst/>
                <a:ahLst/>
                <a:cxnLst/>
                <a:rect l="l" t="t" r="r" b="b"/>
                <a:pathLst>
                  <a:path w="9008" h="1802" extrusionOk="0">
                    <a:moveTo>
                      <a:pt x="1" y="0"/>
                    </a:moveTo>
                    <a:lnTo>
                      <a:pt x="1" y="167"/>
                    </a:lnTo>
                    <a:lnTo>
                      <a:pt x="1" y="1268"/>
                    </a:lnTo>
                    <a:lnTo>
                      <a:pt x="368" y="1301"/>
                    </a:lnTo>
                    <a:lnTo>
                      <a:pt x="368" y="1468"/>
                    </a:lnTo>
                    <a:lnTo>
                      <a:pt x="168" y="1468"/>
                    </a:lnTo>
                    <a:lnTo>
                      <a:pt x="8807" y="1802"/>
                    </a:lnTo>
                    <a:lnTo>
                      <a:pt x="8841" y="1802"/>
                    </a:lnTo>
                    <a:cubicBezTo>
                      <a:pt x="8874" y="1802"/>
                      <a:pt x="8907" y="1768"/>
                      <a:pt x="8941" y="1735"/>
                    </a:cubicBezTo>
                    <a:cubicBezTo>
                      <a:pt x="8974" y="1702"/>
                      <a:pt x="9007" y="1668"/>
                      <a:pt x="9007" y="1602"/>
                    </a:cubicBezTo>
                    <a:lnTo>
                      <a:pt x="9007" y="334"/>
                    </a:lnTo>
                    <a:lnTo>
                      <a:pt x="9007" y="201"/>
                    </a:lnTo>
                    <a:lnTo>
                      <a:pt x="8640" y="201"/>
                    </a:lnTo>
                    <a:lnTo>
                      <a:pt x="8640" y="334"/>
                    </a:lnTo>
                    <a:lnTo>
                      <a:pt x="8640" y="1435"/>
                    </a:lnTo>
                    <a:lnTo>
                      <a:pt x="368" y="1135"/>
                    </a:lnTo>
                    <a:lnTo>
                      <a:pt x="368" y="167"/>
                    </a:lnTo>
                    <a:lnTo>
                      <a:pt x="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35"/>
              <p:cNvSpPr/>
              <p:nvPr/>
            </p:nvSpPr>
            <p:spPr>
              <a:xfrm>
                <a:off x="5029600" y="766825"/>
                <a:ext cx="153475" cy="24200"/>
              </a:xfrm>
              <a:custGeom>
                <a:avLst/>
                <a:gdLst/>
                <a:ahLst/>
                <a:cxnLst/>
                <a:rect l="l" t="t" r="r" b="b"/>
                <a:pathLst>
                  <a:path w="6139" h="968" extrusionOk="0">
                    <a:moveTo>
                      <a:pt x="0" y="0"/>
                    </a:moveTo>
                    <a:lnTo>
                      <a:pt x="0" y="167"/>
                    </a:lnTo>
                    <a:lnTo>
                      <a:pt x="0" y="634"/>
                    </a:lnTo>
                    <a:cubicBezTo>
                      <a:pt x="0" y="734"/>
                      <a:pt x="100" y="801"/>
                      <a:pt x="200" y="801"/>
                    </a:cubicBezTo>
                    <a:lnTo>
                      <a:pt x="5938" y="968"/>
                    </a:lnTo>
                    <a:cubicBezTo>
                      <a:pt x="6005" y="968"/>
                      <a:pt x="6038" y="968"/>
                      <a:pt x="6071" y="934"/>
                    </a:cubicBezTo>
                    <a:cubicBezTo>
                      <a:pt x="6105" y="901"/>
                      <a:pt x="6138" y="834"/>
                      <a:pt x="6138" y="801"/>
                    </a:cubicBezTo>
                    <a:lnTo>
                      <a:pt x="6138" y="301"/>
                    </a:lnTo>
                    <a:lnTo>
                      <a:pt x="6138" y="101"/>
                    </a:lnTo>
                    <a:lnTo>
                      <a:pt x="5771" y="101"/>
                    </a:lnTo>
                    <a:lnTo>
                      <a:pt x="5771" y="301"/>
                    </a:lnTo>
                    <a:lnTo>
                      <a:pt x="5771" y="601"/>
                    </a:lnTo>
                    <a:lnTo>
                      <a:pt x="367" y="467"/>
                    </a:lnTo>
                    <a:lnTo>
                      <a:pt x="367" y="201"/>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35"/>
              <p:cNvSpPr/>
              <p:nvPr/>
            </p:nvSpPr>
            <p:spPr>
              <a:xfrm>
                <a:off x="6176250" y="790175"/>
                <a:ext cx="10875" cy="83425"/>
              </a:xfrm>
              <a:custGeom>
                <a:avLst/>
                <a:gdLst/>
                <a:ahLst/>
                <a:cxnLst/>
                <a:rect l="l" t="t" r="r" b="b"/>
                <a:pathLst>
                  <a:path w="435" h="3337" extrusionOk="0">
                    <a:moveTo>
                      <a:pt x="0" y="0"/>
                    </a:moveTo>
                    <a:lnTo>
                      <a:pt x="0" y="201"/>
                    </a:lnTo>
                    <a:lnTo>
                      <a:pt x="67" y="3169"/>
                    </a:lnTo>
                    <a:lnTo>
                      <a:pt x="67" y="3336"/>
                    </a:lnTo>
                    <a:lnTo>
                      <a:pt x="434" y="3336"/>
                    </a:lnTo>
                    <a:lnTo>
                      <a:pt x="434" y="3169"/>
                    </a:lnTo>
                    <a:lnTo>
                      <a:pt x="367" y="234"/>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35"/>
              <p:cNvSpPr/>
              <p:nvPr/>
            </p:nvSpPr>
            <p:spPr>
              <a:xfrm>
                <a:off x="5550800" y="780175"/>
                <a:ext cx="9200" cy="70075"/>
              </a:xfrm>
              <a:custGeom>
                <a:avLst/>
                <a:gdLst/>
                <a:ahLst/>
                <a:cxnLst/>
                <a:rect l="l" t="t" r="r" b="b"/>
                <a:pathLst>
                  <a:path w="368" h="2803" extrusionOk="0">
                    <a:moveTo>
                      <a:pt x="1" y="0"/>
                    </a:moveTo>
                    <a:lnTo>
                      <a:pt x="1" y="100"/>
                    </a:lnTo>
                    <a:lnTo>
                      <a:pt x="1" y="2469"/>
                    </a:lnTo>
                    <a:lnTo>
                      <a:pt x="1" y="2802"/>
                    </a:lnTo>
                    <a:lnTo>
                      <a:pt x="367" y="2802"/>
                    </a:lnTo>
                    <a:lnTo>
                      <a:pt x="367" y="2469"/>
                    </a:lnTo>
                    <a:lnTo>
                      <a:pt x="367" y="100"/>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35"/>
              <p:cNvSpPr/>
              <p:nvPr/>
            </p:nvSpPr>
            <p:spPr>
              <a:xfrm>
                <a:off x="6627400" y="794350"/>
                <a:ext cx="1729600" cy="85075"/>
              </a:xfrm>
              <a:custGeom>
                <a:avLst/>
                <a:gdLst/>
                <a:ahLst/>
                <a:cxnLst/>
                <a:rect l="l" t="t" r="r" b="b"/>
                <a:pathLst>
                  <a:path w="69184" h="3403" extrusionOk="0">
                    <a:moveTo>
                      <a:pt x="68783" y="0"/>
                    </a:moveTo>
                    <a:lnTo>
                      <a:pt x="26153" y="1902"/>
                    </a:lnTo>
                    <a:lnTo>
                      <a:pt x="26153" y="2232"/>
                    </a:lnTo>
                    <a:lnTo>
                      <a:pt x="26153" y="2232"/>
                    </a:lnTo>
                    <a:lnTo>
                      <a:pt x="69183" y="367"/>
                    </a:lnTo>
                    <a:lnTo>
                      <a:pt x="69150" y="367"/>
                    </a:lnTo>
                    <a:cubicBezTo>
                      <a:pt x="69050" y="334"/>
                      <a:pt x="69017" y="267"/>
                      <a:pt x="69017" y="167"/>
                    </a:cubicBezTo>
                    <a:lnTo>
                      <a:pt x="68783" y="0"/>
                    </a:lnTo>
                    <a:close/>
                    <a:moveTo>
                      <a:pt x="26153" y="2232"/>
                    </a:moveTo>
                    <a:lnTo>
                      <a:pt x="26086" y="2235"/>
                    </a:lnTo>
                    <a:lnTo>
                      <a:pt x="26153" y="2235"/>
                    </a:lnTo>
                    <a:lnTo>
                      <a:pt x="26153" y="2232"/>
                    </a:lnTo>
                    <a:close/>
                    <a:moveTo>
                      <a:pt x="25786" y="1902"/>
                    </a:moveTo>
                    <a:lnTo>
                      <a:pt x="25185" y="1935"/>
                    </a:lnTo>
                    <a:lnTo>
                      <a:pt x="25185" y="2135"/>
                    </a:lnTo>
                    <a:lnTo>
                      <a:pt x="24985" y="2135"/>
                    </a:lnTo>
                    <a:lnTo>
                      <a:pt x="24985" y="1935"/>
                    </a:lnTo>
                    <a:lnTo>
                      <a:pt x="1068" y="3002"/>
                    </a:lnTo>
                    <a:lnTo>
                      <a:pt x="1068" y="3169"/>
                    </a:lnTo>
                    <a:lnTo>
                      <a:pt x="701" y="3169"/>
                    </a:lnTo>
                    <a:lnTo>
                      <a:pt x="701" y="3002"/>
                    </a:lnTo>
                    <a:lnTo>
                      <a:pt x="1" y="3036"/>
                    </a:lnTo>
                    <a:lnTo>
                      <a:pt x="1" y="3403"/>
                    </a:lnTo>
                    <a:lnTo>
                      <a:pt x="20916" y="2469"/>
                    </a:lnTo>
                    <a:lnTo>
                      <a:pt x="21283" y="2469"/>
                    </a:lnTo>
                    <a:lnTo>
                      <a:pt x="21850" y="2435"/>
                    </a:lnTo>
                    <a:cubicBezTo>
                      <a:pt x="21850" y="2402"/>
                      <a:pt x="21850" y="2369"/>
                      <a:pt x="21850" y="2302"/>
                    </a:cubicBezTo>
                    <a:lnTo>
                      <a:pt x="22016" y="2302"/>
                    </a:lnTo>
                    <a:cubicBezTo>
                      <a:pt x="22016" y="2369"/>
                      <a:pt x="22050" y="2402"/>
                      <a:pt x="22050" y="2435"/>
                    </a:cubicBezTo>
                    <a:lnTo>
                      <a:pt x="25719" y="2269"/>
                    </a:lnTo>
                    <a:lnTo>
                      <a:pt x="26086" y="2235"/>
                    </a:lnTo>
                    <a:lnTo>
                      <a:pt x="25786" y="2235"/>
                    </a:lnTo>
                    <a:lnTo>
                      <a:pt x="25786" y="19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5"/>
              <p:cNvSpPr/>
              <p:nvPr/>
            </p:nvSpPr>
            <p:spPr>
              <a:xfrm>
                <a:off x="6590700" y="750975"/>
                <a:ext cx="1767125" cy="45900"/>
              </a:xfrm>
              <a:custGeom>
                <a:avLst/>
                <a:gdLst/>
                <a:ahLst/>
                <a:cxnLst/>
                <a:rect l="l" t="t" r="r" b="b"/>
                <a:pathLst>
                  <a:path w="70685" h="1836" extrusionOk="0">
                    <a:moveTo>
                      <a:pt x="70651" y="1"/>
                    </a:moveTo>
                    <a:lnTo>
                      <a:pt x="1" y="1468"/>
                    </a:lnTo>
                    <a:cubicBezTo>
                      <a:pt x="168" y="1568"/>
                      <a:pt x="301" y="1702"/>
                      <a:pt x="435" y="1835"/>
                    </a:cubicBezTo>
                    <a:lnTo>
                      <a:pt x="2203" y="1802"/>
                    </a:lnTo>
                    <a:lnTo>
                      <a:pt x="2236" y="1535"/>
                    </a:lnTo>
                    <a:lnTo>
                      <a:pt x="2569" y="1568"/>
                    </a:lnTo>
                    <a:lnTo>
                      <a:pt x="2569" y="1769"/>
                    </a:lnTo>
                    <a:lnTo>
                      <a:pt x="3070" y="1769"/>
                    </a:lnTo>
                    <a:lnTo>
                      <a:pt x="3070" y="1635"/>
                    </a:lnTo>
                    <a:lnTo>
                      <a:pt x="3270" y="1635"/>
                    </a:lnTo>
                    <a:lnTo>
                      <a:pt x="3270" y="1769"/>
                    </a:lnTo>
                    <a:lnTo>
                      <a:pt x="15912" y="1502"/>
                    </a:lnTo>
                    <a:lnTo>
                      <a:pt x="15912" y="1368"/>
                    </a:lnTo>
                    <a:lnTo>
                      <a:pt x="16079" y="1368"/>
                    </a:lnTo>
                    <a:lnTo>
                      <a:pt x="16079" y="1502"/>
                    </a:lnTo>
                    <a:lnTo>
                      <a:pt x="27254" y="1268"/>
                    </a:lnTo>
                    <a:lnTo>
                      <a:pt x="27254" y="1168"/>
                    </a:lnTo>
                    <a:lnTo>
                      <a:pt x="27621" y="1168"/>
                    </a:lnTo>
                    <a:lnTo>
                      <a:pt x="27621" y="1235"/>
                    </a:lnTo>
                    <a:lnTo>
                      <a:pt x="40897" y="968"/>
                    </a:lnTo>
                    <a:lnTo>
                      <a:pt x="40897" y="835"/>
                    </a:lnTo>
                    <a:lnTo>
                      <a:pt x="41264" y="835"/>
                    </a:lnTo>
                    <a:lnTo>
                      <a:pt x="41264" y="968"/>
                    </a:lnTo>
                    <a:lnTo>
                      <a:pt x="42331" y="935"/>
                    </a:lnTo>
                    <a:lnTo>
                      <a:pt x="42331" y="735"/>
                    </a:lnTo>
                    <a:lnTo>
                      <a:pt x="42698" y="735"/>
                    </a:lnTo>
                    <a:lnTo>
                      <a:pt x="42698" y="935"/>
                    </a:lnTo>
                    <a:lnTo>
                      <a:pt x="48069" y="801"/>
                    </a:lnTo>
                    <a:lnTo>
                      <a:pt x="48069" y="601"/>
                    </a:lnTo>
                    <a:lnTo>
                      <a:pt x="48436" y="601"/>
                    </a:lnTo>
                    <a:lnTo>
                      <a:pt x="48436" y="801"/>
                    </a:lnTo>
                    <a:lnTo>
                      <a:pt x="49536" y="801"/>
                    </a:lnTo>
                    <a:lnTo>
                      <a:pt x="49536" y="601"/>
                    </a:lnTo>
                    <a:lnTo>
                      <a:pt x="49870" y="601"/>
                    </a:lnTo>
                    <a:lnTo>
                      <a:pt x="49870" y="768"/>
                    </a:lnTo>
                    <a:lnTo>
                      <a:pt x="70485" y="334"/>
                    </a:lnTo>
                    <a:lnTo>
                      <a:pt x="70485" y="167"/>
                    </a:lnTo>
                    <a:cubicBezTo>
                      <a:pt x="70485" y="101"/>
                      <a:pt x="70485" y="67"/>
                      <a:pt x="70551" y="34"/>
                    </a:cubicBezTo>
                    <a:cubicBezTo>
                      <a:pt x="70585" y="1"/>
                      <a:pt x="70618" y="1"/>
                      <a:pt x="7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5"/>
              <p:cNvSpPr/>
              <p:nvPr/>
            </p:nvSpPr>
            <p:spPr>
              <a:xfrm>
                <a:off x="7612275" y="766825"/>
                <a:ext cx="225175" cy="45050"/>
              </a:xfrm>
              <a:custGeom>
                <a:avLst/>
                <a:gdLst/>
                <a:ahLst/>
                <a:cxnLst/>
                <a:rect l="l" t="t" r="r" b="b"/>
                <a:pathLst>
                  <a:path w="9007" h="1802" extrusionOk="0">
                    <a:moveTo>
                      <a:pt x="8640" y="0"/>
                    </a:moveTo>
                    <a:lnTo>
                      <a:pt x="8640" y="167"/>
                    </a:lnTo>
                    <a:lnTo>
                      <a:pt x="8640" y="1135"/>
                    </a:lnTo>
                    <a:lnTo>
                      <a:pt x="367" y="1435"/>
                    </a:lnTo>
                    <a:lnTo>
                      <a:pt x="367" y="334"/>
                    </a:lnTo>
                    <a:lnTo>
                      <a:pt x="367" y="201"/>
                    </a:lnTo>
                    <a:lnTo>
                      <a:pt x="0" y="201"/>
                    </a:lnTo>
                    <a:lnTo>
                      <a:pt x="0" y="334"/>
                    </a:lnTo>
                    <a:lnTo>
                      <a:pt x="0" y="1602"/>
                    </a:lnTo>
                    <a:cubicBezTo>
                      <a:pt x="34" y="1668"/>
                      <a:pt x="34" y="1702"/>
                      <a:pt x="67" y="1735"/>
                    </a:cubicBezTo>
                    <a:cubicBezTo>
                      <a:pt x="101" y="1768"/>
                      <a:pt x="167" y="1802"/>
                      <a:pt x="201" y="1802"/>
                    </a:cubicBezTo>
                    <a:lnTo>
                      <a:pt x="8840" y="1468"/>
                    </a:lnTo>
                    <a:lnTo>
                      <a:pt x="8607" y="1468"/>
                    </a:lnTo>
                    <a:lnTo>
                      <a:pt x="8573" y="1301"/>
                    </a:lnTo>
                    <a:lnTo>
                      <a:pt x="9007" y="1268"/>
                    </a:lnTo>
                    <a:lnTo>
                      <a:pt x="9007" y="134"/>
                    </a:lnTo>
                    <a:lnTo>
                      <a:pt x="90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5"/>
              <p:cNvSpPr/>
              <p:nvPr/>
            </p:nvSpPr>
            <p:spPr>
              <a:xfrm>
                <a:off x="7648125" y="766825"/>
                <a:ext cx="153475" cy="24200"/>
              </a:xfrm>
              <a:custGeom>
                <a:avLst/>
                <a:gdLst/>
                <a:ahLst/>
                <a:cxnLst/>
                <a:rect l="l" t="t" r="r" b="b"/>
                <a:pathLst>
                  <a:path w="6139" h="968" extrusionOk="0">
                    <a:moveTo>
                      <a:pt x="5772" y="0"/>
                    </a:moveTo>
                    <a:lnTo>
                      <a:pt x="5772" y="201"/>
                    </a:lnTo>
                    <a:lnTo>
                      <a:pt x="5772" y="467"/>
                    </a:lnTo>
                    <a:lnTo>
                      <a:pt x="368" y="601"/>
                    </a:lnTo>
                    <a:lnTo>
                      <a:pt x="368" y="301"/>
                    </a:lnTo>
                    <a:lnTo>
                      <a:pt x="368" y="101"/>
                    </a:lnTo>
                    <a:lnTo>
                      <a:pt x="1" y="101"/>
                    </a:lnTo>
                    <a:lnTo>
                      <a:pt x="1" y="301"/>
                    </a:lnTo>
                    <a:lnTo>
                      <a:pt x="1" y="801"/>
                    </a:lnTo>
                    <a:cubicBezTo>
                      <a:pt x="34" y="834"/>
                      <a:pt x="34" y="868"/>
                      <a:pt x="68" y="934"/>
                    </a:cubicBezTo>
                    <a:cubicBezTo>
                      <a:pt x="101" y="968"/>
                      <a:pt x="168" y="968"/>
                      <a:pt x="201" y="968"/>
                    </a:cubicBezTo>
                    <a:lnTo>
                      <a:pt x="5972" y="801"/>
                    </a:lnTo>
                    <a:cubicBezTo>
                      <a:pt x="6072" y="801"/>
                      <a:pt x="6139" y="734"/>
                      <a:pt x="6139" y="634"/>
                    </a:cubicBezTo>
                    <a:lnTo>
                      <a:pt x="6139" y="167"/>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5"/>
              <p:cNvSpPr/>
              <p:nvPr/>
            </p:nvSpPr>
            <p:spPr>
              <a:xfrm>
                <a:off x="6644925" y="790175"/>
                <a:ext cx="10025" cy="83425"/>
              </a:xfrm>
              <a:custGeom>
                <a:avLst/>
                <a:gdLst/>
                <a:ahLst/>
                <a:cxnLst/>
                <a:rect l="l" t="t" r="r" b="b"/>
                <a:pathLst>
                  <a:path w="401" h="3337" extrusionOk="0">
                    <a:moveTo>
                      <a:pt x="34" y="0"/>
                    </a:moveTo>
                    <a:lnTo>
                      <a:pt x="34" y="234"/>
                    </a:lnTo>
                    <a:lnTo>
                      <a:pt x="0" y="3169"/>
                    </a:lnTo>
                    <a:lnTo>
                      <a:pt x="0" y="3336"/>
                    </a:lnTo>
                    <a:lnTo>
                      <a:pt x="367" y="3336"/>
                    </a:lnTo>
                    <a:lnTo>
                      <a:pt x="367" y="3169"/>
                    </a:lnTo>
                    <a:lnTo>
                      <a:pt x="400" y="201"/>
                    </a:lnTo>
                    <a:lnTo>
                      <a:pt x="4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5"/>
              <p:cNvSpPr/>
              <p:nvPr/>
            </p:nvSpPr>
            <p:spPr>
              <a:xfrm>
                <a:off x="7272025" y="780175"/>
                <a:ext cx="9200" cy="70075"/>
              </a:xfrm>
              <a:custGeom>
                <a:avLst/>
                <a:gdLst/>
                <a:ahLst/>
                <a:cxnLst/>
                <a:rect l="l" t="t" r="r" b="b"/>
                <a:pathLst>
                  <a:path w="368" h="2803" extrusionOk="0">
                    <a:moveTo>
                      <a:pt x="1" y="0"/>
                    </a:moveTo>
                    <a:lnTo>
                      <a:pt x="1" y="100"/>
                    </a:lnTo>
                    <a:lnTo>
                      <a:pt x="1" y="2469"/>
                    </a:lnTo>
                    <a:lnTo>
                      <a:pt x="1" y="2802"/>
                    </a:lnTo>
                    <a:lnTo>
                      <a:pt x="368" y="2802"/>
                    </a:lnTo>
                    <a:lnTo>
                      <a:pt x="368" y="2469"/>
                    </a:lnTo>
                    <a:lnTo>
                      <a:pt x="368" y="100"/>
                    </a:lnTo>
                    <a:lnTo>
                      <a:pt x="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35"/>
              <p:cNvSpPr/>
              <p:nvPr/>
            </p:nvSpPr>
            <p:spPr>
              <a:xfrm>
                <a:off x="6208775" y="1166275"/>
                <a:ext cx="413650" cy="146800"/>
              </a:xfrm>
              <a:custGeom>
                <a:avLst/>
                <a:gdLst/>
                <a:ahLst/>
                <a:cxnLst/>
                <a:rect l="l" t="t" r="r" b="b"/>
                <a:pathLst>
                  <a:path w="16546" h="5872" extrusionOk="0">
                    <a:moveTo>
                      <a:pt x="0" y="1"/>
                    </a:moveTo>
                    <a:cubicBezTo>
                      <a:pt x="67" y="368"/>
                      <a:pt x="167" y="734"/>
                      <a:pt x="301" y="1101"/>
                    </a:cubicBezTo>
                    <a:cubicBezTo>
                      <a:pt x="301" y="1168"/>
                      <a:pt x="334" y="1235"/>
                      <a:pt x="367" y="1302"/>
                    </a:cubicBezTo>
                    <a:cubicBezTo>
                      <a:pt x="367" y="1335"/>
                      <a:pt x="401" y="1368"/>
                      <a:pt x="401" y="1402"/>
                    </a:cubicBezTo>
                    <a:cubicBezTo>
                      <a:pt x="467" y="1568"/>
                      <a:pt x="534" y="1702"/>
                      <a:pt x="601" y="1869"/>
                    </a:cubicBezTo>
                    <a:cubicBezTo>
                      <a:pt x="734" y="2169"/>
                      <a:pt x="868" y="2469"/>
                      <a:pt x="1034" y="2736"/>
                    </a:cubicBezTo>
                    <a:cubicBezTo>
                      <a:pt x="1201" y="2969"/>
                      <a:pt x="1335" y="3203"/>
                      <a:pt x="1501" y="3403"/>
                    </a:cubicBezTo>
                    <a:cubicBezTo>
                      <a:pt x="1568" y="3536"/>
                      <a:pt x="1635" y="3637"/>
                      <a:pt x="1735" y="3770"/>
                    </a:cubicBezTo>
                    <a:cubicBezTo>
                      <a:pt x="1968" y="4037"/>
                      <a:pt x="2235" y="4304"/>
                      <a:pt x="2502" y="4537"/>
                    </a:cubicBezTo>
                    <a:cubicBezTo>
                      <a:pt x="2602" y="4604"/>
                      <a:pt x="2702" y="4704"/>
                      <a:pt x="2802" y="4771"/>
                    </a:cubicBezTo>
                    <a:cubicBezTo>
                      <a:pt x="2869" y="4804"/>
                      <a:pt x="2902" y="4837"/>
                      <a:pt x="2969" y="4904"/>
                    </a:cubicBezTo>
                    <a:lnTo>
                      <a:pt x="3069" y="4837"/>
                    </a:lnTo>
                    <a:lnTo>
                      <a:pt x="3136" y="4904"/>
                    </a:lnTo>
                    <a:lnTo>
                      <a:pt x="3036" y="4971"/>
                    </a:lnTo>
                    <a:cubicBezTo>
                      <a:pt x="3103" y="5004"/>
                      <a:pt x="3136" y="5038"/>
                      <a:pt x="3203" y="5071"/>
                    </a:cubicBezTo>
                    <a:cubicBezTo>
                      <a:pt x="3336" y="5138"/>
                      <a:pt x="3436" y="5204"/>
                      <a:pt x="3570" y="5271"/>
                    </a:cubicBezTo>
                    <a:cubicBezTo>
                      <a:pt x="4103" y="5538"/>
                      <a:pt x="4704" y="5738"/>
                      <a:pt x="5304" y="5805"/>
                    </a:cubicBezTo>
                    <a:cubicBezTo>
                      <a:pt x="5438" y="5838"/>
                      <a:pt x="5571" y="5838"/>
                      <a:pt x="5671" y="5838"/>
                    </a:cubicBezTo>
                    <a:cubicBezTo>
                      <a:pt x="5805" y="5871"/>
                      <a:pt x="5938" y="5871"/>
                      <a:pt x="6105" y="5871"/>
                    </a:cubicBezTo>
                    <a:lnTo>
                      <a:pt x="10841" y="5871"/>
                    </a:lnTo>
                    <a:cubicBezTo>
                      <a:pt x="10975" y="5838"/>
                      <a:pt x="11108" y="5838"/>
                      <a:pt x="11208" y="5838"/>
                    </a:cubicBezTo>
                    <a:cubicBezTo>
                      <a:pt x="11842" y="5738"/>
                      <a:pt x="12443" y="5571"/>
                      <a:pt x="12976" y="5271"/>
                    </a:cubicBezTo>
                    <a:cubicBezTo>
                      <a:pt x="13110" y="5204"/>
                      <a:pt x="13210" y="5138"/>
                      <a:pt x="13343" y="5071"/>
                    </a:cubicBezTo>
                    <a:cubicBezTo>
                      <a:pt x="13377" y="5038"/>
                      <a:pt x="13410" y="5038"/>
                      <a:pt x="13443" y="5004"/>
                    </a:cubicBezTo>
                    <a:lnTo>
                      <a:pt x="13310" y="4937"/>
                    </a:lnTo>
                    <a:lnTo>
                      <a:pt x="13377" y="4837"/>
                    </a:lnTo>
                    <a:lnTo>
                      <a:pt x="13543" y="4937"/>
                    </a:lnTo>
                    <a:cubicBezTo>
                      <a:pt x="13610" y="4904"/>
                      <a:pt x="13677" y="4837"/>
                      <a:pt x="13744" y="4771"/>
                    </a:cubicBezTo>
                    <a:cubicBezTo>
                      <a:pt x="13844" y="4704"/>
                      <a:pt x="13944" y="4637"/>
                      <a:pt x="14044" y="4537"/>
                    </a:cubicBezTo>
                    <a:cubicBezTo>
                      <a:pt x="14311" y="4304"/>
                      <a:pt x="14544" y="4070"/>
                      <a:pt x="14778" y="3770"/>
                    </a:cubicBezTo>
                    <a:cubicBezTo>
                      <a:pt x="14878" y="3637"/>
                      <a:pt x="14978" y="3503"/>
                      <a:pt x="15078" y="3336"/>
                    </a:cubicBezTo>
                    <a:cubicBezTo>
                      <a:pt x="15245" y="3136"/>
                      <a:pt x="15378" y="2903"/>
                      <a:pt x="15511" y="2669"/>
                    </a:cubicBezTo>
                    <a:cubicBezTo>
                      <a:pt x="15678" y="2402"/>
                      <a:pt x="15845" y="2102"/>
                      <a:pt x="15945" y="1802"/>
                    </a:cubicBezTo>
                    <a:cubicBezTo>
                      <a:pt x="16012" y="1668"/>
                      <a:pt x="16079" y="1535"/>
                      <a:pt x="16112" y="1402"/>
                    </a:cubicBezTo>
                    <a:cubicBezTo>
                      <a:pt x="16145" y="1368"/>
                      <a:pt x="16145" y="1302"/>
                      <a:pt x="16179" y="1268"/>
                    </a:cubicBezTo>
                    <a:cubicBezTo>
                      <a:pt x="16345" y="868"/>
                      <a:pt x="16445" y="434"/>
                      <a:pt x="16546" y="1"/>
                    </a:cubicBezTo>
                    <a:lnTo>
                      <a:pt x="16179" y="1"/>
                    </a:lnTo>
                    <a:cubicBezTo>
                      <a:pt x="16079" y="434"/>
                      <a:pt x="15945" y="868"/>
                      <a:pt x="15778" y="1268"/>
                    </a:cubicBezTo>
                    <a:cubicBezTo>
                      <a:pt x="15478" y="2102"/>
                      <a:pt x="15044" y="2869"/>
                      <a:pt x="14477" y="3536"/>
                    </a:cubicBezTo>
                    <a:cubicBezTo>
                      <a:pt x="13577" y="4771"/>
                      <a:pt x="12109" y="5505"/>
                      <a:pt x="10575" y="5505"/>
                    </a:cubicBezTo>
                    <a:lnTo>
                      <a:pt x="6105" y="5505"/>
                    </a:lnTo>
                    <a:cubicBezTo>
                      <a:pt x="4504" y="5505"/>
                      <a:pt x="3036" y="4804"/>
                      <a:pt x="2035" y="3536"/>
                    </a:cubicBezTo>
                    <a:cubicBezTo>
                      <a:pt x="1501" y="2836"/>
                      <a:pt x="1068" y="2102"/>
                      <a:pt x="734" y="1268"/>
                    </a:cubicBezTo>
                    <a:cubicBezTo>
                      <a:pt x="701" y="1168"/>
                      <a:pt x="668" y="1068"/>
                      <a:pt x="634" y="968"/>
                    </a:cubicBezTo>
                    <a:cubicBezTo>
                      <a:pt x="534" y="668"/>
                      <a:pt x="434" y="334"/>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35"/>
              <p:cNvSpPr/>
              <p:nvPr/>
            </p:nvSpPr>
            <p:spPr>
              <a:xfrm>
                <a:off x="6203775" y="772650"/>
                <a:ext cx="423650" cy="307750"/>
              </a:xfrm>
              <a:custGeom>
                <a:avLst/>
                <a:gdLst/>
                <a:ahLst/>
                <a:cxnLst/>
                <a:rect l="l" t="t" r="r" b="b"/>
                <a:pathLst>
                  <a:path w="16946" h="12310" extrusionOk="0">
                    <a:moveTo>
                      <a:pt x="3403" y="1"/>
                    </a:moveTo>
                    <a:cubicBezTo>
                      <a:pt x="2702" y="1"/>
                      <a:pt x="2035" y="234"/>
                      <a:pt x="1468" y="601"/>
                    </a:cubicBezTo>
                    <a:cubicBezTo>
                      <a:pt x="1301" y="701"/>
                      <a:pt x="1168" y="835"/>
                      <a:pt x="1034" y="968"/>
                    </a:cubicBezTo>
                    <a:cubicBezTo>
                      <a:pt x="401" y="1569"/>
                      <a:pt x="0" y="2436"/>
                      <a:pt x="0" y="3403"/>
                    </a:cubicBezTo>
                    <a:lnTo>
                      <a:pt x="0" y="3904"/>
                    </a:lnTo>
                    <a:lnTo>
                      <a:pt x="0" y="4271"/>
                    </a:lnTo>
                    <a:lnTo>
                      <a:pt x="0" y="6105"/>
                    </a:lnTo>
                    <a:lnTo>
                      <a:pt x="0" y="6472"/>
                    </a:lnTo>
                    <a:lnTo>
                      <a:pt x="0" y="7039"/>
                    </a:lnTo>
                    <a:lnTo>
                      <a:pt x="0" y="7139"/>
                    </a:lnTo>
                    <a:lnTo>
                      <a:pt x="0" y="8307"/>
                    </a:lnTo>
                    <a:lnTo>
                      <a:pt x="0" y="8674"/>
                    </a:lnTo>
                    <a:lnTo>
                      <a:pt x="0" y="12310"/>
                    </a:lnTo>
                    <a:lnTo>
                      <a:pt x="367" y="12310"/>
                    </a:lnTo>
                    <a:lnTo>
                      <a:pt x="367" y="10308"/>
                    </a:lnTo>
                    <a:lnTo>
                      <a:pt x="300" y="10342"/>
                    </a:lnTo>
                    <a:lnTo>
                      <a:pt x="267" y="10242"/>
                    </a:lnTo>
                    <a:lnTo>
                      <a:pt x="367" y="10208"/>
                    </a:lnTo>
                    <a:lnTo>
                      <a:pt x="367" y="9775"/>
                    </a:lnTo>
                    <a:lnTo>
                      <a:pt x="267" y="9841"/>
                    </a:lnTo>
                    <a:lnTo>
                      <a:pt x="100" y="9508"/>
                    </a:lnTo>
                    <a:cubicBezTo>
                      <a:pt x="167" y="9474"/>
                      <a:pt x="267" y="9408"/>
                      <a:pt x="367" y="9374"/>
                    </a:cubicBezTo>
                    <a:lnTo>
                      <a:pt x="367" y="3403"/>
                    </a:lnTo>
                    <a:cubicBezTo>
                      <a:pt x="367" y="1736"/>
                      <a:pt x="1735" y="368"/>
                      <a:pt x="3403" y="368"/>
                    </a:cubicBezTo>
                    <a:lnTo>
                      <a:pt x="7973" y="368"/>
                    </a:lnTo>
                    <a:lnTo>
                      <a:pt x="7973" y="168"/>
                    </a:lnTo>
                    <a:lnTo>
                      <a:pt x="8340" y="168"/>
                    </a:lnTo>
                    <a:lnTo>
                      <a:pt x="8340" y="368"/>
                    </a:lnTo>
                    <a:lnTo>
                      <a:pt x="8640" y="368"/>
                    </a:lnTo>
                    <a:lnTo>
                      <a:pt x="8640" y="168"/>
                    </a:lnTo>
                    <a:lnTo>
                      <a:pt x="8973" y="168"/>
                    </a:lnTo>
                    <a:lnTo>
                      <a:pt x="8973" y="368"/>
                    </a:lnTo>
                    <a:lnTo>
                      <a:pt x="13543" y="368"/>
                    </a:lnTo>
                    <a:cubicBezTo>
                      <a:pt x="15211" y="368"/>
                      <a:pt x="16612" y="1736"/>
                      <a:pt x="16612" y="3403"/>
                    </a:cubicBezTo>
                    <a:lnTo>
                      <a:pt x="16612" y="9374"/>
                    </a:lnTo>
                    <a:cubicBezTo>
                      <a:pt x="16679" y="9441"/>
                      <a:pt x="16779" y="9474"/>
                      <a:pt x="16879" y="9541"/>
                    </a:cubicBezTo>
                    <a:lnTo>
                      <a:pt x="16679" y="9841"/>
                    </a:lnTo>
                    <a:lnTo>
                      <a:pt x="16612" y="9808"/>
                    </a:lnTo>
                    <a:lnTo>
                      <a:pt x="16612" y="10208"/>
                    </a:lnTo>
                    <a:lnTo>
                      <a:pt x="16712" y="10275"/>
                    </a:lnTo>
                    <a:lnTo>
                      <a:pt x="16645" y="10342"/>
                    </a:lnTo>
                    <a:lnTo>
                      <a:pt x="16612" y="10308"/>
                    </a:lnTo>
                    <a:lnTo>
                      <a:pt x="16612" y="12310"/>
                    </a:lnTo>
                    <a:lnTo>
                      <a:pt x="16946" y="12310"/>
                    </a:lnTo>
                    <a:lnTo>
                      <a:pt x="16946" y="8707"/>
                    </a:lnTo>
                    <a:lnTo>
                      <a:pt x="16946" y="8340"/>
                    </a:lnTo>
                    <a:lnTo>
                      <a:pt x="16946" y="7139"/>
                    </a:lnTo>
                    <a:lnTo>
                      <a:pt x="16946" y="7039"/>
                    </a:lnTo>
                    <a:lnTo>
                      <a:pt x="16946" y="6472"/>
                    </a:lnTo>
                    <a:lnTo>
                      <a:pt x="16946" y="6105"/>
                    </a:lnTo>
                    <a:lnTo>
                      <a:pt x="16946" y="4271"/>
                    </a:lnTo>
                    <a:lnTo>
                      <a:pt x="16946" y="3904"/>
                    </a:lnTo>
                    <a:lnTo>
                      <a:pt x="16946" y="3403"/>
                    </a:lnTo>
                    <a:cubicBezTo>
                      <a:pt x="16946" y="2436"/>
                      <a:pt x="16545" y="1569"/>
                      <a:pt x="15912" y="968"/>
                    </a:cubicBezTo>
                    <a:cubicBezTo>
                      <a:pt x="15778" y="835"/>
                      <a:pt x="15645" y="701"/>
                      <a:pt x="15478" y="601"/>
                    </a:cubicBezTo>
                    <a:cubicBezTo>
                      <a:pt x="14944" y="234"/>
                      <a:pt x="14277" y="1"/>
                      <a:pt x="13543" y="1"/>
                    </a:cubicBezTo>
                    <a:lnTo>
                      <a:pt x="8540" y="1"/>
                    </a:lnTo>
                    <a:lnTo>
                      <a:pt x="8540" y="201"/>
                    </a:lnTo>
                    <a:lnTo>
                      <a:pt x="8473" y="201"/>
                    </a:lnTo>
                    <a:lnTo>
                      <a:pt x="8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35"/>
              <p:cNvSpPr/>
              <p:nvPr/>
            </p:nvSpPr>
            <p:spPr>
              <a:xfrm>
                <a:off x="6206275" y="776825"/>
                <a:ext cx="206000" cy="241875"/>
              </a:xfrm>
              <a:custGeom>
                <a:avLst/>
                <a:gdLst/>
                <a:ahLst/>
                <a:cxnLst/>
                <a:rect l="l" t="t" r="r" b="b"/>
                <a:pathLst>
                  <a:path w="8240" h="9675" extrusionOk="0">
                    <a:moveTo>
                      <a:pt x="7873" y="1"/>
                    </a:moveTo>
                    <a:lnTo>
                      <a:pt x="7873" y="201"/>
                    </a:lnTo>
                    <a:lnTo>
                      <a:pt x="7873" y="5071"/>
                    </a:lnTo>
                    <a:lnTo>
                      <a:pt x="8039" y="5071"/>
                    </a:lnTo>
                    <a:lnTo>
                      <a:pt x="8073" y="5238"/>
                    </a:lnTo>
                    <a:cubicBezTo>
                      <a:pt x="8006" y="5238"/>
                      <a:pt x="7939" y="5238"/>
                      <a:pt x="7873" y="5271"/>
                    </a:cubicBezTo>
                    <a:lnTo>
                      <a:pt x="7873" y="6706"/>
                    </a:lnTo>
                    <a:cubicBezTo>
                      <a:pt x="7873" y="7072"/>
                      <a:pt x="7572" y="7406"/>
                      <a:pt x="7172" y="7406"/>
                    </a:cubicBezTo>
                    <a:cubicBezTo>
                      <a:pt x="6638" y="7439"/>
                      <a:pt x="6138" y="7506"/>
                      <a:pt x="5604" y="7573"/>
                    </a:cubicBezTo>
                    <a:cubicBezTo>
                      <a:pt x="5604" y="7606"/>
                      <a:pt x="5604" y="7673"/>
                      <a:pt x="5604" y="7706"/>
                    </a:cubicBezTo>
                    <a:lnTo>
                      <a:pt x="5404" y="7673"/>
                    </a:lnTo>
                    <a:cubicBezTo>
                      <a:pt x="5438" y="7640"/>
                      <a:pt x="5438" y="7606"/>
                      <a:pt x="5438" y="7606"/>
                    </a:cubicBezTo>
                    <a:lnTo>
                      <a:pt x="5438" y="7606"/>
                    </a:lnTo>
                    <a:cubicBezTo>
                      <a:pt x="5104" y="7640"/>
                      <a:pt x="4737" y="7706"/>
                      <a:pt x="4403" y="7773"/>
                    </a:cubicBezTo>
                    <a:cubicBezTo>
                      <a:pt x="2836" y="8073"/>
                      <a:pt x="1435" y="8574"/>
                      <a:pt x="267" y="9207"/>
                    </a:cubicBezTo>
                    <a:cubicBezTo>
                      <a:pt x="167" y="9241"/>
                      <a:pt x="100" y="9307"/>
                      <a:pt x="0" y="9341"/>
                    </a:cubicBezTo>
                    <a:lnTo>
                      <a:pt x="200" y="9674"/>
                    </a:lnTo>
                    <a:lnTo>
                      <a:pt x="267" y="9608"/>
                    </a:lnTo>
                    <a:cubicBezTo>
                      <a:pt x="1401" y="8940"/>
                      <a:pt x="2869" y="8440"/>
                      <a:pt x="4504" y="8107"/>
                    </a:cubicBezTo>
                    <a:cubicBezTo>
                      <a:pt x="5337" y="7940"/>
                      <a:pt x="6238" y="7840"/>
                      <a:pt x="7205" y="7773"/>
                    </a:cubicBezTo>
                    <a:cubicBezTo>
                      <a:pt x="7773" y="7773"/>
                      <a:pt x="8240" y="7273"/>
                      <a:pt x="8240" y="6706"/>
                    </a:cubicBezTo>
                    <a:lnTo>
                      <a:pt x="8240" y="201"/>
                    </a:lnTo>
                    <a:lnTo>
                      <a:pt x="8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5"/>
              <p:cNvSpPr/>
              <p:nvPr/>
            </p:nvSpPr>
            <p:spPr>
              <a:xfrm>
                <a:off x="6419750" y="776825"/>
                <a:ext cx="206000" cy="241875"/>
              </a:xfrm>
              <a:custGeom>
                <a:avLst/>
                <a:gdLst/>
                <a:ahLst/>
                <a:cxnLst/>
                <a:rect l="l" t="t" r="r" b="b"/>
                <a:pathLst>
                  <a:path w="8240" h="9675" extrusionOk="0">
                    <a:moveTo>
                      <a:pt x="1" y="1"/>
                    </a:moveTo>
                    <a:lnTo>
                      <a:pt x="1" y="201"/>
                    </a:lnTo>
                    <a:lnTo>
                      <a:pt x="1" y="6706"/>
                    </a:lnTo>
                    <a:cubicBezTo>
                      <a:pt x="1" y="7273"/>
                      <a:pt x="434" y="7773"/>
                      <a:pt x="1035" y="7773"/>
                    </a:cubicBezTo>
                    <a:cubicBezTo>
                      <a:pt x="1969" y="7840"/>
                      <a:pt x="2903" y="7940"/>
                      <a:pt x="3737" y="8140"/>
                    </a:cubicBezTo>
                    <a:cubicBezTo>
                      <a:pt x="5371" y="8440"/>
                      <a:pt x="6806" y="8974"/>
                      <a:pt x="7973" y="9608"/>
                    </a:cubicBezTo>
                    <a:lnTo>
                      <a:pt x="8040" y="9674"/>
                    </a:lnTo>
                    <a:lnTo>
                      <a:pt x="8240" y="9374"/>
                    </a:lnTo>
                    <a:cubicBezTo>
                      <a:pt x="8140" y="9307"/>
                      <a:pt x="8040" y="9274"/>
                      <a:pt x="7973" y="9207"/>
                    </a:cubicBezTo>
                    <a:cubicBezTo>
                      <a:pt x="6806" y="8574"/>
                      <a:pt x="5405" y="8073"/>
                      <a:pt x="3803" y="7773"/>
                    </a:cubicBezTo>
                    <a:cubicBezTo>
                      <a:pt x="3503" y="7706"/>
                      <a:pt x="3136" y="7640"/>
                      <a:pt x="2803" y="7606"/>
                    </a:cubicBezTo>
                    <a:cubicBezTo>
                      <a:pt x="2803" y="7640"/>
                      <a:pt x="2803" y="7673"/>
                      <a:pt x="2803" y="7706"/>
                    </a:cubicBezTo>
                    <a:lnTo>
                      <a:pt x="2636" y="7740"/>
                    </a:lnTo>
                    <a:cubicBezTo>
                      <a:pt x="2636" y="7673"/>
                      <a:pt x="2603" y="7640"/>
                      <a:pt x="2603" y="7573"/>
                    </a:cubicBezTo>
                    <a:cubicBezTo>
                      <a:pt x="2102" y="7506"/>
                      <a:pt x="1569" y="7439"/>
                      <a:pt x="1035" y="7439"/>
                    </a:cubicBezTo>
                    <a:cubicBezTo>
                      <a:pt x="668" y="7406"/>
                      <a:pt x="368" y="7072"/>
                      <a:pt x="368" y="6706"/>
                    </a:cubicBezTo>
                    <a:lnTo>
                      <a:pt x="368" y="5271"/>
                    </a:lnTo>
                    <a:cubicBezTo>
                      <a:pt x="334" y="5271"/>
                      <a:pt x="268" y="5271"/>
                      <a:pt x="234" y="5238"/>
                    </a:cubicBezTo>
                    <a:lnTo>
                      <a:pt x="268" y="5071"/>
                    </a:lnTo>
                    <a:cubicBezTo>
                      <a:pt x="301" y="5071"/>
                      <a:pt x="334" y="5071"/>
                      <a:pt x="368" y="5104"/>
                    </a:cubicBezTo>
                    <a:lnTo>
                      <a:pt x="368" y="201"/>
                    </a:lnTo>
                    <a:lnTo>
                      <a:pt x="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5"/>
              <p:cNvSpPr/>
              <p:nvPr/>
            </p:nvSpPr>
            <p:spPr>
              <a:xfrm>
                <a:off x="6267150" y="1212975"/>
                <a:ext cx="45875" cy="45900"/>
              </a:xfrm>
              <a:custGeom>
                <a:avLst/>
                <a:gdLst/>
                <a:ahLst/>
                <a:cxnLst/>
                <a:rect l="l" t="t" r="r" b="b"/>
                <a:pathLst>
                  <a:path w="1835" h="1836" extrusionOk="0">
                    <a:moveTo>
                      <a:pt x="934" y="1"/>
                    </a:moveTo>
                    <a:lnTo>
                      <a:pt x="167" y="734"/>
                    </a:lnTo>
                    <a:cubicBezTo>
                      <a:pt x="67" y="868"/>
                      <a:pt x="0" y="1035"/>
                      <a:pt x="0" y="1201"/>
                    </a:cubicBezTo>
                    <a:cubicBezTo>
                      <a:pt x="0" y="1368"/>
                      <a:pt x="67" y="1535"/>
                      <a:pt x="167" y="1635"/>
                    </a:cubicBezTo>
                    <a:cubicBezTo>
                      <a:pt x="301" y="1769"/>
                      <a:pt x="467" y="1835"/>
                      <a:pt x="634" y="1835"/>
                    </a:cubicBezTo>
                    <a:cubicBezTo>
                      <a:pt x="801" y="1835"/>
                      <a:pt x="934" y="1769"/>
                      <a:pt x="1068" y="1635"/>
                    </a:cubicBezTo>
                    <a:lnTo>
                      <a:pt x="1835" y="868"/>
                    </a:lnTo>
                    <a:cubicBezTo>
                      <a:pt x="1735" y="801"/>
                      <a:pt x="1668" y="701"/>
                      <a:pt x="1568" y="634"/>
                    </a:cubicBezTo>
                    <a:lnTo>
                      <a:pt x="801" y="1368"/>
                    </a:lnTo>
                    <a:cubicBezTo>
                      <a:pt x="751" y="1418"/>
                      <a:pt x="684" y="1443"/>
                      <a:pt x="617" y="1443"/>
                    </a:cubicBezTo>
                    <a:cubicBezTo>
                      <a:pt x="551" y="1443"/>
                      <a:pt x="484" y="1418"/>
                      <a:pt x="434" y="1368"/>
                    </a:cubicBezTo>
                    <a:cubicBezTo>
                      <a:pt x="401" y="1335"/>
                      <a:pt x="367" y="1268"/>
                      <a:pt x="367" y="1201"/>
                    </a:cubicBezTo>
                    <a:cubicBezTo>
                      <a:pt x="367" y="1135"/>
                      <a:pt x="401" y="1068"/>
                      <a:pt x="434" y="1001"/>
                    </a:cubicBezTo>
                    <a:lnTo>
                      <a:pt x="1168" y="267"/>
                    </a:lnTo>
                    <a:cubicBezTo>
                      <a:pt x="1101" y="167"/>
                      <a:pt x="1001" y="10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5"/>
              <p:cNvSpPr/>
              <p:nvPr/>
            </p:nvSpPr>
            <p:spPr>
              <a:xfrm>
                <a:off x="6518150" y="1212975"/>
                <a:ext cx="46725" cy="45900"/>
              </a:xfrm>
              <a:custGeom>
                <a:avLst/>
                <a:gdLst/>
                <a:ahLst/>
                <a:cxnLst/>
                <a:rect l="l" t="t" r="r" b="b"/>
                <a:pathLst>
                  <a:path w="1869" h="1836" extrusionOk="0">
                    <a:moveTo>
                      <a:pt x="935" y="1"/>
                    </a:moveTo>
                    <a:cubicBezTo>
                      <a:pt x="835" y="101"/>
                      <a:pt x="768" y="201"/>
                      <a:pt x="668" y="267"/>
                    </a:cubicBezTo>
                    <a:lnTo>
                      <a:pt x="1435" y="1035"/>
                    </a:lnTo>
                    <a:cubicBezTo>
                      <a:pt x="1469" y="1068"/>
                      <a:pt x="1502" y="1135"/>
                      <a:pt x="1502" y="1201"/>
                    </a:cubicBezTo>
                    <a:cubicBezTo>
                      <a:pt x="1502" y="1268"/>
                      <a:pt x="1469" y="1335"/>
                      <a:pt x="1435" y="1402"/>
                    </a:cubicBezTo>
                    <a:cubicBezTo>
                      <a:pt x="1369" y="1435"/>
                      <a:pt x="1302" y="1468"/>
                      <a:pt x="1235" y="1468"/>
                    </a:cubicBezTo>
                    <a:cubicBezTo>
                      <a:pt x="1168" y="1468"/>
                      <a:pt x="1102" y="1435"/>
                      <a:pt x="1035" y="1402"/>
                    </a:cubicBezTo>
                    <a:lnTo>
                      <a:pt x="301" y="634"/>
                    </a:lnTo>
                    <a:cubicBezTo>
                      <a:pt x="201" y="734"/>
                      <a:pt x="101" y="801"/>
                      <a:pt x="1" y="868"/>
                    </a:cubicBezTo>
                    <a:lnTo>
                      <a:pt x="801" y="1668"/>
                    </a:lnTo>
                    <a:cubicBezTo>
                      <a:pt x="902" y="1769"/>
                      <a:pt x="1068" y="1835"/>
                      <a:pt x="1235" y="1835"/>
                    </a:cubicBezTo>
                    <a:cubicBezTo>
                      <a:pt x="1402" y="1835"/>
                      <a:pt x="1569" y="1769"/>
                      <a:pt x="1669" y="1635"/>
                    </a:cubicBezTo>
                    <a:cubicBezTo>
                      <a:pt x="1802" y="1535"/>
                      <a:pt x="1869" y="1368"/>
                      <a:pt x="1869" y="1201"/>
                    </a:cubicBezTo>
                    <a:cubicBezTo>
                      <a:pt x="1869" y="1035"/>
                      <a:pt x="1802" y="868"/>
                      <a:pt x="1669" y="768"/>
                    </a:cubicBezTo>
                    <a:lnTo>
                      <a:pt x="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5"/>
              <p:cNvSpPr/>
              <p:nvPr/>
            </p:nvSpPr>
            <p:spPr>
              <a:xfrm>
                <a:off x="6252975" y="1011175"/>
                <a:ext cx="325250" cy="70900"/>
              </a:xfrm>
              <a:custGeom>
                <a:avLst/>
                <a:gdLst/>
                <a:ahLst/>
                <a:cxnLst/>
                <a:rect l="l" t="t" r="r" b="b"/>
                <a:pathLst>
                  <a:path w="13010" h="2836" extrusionOk="0">
                    <a:moveTo>
                      <a:pt x="3336" y="0"/>
                    </a:moveTo>
                    <a:cubicBezTo>
                      <a:pt x="2269" y="0"/>
                      <a:pt x="1301" y="500"/>
                      <a:pt x="701" y="1301"/>
                    </a:cubicBezTo>
                    <a:lnTo>
                      <a:pt x="634" y="1368"/>
                    </a:lnTo>
                    <a:cubicBezTo>
                      <a:pt x="334" y="1801"/>
                      <a:pt x="100" y="2302"/>
                      <a:pt x="0" y="2835"/>
                    </a:cubicBezTo>
                    <a:lnTo>
                      <a:pt x="367" y="2835"/>
                    </a:lnTo>
                    <a:cubicBezTo>
                      <a:pt x="634" y="1434"/>
                      <a:pt x="1868" y="367"/>
                      <a:pt x="3336" y="367"/>
                    </a:cubicBezTo>
                    <a:lnTo>
                      <a:pt x="9674" y="367"/>
                    </a:lnTo>
                    <a:cubicBezTo>
                      <a:pt x="11142" y="367"/>
                      <a:pt x="12409" y="1434"/>
                      <a:pt x="12643" y="2835"/>
                    </a:cubicBezTo>
                    <a:lnTo>
                      <a:pt x="13010" y="2835"/>
                    </a:lnTo>
                    <a:cubicBezTo>
                      <a:pt x="12910" y="2302"/>
                      <a:pt x="12709" y="1801"/>
                      <a:pt x="12376" y="1368"/>
                    </a:cubicBezTo>
                    <a:lnTo>
                      <a:pt x="12342" y="1301"/>
                    </a:lnTo>
                    <a:cubicBezTo>
                      <a:pt x="11709" y="500"/>
                      <a:pt x="10741" y="0"/>
                      <a:pt x="9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5"/>
              <p:cNvSpPr/>
              <p:nvPr/>
            </p:nvSpPr>
            <p:spPr>
              <a:xfrm>
                <a:off x="6261300" y="1163775"/>
                <a:ext cx="308575" cy="102600"/>
              </a:xfrm>
              <a:custGeom>
                <a:avLst/>
                <a:gdLst/>
                <a:ahLst/>
                <a:cxnLst/>
                <a:rect l="l" t="t" r="r" b="b"/>
                <a:pathLst>
                  <a:path w="12343" h="4104" extrusionOk="0">
                    <a:moveTo>
                      <a:pt x="401" y="1"/>
                    </a:moveTo>
                    <a:lnTo>
                      <a:pt x="1" y="34"/>
                    </a:lnTo>
                    <a:cubicBezTo>
                      <a:pt x="268" y="734"/>
                      <a:pt x="668" y="1402"/>
                      <a:pt x="1168" y="1969"/>
                    </a:cubicBezTo>
                    <a:cubicBezTo>
                      <a:pt x="1235" y="2069"/>
                      <a:pt x="1302" y="2169"/>
                      <a:pt x="1402" y="2235"/>
                    </a:cubicBezTo>
                    <a:cubicBezTo>
                      <a:pt x="1535" y="2369"/>
                      <a:pt x="1669" y="2502"/>
                      <a:pt x="1802" y="2602"/>
                    </a:cubicBezTo>
                    <a:cubicBezTo>
                      <a:pt x="1869" y="2669"/>
                      <a:pt x="1969" y="2769"/>
                      <a:pt x="2069" y="2836"/>
                    </a:cubicBezTo>
                    <a:cubicBezTo>
                      <a:pt x="3103" y="3636"/>
                      <a:pt x="4404" y="4103"/>
                      <a:pt x="5838" y="4103"/>
                    </a:cubicBezTo>
                    <a:lnTo>
                      <a:pt x="6506" y="4103"/>
                    </a:lnTo>
                    <a:cubicBezTo>
                      <a:pt x="7940" y="4103"/>
                      <a:pt x="9207" y="3636"/>
                      <a:pt x="10275" y="2836"/>
                    </a:cubicBezTo>
                    <a:cubicBezTo>
                      <a:pt x="10375" y="2769"/>
                      <a:pt x="10442" y="2669"/>
                      <a:pt x="10542" y="2602"/>
                    </a:cubicBezTo>
                    <a:cubicBezTo>
                      <a:pt x="10675" y="2502"/>
                      <a:pt x="10809" y="2369"/>
                      <a:pt x="10942" y="2235"/>
                    </a:cubicBezTo>
                    <a:cubicBezTo>
                      <a:pt x="11009" y="2169"/>
                      <a:pt x="11109" y="2069"/>
                      <a:pt x="11176" y="1969"/>
                    </a:cubicBezTo>
                    <a:cubicBezTo>
                      <a:pt x="11676" y="1402"/>
                      <a:pt x="12076" y="734"/>
                      <a:pt x="12343" y="34"/>
                    </a:cubicBezTo>
                    <a:lnTo>
                      <a:pt x="11943" y="1"/>
                    </a:lnTo>
                    <a:cubicBezTo>
                      <a:pt x="11109" y="2202"/>
                      <a:pt x="9007" y="3737"/>
                      <a:pt x="6539" y="3737"/>
                    </a:cubicBezTo>
                    <a:lnTo>
                      <a:pt x="6239" y="3737"/>
                    </a:lnTo>
                    <a:lnTo>
                      <a:pt x="6239" y="3903"/>
                    </a:lnTo>
                    <a:lnTo>
                      <a:pt x="6139" y="3903"/>
                    </a:lnTo>
                    <a:lnTo>
                      <a:pt x="6139" y="3737"/>
                    </a:lnTo>
                    <a:lnTo>
                      <a:pt x="5838" y="3737"/>
                    </a:lnTo>
                    <a:cubicBezTo>
                      <a:pt x="3337" y="3737"/>
                      <a:pt x="1235" y="2202"/>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35"/>
              <p:cNvSpPr/>
              <p:nvPr/>
            </p:nvSpPr>
            <p:spPr>
              <a:xfrm>
                <a:off x="6300500" y="1037850"/>
                <a:ext cx="231025" cy="48400"/>
              </a:xfrm>
              <a:custGeom>
                <a:avLst/>
                <a:gdLst/>
                <a:ahLst/>
                <a:cxnLst/>
                <a:rect l="l" t="t" r="r" b="b"/>
                <a:pathLst>
                  <a:path w="9241" h="1936" extrusionOk="0">
                    <a:moveTo>
                      <a:pt x="2102" y="1"/>
                    </a:moveTo>
                    <a:cubicBezTo>
                      <a:pt x="1001" y="1"/>
                      <a:pt x="134" y="834"/>
                      <a:pt x="1" y="1869"/>
                    </a:cubicBezTo>
                    <a:cubicBezTo>
                      <a:pt x="34" y="1902"/>
                      <a:pt x="101" y="1902"/>
                      <a:pt x="167" y="1935"/>
                    </a:cubicBezTo>
                    <a:cubicBezTo>
                      <a:pt x="268" y="968"/>
                      <a:pt x="1101" y="201"/>
                      <a:pt x="2102" y="201"/>
                    </a:cubicBezTo>
                    <a:lnTo>
                      <a:pt x="7106" y="201"/>
                    </a:lnTo>
                    <a:cubicBezTo>
                      <a:pt x="8140" y="201"/>
                      <a:pt x="8940" y="968"/>
                      <a:pt x="9040" y="1935"/>
                    </a:cubicBezTo>
                    <a:cubicBezTo>
                      <a:pt x="9107" y="1902"/>
                      <a:pt x="9174" y="1902"/>
                      <a:pt x="9241" y="1869"/>
                    </a:cubicBezTo>
                    <a:cubicBezTo>
                      <a:pt x="9107" y="834"/>
                      <a:pt x="8207" y="1"/>
                      <a:pt x="7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35"/>
              <p:cNvSpPr/>
              <p:nvPr/>
            </p:nvSpPr>
            <p:spPr>
              <a:xfrm>
                <a:off x="6308850" y="1156275"/>
                <a:ext cx="213500" cy="50050"/>
              </a:xfrm>
              <a:custGeom>
                <a:avLst/>
                <a:gdLst/>
                <a:ahLst/>
                <a:cxnLst/>
                <a:rect l="l" t="t" r="r" b="b"/>
                <a:pathLst>
                  <a:path w="8540" h="2002" extrusionOk="0">
                    <a:moveTo>
                      <a:pt x="167" y="0"/>
                    </a:moveTo>
                    <a:cubicBezTo>
                      <a:pt x="134" y="34"/>
                      <a:pt x="67" y="67"/>
                      <a:pt x="0" y="100"/>
                    </a:cubicBezTo>
                    <a:cubicBezTo>
                      <a:pt x="567" y="1235"/>
                      <a:pt x="1768" y="2002"/>
                      <a:pt x="3136" y="2002"/>
                    </a:cubicBezTo>
                    <a:lnTo>
                      <a:pt x="4237" y="2002"/>
                    </a:lnTo>
                    <a:lnTo>
                      <a:pt x="4237" y="1902"/>
                    </a:lnTo>
                    <a:lnTo>
                      <a:pt x="4337" y="1902"/>
                    </a:lnTo>
                    <a:lnTo>
                      <a:pt x="4337" y="2002"/>
                    </a:lnTo>
                    <a:lnTo>
                      <a:pt x="5437" y="2002"/>
                    </a:lnTo>
                    <a:cubicBezTo>
                      <a:pt x="6805" y="2002"/>
                      <a:pt x="7973" y="1235"/>
                      <a:pt x="8540" y="100"/>
                    </a:cubicBezTo>
                    <a:cubicBezTo>
                      <a:pt x="8506" y="67"/>
                      <a:pt x="8440" y="34"/>
                      <a:pt x="8406" y="0"/>
                    </a:cubicBezTo>
                    <a:cubicBezTo>
                      <a:pt x="7839" y="1068"/>
                      <a:pt x="6738" y="1835"/>
                      <a:pt x="5437" y="1835"/>
                    </a:cubicBezTo>
                    <a:lnTo>
                      <a:pt x="3136" y="1835"/>
                    </a:lnTo>
                    <a:cubicBezTo>
                      <a:pt x="1835" y="1835"/>
                      <a:pt x="701" y="1068"/>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5"/>
              <p:cNvSpPr/>
              <p:nvPr/>
            </p:nvSpPr>
            <p:spPr>
              <a:xfrm>
                <a:off x="6386400" y="419900"/>
                <a:ext cx="58400" cy="57575"/>
              </a:xfrm>
              <a:custGeom>
                <a:avLst/>
                <a:gdLst/>
                <a:ahLst/>
                <a:cxnLst/>
                <a:rect l="l" t="t" r="r" b="b"/>
                <a:pathLst>
                  <a:path w="2336" h="2303" extrusionOk="0">
                    <a:moveTo>
                      <a:pt x="1168" y="368"/>
                    </a:moveTo>
                    <a:cubicBezTo>
                      <a:pt x="1602" y="368"/>
                      <a:pt x="1969" y="735"/>
                      <a:pt x="1969" y="1168"/>
                    </a:cubicBezTo>
                    <a:cubicBezTo>
                      <a:pt x="1969" y="1602"/>
                      <a:pt x="1602" y="1936"/>
                      <a:pt x="1168" y="1936"/>
                    </a:cubicBezTo>
                    <a:cubicBezTo>
                      <a:pt x="734" y="1936"/>
                      <a:pt x="367" y="1602"/>
                      <a:pt x="367" y="1168"/>
                    </a:cubicBezTo>
                    <a:cubicBezTo>
                      <a:pt x="367" y="735"/>
                      <a:pt x="734" y="368"/>
                      <a:pt x="1168" y="368"/>
                    </a:cubicBezTo>
                    <a:close/>
                    <a:moveTo>
                      <a:pt x="1168" y="1"/>
                    </a:moveTo>
                    <a:cubicBezTo>
                      <a:pt x="534" y="1"/>
                      <a:pt x="0" y="535"/>
                      <a:pt x="0" y="1168"/>
                    </a:cubicBezTo>
                    <a:cubicBezTo>
                      <a:pt x="0" y="1635"/>
                      <a:pt x="301" y="2036"/>
                      <a:pt x="734" y="2236"/>
                    </a:cubicBezTo>
                    <a:cubicBezTo>
                      <a:pt x="834" y="2269"/>
                      <a:pt x="968" y="2303"/>
                      <a:pt x="1101" y="2303"/>
                    </a:cubicBezTo>
                    <a:lnTo>
                      <a:pt x="1168" y="2303"/>
                    </a:lnTo>
                    <a:lnTo>
                      <a:pt x="1168" y="2169"/>
                    </a:lnTo>
                    <a:lnTo>
                      <a:pt x="1235" y="2169"/>
                    </a:lnTo>
                    <a:lnTo>
                      <a:pt x="1235" y="2303"/>
                    </a:lnTo>
                    <a:lnTo>
                      <a:pt x="1268" y="2303"/>
                    </a:lnTo>
                    <a:cubicBezTo>
                      <a:pt x="1368" y="2303"/>
                      <a:pt x="1502" y="2269"/>
                      <a:pt x="1602" y="2236"/>
                    </a:cubicBezTo>
                    <a:cubicBezTo>
                      <a:pt x="2035" y="2036"/>
                      <a:pt x="2335" y="1635"/>
                      <a:pt x="2335" y="1168"/>
                    </a:cubicBezTo>
                    <a:cubicBezTo>
                      <a:pt x="2335" y="535"/>
                      <a:pt x="180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35"/>
              <p:cNvSpPr/>
              <p:nvPr/>
            </p:nvSpPr>
            <p:spPr>
              <a:xfrm>
                <a:off x="6484800" y="1104575"/>
                <a:ext cx="21700" cy="9200"/>
              </a:xfrm>
              <a:custGeom>
                <a:avLst/>
                <a:gdLst/>
                <a:ahLst/>
                <a:cxnLst/>
                <a:rect l="l" t="t" r="r" b="b"/>
                <a:pathLst>
                  <a:path w="868" h="368" extrusionOk="0">
                    <a:moveTo>
                      <a:pt x="1" y="0"/>
                    </a:moveTo>
                    <a:cubicBezTo>
                      <a:pt x="34" y="100"/>
                      <a:pt x="67" y="234"/>
                      <a:pt x="101" y="367"/>
                    </a:cubicBezTo>
                    <a:lnTo>
                      <a:pt x="734" y="367"/>
                    </a:lnTo>
                    <a:cubicBezTo>
                      <a:pt x="768" y="234"/>
                      <a:pt x="801" y="10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5"/>
              <p:cNvSpPr/>
              <p:nvPr/>
            </p:nvSpPr>
            <p:spPr>
              <a:xfrm>
                <a:off x="6486475" y="1126250"/>
                <a:ext cx="16700" cy="9200"/>
              </a:xfrm>
              <a:custGeom>
                <a:avLst/>
                <a:gdLst/>
                <a:ahLst/>
                <a:cxnLst/>
                <a:rect l="l" t="t" r="r" b="b"/>
                <a:pathLst>
                  <a:path w="668" h="368" extrusionOk="0">
                    <a:moveTo>
                      <a:pt x="34" y="0"/>
                    </a:moveTo>
                    <a:cubicBezTo>
                      <a:pt x="34" y="134"/>
                      <a:pt x="34" y="267"/>
                      <a:pt x="0" y="367"/>
                    </a:cubicBezTo>
                    <a:lnTo>
                      <a:pt x="667" y="367"/>
                    </a:lnTo>
                    <a:cubicBezTo>
                      <a:pt x="634" y="267"/>
                      <a:pt x="634" y="134"/>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35"/>
              <p:cNvSpPr/>
              <p:nvPr/>
            </p:nvSpPr>
            <p:spPr>
              <a:xfrm>
                <a:off x="6328025" y="1126250"/>
                <a:ext cx="16700" cy="9200"/>
              </a:xfrm>
              <a:custGeom>
                <a:avLst/>
                <a:gdLst/>
                <a:ahLst/>
                <a:cxnLst/>
                <a:rect l="l" t="t" r="r" b="b"/>
                <a:pathLst>
                  <a:path w="668" h="368" extrusionOk="0">
                    <a:moveTo>
                      <a:pt x="67" y="0"/>
                    </a:moveTo>
                    <a:cubicBezTo>
                      <a:pt x="67" y="134"/>
                      <a:pt x="34" y="267"/>
                      <a:pt x="0" y="367"/>
                    </a:cubicBezTo>
                    <a:lnTo>
                      <a:pt x="668" y="367"/>
                    </a:lnTo>
                    <a:cubicBezTo>
                      <a:pt x="668" y="267"/>
                      <a:pt x="634" y="134"/>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35"/>
              <p:cNvSpPr/>
              <p:nvPr/>
            </p:nvSpPr>
            <p:spPr>
              <a:xfrm>
                <a:off x="6325525" y="1104575"/>
                <a:ext cx="20875" cy="9200"/>
              </a:xfrm>
              <a:custGeom>
                <a:avLst/>
                <a:gdLst/>
                <a:ahLst/>
                <a:cxnLst/>
                <a:rect l="l" t="t" r="r" b="b"/>
                <a:pathLst>
                  <a:path w="835" h="368" extrusionOk="0">
                    <a:moveTo>
                      <a:pt x="0" y="0"/>
                    </a:moveTo>
                    <a:cubicBezTo>
                      <a:pt x="34" y="100"/>
                      <a:pt x="100" y="234"/>
                      <a:pt x="134" y="367"/>
                    </a:cubicBezTo>
                    <a:lnTo>
                      <a:pt x="768" y="367"/>
                    </a:lnTo>
                    <a:cubicBezTo>
                      <a:pt x="768" y="234"/>
                      <a:pt x="801" y="10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35"/>
              <p:cNvSpPr/>
              <p:nvPr/>
            </p:nvSpPr>
            <p:spPr>
              <a:xfrm>
                <a:off x="6343875" y="1051200"/>
                <a:ext cx="143450" cy="144300"/>
              </a:xfrm>
              <a:custGeom>
                <a:avLst/>
                <a:gdLst/>
                <a:ahLst/>
                <a:cxnLst/>
                <a:rect l="l" t="t" r="r" b="b"/>
                <a:pathLst>
                  <a:path w="5738" h="5772" extrusionOk="0">
                    <a:moveTo>
                      <a:pt x="2869" y="367"/>
                    </a:moveTo>
                    <a:cubicBezTo>
                      <a:pt x="4270" y="367"/>
                      <a:pt x="5404" y="1501"/>
                      <a:pt x="5404" y="2902"/>
                    </a:cubicBezTo>
                    <a:cubicBezTo>
                      <a:pt x="5404" y="3570"/>
                      <a:pt x="5104" y="4170"/>
                      <a:pt x="4670" y="4637"/>
                    </a:cubicBezTo>
                    <a:lnTo>
                      <a:pt x="4804" y="4737"/>
                    </a:lnTo>
                    <a:lnTo>
                      <a:pt x="4737" y="4804"/>
                    </a:lnTo>
                    <a:lnTo>
                      <a:pt x="4637" y="4704"/>
                    </a:lnTo>
                    <a:cubicBezTo>
                      <a:pt x="4170" y="5137"/>
                      <a:pt x="3569" y="5404"/>
                      <a:pt x="2869" y="5404"/>
                    </a:cubicBezTo>
                    <a:cubicBezTo>
                      <a:pt x="2202" y="5404"/>
                      <a:pt x="1601" y="5137"/>
                      <a:pt x="1134" y="4704"/>
                    </a:cubicBezTo>
                    <a:lnTo>
                      <a:pt x="1034" y="4804"/>
                    </a:lnTo>
                    <a:lnTo>
                      <a:pt x="968" y="4737"/>
                    </a:lnTo>
                    <a:lnTo>
                      <a:pt x="1068" y="4637"/>
                    </a:lnTo>
                    <a:cubicBezTo>
                      <a:pt x="634" y="4170"/>
                      <a:pt x="367" y="3570"/>
                      <a:pt x="367" y="2869"/>
                    </a:cubicBezTo>
                    <a:cubicBezTo>
                      <a:pt x="367" y="1501"/>
                      <a:pt x="1501" y="367"/>
                      <a:pt x="2869" y="367"/>
                    </a:cubicBezTo>
                    <a:close/>
                    <a:moveTo>
                      <a:pt x="2869" y="0"/>
                    </a:moveTo>
                    <a:cubicBezTo>
                      <a:pt x="1568" y="0"/>
                      <a:pt x="434" y="901"/>
                      <a:pt x="100" y="2135"/>
                    </a:cubicBezTo>
                    <a:cubicBezTo>
                      <a:pt x="67" y="2235"/>
                      <a:pt x="34" y="2369"/>
                      <a:pt x="34" y="2502"/>
                    </a:cubicBezTo>
                    <a:cubicBezTo>
                      <a:pt x="0" y="2602"/>
                      <a:pt x="0" y="2736"/>
                      <a:pt x="0" y="2869"/>
                    </a:cubicBezTo>
                    <a:cubicBezTo>
                      <a:pt x="0" y="2936"/>
                      <a:pt x="0" y="2969"/>
                      <a:pt x="0" y="3002"/>
                    </a:cubicBezTo>
                    <a:cubicBezTo>
                      <a:pt x="0" y="3136"/>
                      <a:pt x="34" y="3269"/>
                      <a:pt x="34" y="3369"/>
                    </a:cubicBezTo>
                    <a:cubicBezTo>
                      <a:pt x="267" y="4737"/>
                      <a:pt x="1468" y="5771"/>
                      <a:pt x="2869" y="5771"/>
                    </a:cubicBezTo>
                    <a:cubicBezTo>
                      <a:pt x="4303" y="5771"/>
                      <a:pt x="5471" y="4737"/>
                      <a:pt x="5704" y="3369"/>
                    </a:cubicBezTo>
                    <a:cubicBezTo>
                      <a:pt x="5738" y="3236"/>
                      <a:pt x="5738" y="3136"/>
                      <a:pt x="5738" y="3002"/>
                    </a:cubicBezTo>
                    <a:cubicBezTo>
                      <a:pt x="5738" y="2969"/>
                      <a:pt x="5738" y="2936"/>
                      <a:pt x="5738" y="2869"/>
                    </a:cubicBezTo>
                    <a:cubicBezTo>
                      <a:pt x="5738" y="2736"/>
                      <a:pt x="5738" y="2602"/>
                      <a:pt x="5704" y="2502"/>
                    </a:cubicBezTo>
                    <a:cubicBezTo>
                      <a:pt x="5704" y="2369"/>
                      <a:pt x="5671" y="2235"/>
                      <a:pt x="5638" y="2135"/>
                    </a:cubicBezTo>
                    <a:cubicBezTo>
                      <a:pt x="5304" y="901"/>
                      <a:pt x="4203" y="0"/>
                      <a:pt x="2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35"/>
              <p:cNvSpPr/>
              <p:nvPr/>
            </p:nvSpPr>
            <p:spPr>
              <a:xfrm>
                <a:off x="5876025" y="1070375"/>
                <a:ext cx="453700" cy="105925"/>
              </a:xfrm>
              <a:custGeom>
                <a:avLst/>
                <a:gdLst/>
                <a:ahLst/>
                <a:cxnLst/>
                <a:rect l="l" t="t" r="r" b="b"/>
                <a:pathLst>
                  <a:path w="18148" h="4237" extrusionOk="0">
                    <a:moveTo>
                      <a:pt x="5505" y="367"/>
                    </a:moveTo>
                    <a:lnTo>
                      <a:pt x="5505" y="467"/>
                    </a:lnTo>
                    <a:lnTo>
                      <a:pt x="16613" y="901"/>
                    </a:lnTo>
                    <a:cubicBezTo>
                      <a:pt x="17247" y="901"/>
                      <a:pt x="17747" y="1402"/>
                      <a:pt x="17780" y="2035"/>
                    </a:cubicBezTo>
                    <a:lnTo>
                      <a:pt x="17947" y="2035"/>
                    </a:lnTo>
                    <a:lnTo>
                      <a:pt x="17947" y="2202"/>
                    </a:lnTo>
                    <a:lnTo>
                      <a:pt x="17780" y="2202"/>
                    </a:lnTo>
                    <a:cubicBezTo>
                      <a:pt x="17747" y="2836"/>
                      <a:pt x="17247" y="3336"/>
                      <a:pt x="16613" y="3370"/>
                    </a:cubicBezTo>
                    <a:lnTo>
                      <a:pt x="2303" y="3903"/>
                    </a:lnTo>
                    <a:lnTo>
                      <a:pt x="2236" y="3903"/>
                    </a:lnTo>
                    <a:cubicBezTo>
                      <a:pt x="1936" y="3903"/>
                      <a:pt x="1635" y="3803"/>
                      <a:pt x="1369" y="3670"/>
                    </a:cubicBezTo>
                    <a:lnTo>
                      <a:pt x="902" y="3703"/>
                    </a:lnTo>
                    <a:lnTo>
                      <a:pt x="902" y="3503"/>
                    </a:lnTo>
                    <a:lnTo>
                      <a:pt x="1102" y="3503"/>
                    </a:lnTo>
                    <a:lnTo>
                      <a:pt x="1068" y="3470"/>
                    </a:lnTo>
                    <a:cubicBezTo>
                      <a:pt x="601" y="3103"/>
                      <a:pt x="368" y="2602"/>
                      <a:pt x="401" y="2035"/>
                    </a:cubicBezTo>
                    <a:cubicBezTo>
                      <a:pt x="401" y="1468"/>
                      <a:pt x="701" y="968"/>
                      <a:pt x="1168" y="668"/>
                    </a:cubicBezTo>
                    <a:cubicBezTo>
                      <a:pt x="1435" y="467"/>
                      <a:pt x="1769" y="367"/>
                      <a:pt x="2136" y="367"/>
                    </a:cubicBezTo>
                    <a:lnTo>
                      <a:pt x="5305" y="467"/>
                    </a:lnTo>
                    <a:lnTo>
                      <a:pt x="5305" y="367"/>
                    </a:lnTo>
                    <a:close/>
                    <a:moveTo>
                      <a:pt x="2136" y="0"/>
                    </a:moveTo>
                    <a:cubicBezTo>
                      <a:pt x="1735" y="0"/>
                      <a:pt x="1302" y="134"/>
                      <a:pt x="968" y="367"/>
                    </a:cubicBezTo>
                    <a:cubicBezTo>
                      <a:pt x="401" y="734"/>
                      <a:pt x="68" y="1335"/>
                      <a:pt x="34" y="2002"/>
                    </a:cubicBezTo>
                    <a:cubicBezTo>
                      <a:pt x="1" y="2702"/>
                      <a:pt x="301" y="3336"/>
                      <a:pt x="835" y="3737"/>
                    </a:cubicBezTo>
                    <a:lnTo>
                      <a:pt x="902" y="3803"/>
                    </a:lnTo>
                    <a:cubicBezTo>
                      <a:pt x="1302" y="4103"/>
                      <a:pt x="1769" y="4237"/>
                      <a:pt x="2236" y="4237"/>
                    </a:cubicBezTo>
                    <a:lnTo>
                      <a:pt x="9141" y="4003"/>
                    </a:lnTo>
                    <a:lnTo>
                      <a:pt x="9808" y="3970"/>
                    </a:lnTo>
                    <a:lnTo>
                      <a:pt x="10375" y="3937"/>
                    </a:lnTo>
                    <a:lnTo>
                      <a:pt x="10842" y="3937"/>
                    </a:lnTo>
                    <a:lnTo>
                      <a:pt x="11509" y="3903"/>
                    </a:lnTo>
                    <a:lnTo>
                      <a:pt x="13310" y="3837"/>
                    </a:lnTo>
                    <a:lnTo>
                      <a:pt x="13677" y="3837"/>
                    </a:lnTo>
                    <a:lnTo>
                      <a:pt x="15412" y="3770"/>
                    </a:lnTo>
                    <a:lnTo>
                      <a:pt x="15812" y="3737"/>
                    </a:lnTo>
                    <a:lnTo>
                      <a:pt x="16613" y="3703"/>
                    </a:lnTo>
                    <a:cubicBezTo>
                      <a:pt x="16880" y="3703"/>
                      <a:pt x="17113" y="3636"/>
                      <a:pt x="17313" y="3536"/>
                    </a:cubicBezTo>
                    <a:cubicBezTo>
                      <a:pt x="17380" y="3503"/>
                      <a:pt x="17413" y="3470"/>
                      <a:pt x="17480" y="3436"/>
                    </a:cubicBezTo>
                    <a:cubicBezTo>
                      <a:pt x="17747" y="3236"/>
                      <a:pt x="17980" y="2936"/>
                      <a:pt x="18080" y="2602"/>
                    </a:cubicBezTo>
                    <a:cubicBezTo>
                      <a:pt x="18114" y="2469"/>
                      <a:pt x="18147" y="2369"/>
                      <a:pt x="18147" y="2235"/>
                    </a:cubicBezTo>
                    <a:cubicBezTo>
                      <a:pt x="18147" y="2202"/>
                      <a:pt x="18147" y="2169"/>
                      <a:pt x="18147" y="2102"/>
                    </a:cubicBezTo>
                    <a:cubicBezTo>
                      <a:pt x="18147" y="1969"/>
                      <a:pt x="18147" y="1835"/>
                      <a:pt x="18114" y="1702"/>
                    </a:cubicBezTo>
                    <a:cubicBezTo>
                      <a:pt x="18080" y="1602"/>
                      <a:pt x="18014" y="1468"/>
                      <a:pt x="17947" y="1368"/>
                    </a:cubicBezTo>
                    <a:cubicBezTo>
                      <a:pt x="17780" y="1035"/>
                      <a:pt x="17480" y="768"/>
                      <a:pt x="17146" y="634"/>
                    </a:cubicBezTo>
                    <a:cubicBezTo>
                      <a:pt x="17080" y="601"/>
                      <a:pt x="17013" y="601"/>
                      <a:pt x="16980" y="568"/>
                    </a:cubicBezTo>
                    <a:cubicBezTo>
                      <a:pt x="16846" y="534"/>
                      <a:pt x="16746" y="534"/>
                      <a:pt x="16613" y="534"/>
                    </a:cubicBezTo>
                    <a:lnTo>
                      <a:pt x="15445" y="467"/>
                    </a:lnTo>
                    <a:lnTo>
                      <a:pt x="15078" y="467"/>
                    </a:lnTo>
                    <a:lnTo>
                      <a:pt x="13477" y="401"/>
                    </a:lnTo>
                    <a:lnTo>
                      <a:pt x="13110" y="401"/>
                    </a:lnTo>
                    <a:lnTo>
                      <a:pt x="4871" y="101"/>
                    </a:lnTo>
                    <a:lnTo>
                      <a:pt x="4070" y="67"/>
                    </a:lnTo>
                    <a:lnTo>
                      <a:pt x="3737" y="34"/>
                    </a:lnTo>
                    <a:lnTo>
                      <a:pt x="2936" y="34"/>
                    </a:lnTo>
                    <a:lnTo>
                      <a:pt x="2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35"/>
              <p:cNvSpPr/>
              <p:nvPr/>
            </p:nvSpPr>
            <p:spPr>
              <a:xfrm>
                <a:off x="6008625" y="1079550"/>
                <a:ext cx="316075" cy="45900"/>
              </a:xfrm>
              <a:custGeom>
                <a:avLst/>
                <a:gdLst/>
                <a:ahLst/>
                <a:cxnLst/>
                <a:rect l="l" t="t" r="r" b="b"/>
                <a:pathLst>
                  <a:path w="12643" h="1836" extrusionOk="0">
                    <a:moveTo>
                      <a:pt x="1" y="0"/>
                    </a:moveTo>
                    <a:lnTo>
                      <a:pt x="1" y="100"/>
                    </a:lnTo>
                    <a:lnTo>
                      <a:pt x="1" y="1835"/>
                    </a:lnTo>
                    <a:lnTo>
                      <a:pt x="4204" y="1835"/>
                    </a:lnTo>
                    <a:lnTo>
                      <a:pt x="4204" y="1768"/>
                    </a:lnTo>
                    <a:lnTo>
                      <a:pt x="4370" y="1768"/>
                    </a:lnTo>
                    <a:lnTo>
                      <a:pt x="4370" y="1835"/>
                    </a:lnTo>
                    <a:lnTo>
                      <a:pt x="12643" y="1835"/>
                    </a:lnTo>
                    <a:lnTo>
                      <a:pt x="12643" y="1668"/>
                    </a:lnTo>
                    <a:lnTo>
                      <a:pt x="12476" y="1668"/>
                    </a:lnTo>
                    <a:lnTo>
                      <a:pt x="201" y="1635"/>
                    </a:lnTo>
                    <a:lnTo>
                      <a:pt x="201" y="100"/>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35"/>
              <p:cNvSpPr/>
              <p:nvPr/>
            </p:nvSpPr>
            <p:spPr>
              <a:xfrm>
                <a:off x="5898550" y="1123750"/>
                <a:ext cx="219350" cy="39225"/>
              </a:xfrm>
              <a:custGeom>
                <a:avLst/>
                <a:gdLst/>
                <a:ahLst/>
                <a:cxnLst/>
                <a:rect l="l" t="t" r="r" b="b"/>
                <a:pathLst>
                  <a:path w="8774" h="1569" extrusionOk="0">
                    <a:moveTo>
                      <a:pt x="8607" y="0"/>
                    </a:moveTo>
                    <a:lnTo>
                      <a:pt x="8607" y="67"/>
                    </a:lnTo>
                    <a:lnTo>
                      <a:pt x="8607" y="1001"/>
                    </a:lnTo>
                    <a:lnTo>
                      <a:pt x="234" y="1368"/>
                    </a:lnTo>
                    <a:lnTo>
                      <a:pt x="1" y="1368"/>
                    </a:lnTo>
                    <a:lnTo>
                      <a:pt x="1" y="1568"/>
                    </a:lnTo>
                    <a:lnTo>
                      <a:pt x="468" y="1535"/>
                    </a:lnTo>
                    <a:lnTo>
                      <a:pt x="8773" y="1201"/>
                    </a:lnTo>
                    <a:lnTo>
                      <a:pt x="8773" y="67"/>
                    </a:lnTo>
                    <a:lnTo>
                      <a:pt x="8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35"/>
              <p:cNvSpPr/>
              <p:nvPr/>
            </p:nvSpPr>
            <p:spPr>
              <a:xfrm>
                <a:off x="6501475" y="1070375"/>
                <a:ext cx="453675" cy="105925"/>
              </a:xfrm>
              <a:custGeom>
                <a:avLst/>
                <a:gdLst/>
                <a:ahLst/>
                <a:cxnLst/>
                <a:rect l="l" t="t" r="r" b="b"/>
                <a:pathLst>
                  <a:path w="18147" h="4237" extrusionOk="0">
                    <a:moveTo>
                      <a:pt x="16012" y="367"/>
                    </a:moveTo>
                    <a:cubicBezTo>
                      <a:pt x="16379" y="367"/>
                      <a:pt x="16713" y="467"/>
                      <a:pt x="17013" y="634"/>
                    </a:cubicBezTo>
                    <a:cubicBezTo>
                      <a:pt x="17480" y="968"/>
                      <a:pt x="17747" y="1468"/>
                      <a:pt x="17780" y="2035"/>
                    </a:cubicBezTo>
                    <a:cubicBezTo>
                      <a:pt x="17780" y="2569"/>
                      <a:pt x="17547" y="3103"/>
                      <a:pt x="17113" y="3436"/>
                    </a:cubicBezTo>
                    <a:lnTo>
                      <a:pt x="17046" y="3503"/>
                    </a:lnTo>
                    <a:lnTo>
                      <a:pt x="17213" y="3503"/>
                    </a:lnTo>
                    <a:lnTo>
                      <a:pt x="17213" y="3670"/>
                    </a:lnTo>
                    <a:lnTo>
                      <a:pt x="16779" y="3670"/>
                    </a:lnTo>
                    <a:cubicBezTo>
                      <a:pt x="16513" y="3803"/>
                      <a:pt x="16246" y="3870"/>
                      <a:pt x="15945" y="3870"/>
                    </a:cubicBezTo>
                    <a:lnTo>
                      <a:pt x="1535" y="3370"/>
                    </a:lnTo>
                    <a:cubicBezTo>
                      <a:pt x="901" y="3336"/>
                      <a:pt x="401" y="2836"/>
                      <a:pt x="368" y="2202"/>
                    </a:cubicBezTo>
                    <a:lnTo>
                      <a:pt x="168" y="2202"/>
                    </a:lnTo>
                    <a:lnTo>
                      <a:pt x="168" y="2035"/>
                    </a:lnTo>
                    <a:lnTo>
                      <a:pt x="368" y="2035"/>
                    </a:lnTo>
                    <a:cubicBezTo>
                      <a:pt x="401" y="1402"/>
                      <a:pt x="901" y="901"/>
                      <a:pt x="1535" y="901"/>
                    </a:cubicBezTo>
                    <a:lnTo>
                      <a:pt x="12610" y="467"/>
                    </a:lnTo>
                    <a:lnTo>
                      <a:pt x="12610" y="367"/>
                    </a:lnTo>
                    <a:lnTo>
                      <a:pt x="12810" y="367"/>
                    </a:lnTo>
                    <a:lnTo>
                      <a:pt x="12810" y="467"/>
                    </a:lnTo>
                    <a:lnTo>
                      <a:pt x="15945" y="367"/>
                    </a:lnTo>
                    <a:close/>
                    <a:moveTo>
                      <a:pt x="15912" y="0"/>
                    </a:moveTo>
                    <a:lnTo>
                      <a:pt x="15145" y="34"/>
                    </a:lnTo>
                    <a:lnTo>
                      <a:pt x="14378" y="34"/>
                    </a:lnTo>
                    <a:lnTo>
                      <a:pt x="13977" y="67"/>
                    </a:lnTo>
                    <a:lnTo>
                      <a:pt x="13210" y="101"/>
                    </a:lnTo>
                    <a:lnTo>
                      <a:pt x="5071" y="401"/>
                    </a:lnTo>
                    <a:lnTo>
                      <a:pt x="4704" y="401"/>
                    </a:lnTo>
                    <a:lnTo>
                      <a:pt x="3070" y="467"/>
                    </a:lnTo>
                    <a:lnTo>
                      <a:pt x="2703" y="467"/>
                    </a:lnTo>
                    <a:lnTo>
                      <a:pt x="1535" y="501"/>
                    </a:lnTo>
                    <a:cubicBezTo>
                      <a:pt x="1435" y="534"/>
                      <a:pt x="1302" y="534"/>
                      <a:pt x="1202" y="568"/>
                    </a:cubicBezTo>
                    <a:cubicBezTo>
                      <a:pt x="1135" y="601"/>
                      <a:pt x="1068" y="601"/>
                      <a:pt x="1001" y="634"/>
                    </a:cubicBezTo>
                    <a:cubicBezTo>
                      <a:pt x="668" y="768"/>
                      <a:pt x="368" y="1035"/>
                      <a:pt x="201" y="1335"/>
                    </a:cubicBezTo>
                    <a:cubicBezTo>
                      <a:pt x="134" y="1468"/>
                      <a:pt x="101" y="1568"/>
                      <a:pt x="67" y="1702"/>
                    </a:cubicBezTo>
                    <a:cubicBezTo>
                      <a:pt x="34" y="1835"/>
                      <a:pt x="1" y="1969"/>
                      <a:pt x="1" y="2102"/>
                    </a:cubicBezTo>
                    <a:cubicBezTo>
                      <a:pt x="1" y="2169"/>
                      <a:pt x="1" y="2202"/>
                      <a:pt x="1" y="2235"/>
                    </a:cubicBezTo>
                    <a:cubicBezTo>
                      <a:pt x="34" y="2369"/>
                      <a:pt x="34" y="2469"/>
                      <a:pt x="101" y="2602"/>
                    </a:cubicBezTo>
                    <a:cubicBezTo>
                      <a:pt x="201" y="2936"/>
                      <a:pt x="401" y="3236"/>
                      <a:pt x="701" y="3436"/>
                    </a:cubicBezTo>
                    <a:cubicBezTo>
                      <a:pt x="735" y="3470"/>
                      <a:pt x="801" y="3503"/>
                      <a:pt x="835" y="3503"/>
                    </a:cubicBezTo>
                    <a:cubicBezTo>
                      <a:pt x="1068" y="3636"/>
                      <a:pt x="1302" y="3703"/>
                      <a:pt x="1535" y="3703"/>
                    </a:cubicBezTo>
                    <a:lnTo>
                      <a:pt x="2369" y="3737"/>
                    </a:lnTo>
                    <a:lnTo>
                      <a:pt x="2736" y="3770"/>
                    </a:lnTo>
                    <a:lnTo>
                      <a:pt x="4471" y="3803"/>
                    </a:lnTo>
                    <a:lnTo>
                      <a:pt x="4838" y="3837"/>
                    </a:lnTo>
                    <a:lnTo>
                      <a:pt x="6572" y="3903"/>
                    </a:lnTo>
                    <a:lnTo>
                      <a:pt x="7239" y="3937"/>
                    </a:lnTo>
                    <a:lnTo>
                      <a:pt x="7740" y="3937"/>
                    </a:lnTo>
                    <a:lnTo>
                      <a:pt x="8273" y="3970"/>
                    </a:lnTo>
                    <a:lnTo>
                      <a:pt x="8940" y="4003"/>
                    </a:lnTo>
                    <a:lnTo>
                      <a:pt x="15879" y="4237"/>
                    </a:lnTo>
                    <a:lnTo>
                      <a:pt x="15945" y="4237"/>
                    </a:lnTo>
                    <a:cubicBezTo>
                      <a:pt x="16412" y="4237"/>
                      <a:pt x="16879" y="4070"/>
                      <a:pt x="17246" y="3803"/>
                    </a:cubicBezTo>
                    <a:lnTo>
                      <a:pt x="17313" y="3737"/>
                    </a:lnTo>
                    <a:cubicBezTo>
                      <a:pt x="17880" y="3303"/>
                      <a:pt x="18147" y="2669"/>
                      <a:pt x="18147" y="2002"/>
                    </a:cubicBezTo>
                    <a:cubicBezTo>
                      <a:pt x="18114" y="1335"/>
                      <a:pt x="17780" y="734"/>
                      <a:pt x="17213" y="334"/>
                    </a:cubicBezTo>
                    <a:cubicBezTo>
                      <a:pt x="16846" y="101"/>
                      <a:pt x="16446" y="0"/>
                      <a:pt x="16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35"/>
              <p:cNvSpPr/>
              <p:nvPr/>
            </p:nvSpPr>
            <p:spPr>
              <a:xfrm>
                <a:off x="6505650" y="1079550"/>
                <a:ext cx="316075" cy="45900"/>
              </a:xfrm>
              <a:custGeom>
                <a:avLst/>
                <a:gdLst/>
                <a:ahLst/>
                <a:cxnLst/>
                <a:rect l="l" t="t" r="r" b="b"/>
                <a:pathLst>
                  <a:path w="12643" h="1836" extrusionOk="0">
                    <a:moveTo>
                      <a:pt x="12443" y="0"/>
                    </a:moveTo>
                    <a:lnTo>
                      <a:pt x="12443" y="100"/>
                    </a:lnTo>
                    <a:lnTo>
                      <a:pt x="12443" y="1635"/>
                    </a:lnTo>
                    <a:lnTo>
                      <a:pt x="201" y="1668"/>
                    </a:lnTo>
                    <a:lnTo>
                      <a:pt x="1" y="1668"/>
                    </a:lnTo>
                    <a:lnTo>
                      <a:pt x="1" y="1835"/>
                    </a:lnTo>
                    <a:lnTo>
                      <a:pt x="8273" y="1835"/>
                    </a:lnTo>
                    <a:lnTo>
                      <a:pt x="8273" y="1768"/>
                    </a:lnTo>
                    <a:lnTo>
                      <a:pt x="8440" y="1768"/>
                    </a:lnTo>
                    <a:lnTo>
                      <a:pt x="8440" y="1835"/>
                    </a:lnTo>
                    <a:lnTo>
                      <a:pt x="12643" y="1835"/>
                    </a:lnTo>
                    <a:lnTo>
                      <a:pt x="12643" y="100"/>
                    </a:lnTo>
                    <a:lnTo>
                      <a:pt x="12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35"/>
              <p:cNvSpPr/>
              <p:nvPr/>
            </p:nvSpPr>
            <p:spPr>
              <a:xfrm>
                <a:off x="6712475" y="1123750"/>
                <a:ext cx="219325" cy="39225"/>
              </a:xfrm>
              <a:custGeom>
                <a:avLst/>
                <a:gdLst/>
                <a:ahLst/>
                <a:cxnLst/>
                <a:rect l="l" t="t" r="r" b="b"/>
                <a:pathLst>
                  <a:path w="8773" h="1569" extrusionOk="0">
                    <a:moveTo>
                      <a:pt x="0" y="0"/>
                    </a:moveTo>
                    <a:lnTo>
                      <a:pt x="0" y="67"/>
                    </a:lnTo>
                    <a:lnTo>
                      <a:pt x="0" y="1201"/>
                    </a:lnTo>
                    <a:lnTo>
                      <a:pt x="8339" y="1535"/>
                    </a:lnTo>
                    <a:lnTo>
                      <a:pt x="8773" y="1568"/>
                    </a:lnTo>
                    <a:lnTo>
                      <a:pt x="8773" y="1368"/>
                    </a:lnTo>
                    <a:lnTo>
                      <a:pt x="8606" y="1368"/>
                    </a:lnTo>
                    <a:lnTo>
                      <a:pt x="167" y="1001"/>
                    </a:lnTo>
                    <a:lnTo>
                      <a:pt x="167" y="67"/>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35"/>
              <p:cNvSpPr/>
              <p:nvPr/>
            </p:nvSpPr>
            <p:spPr>
              <a:xfrm>
                <a:off x="6415575" y="1122925"/>
                <a:ext cx="47575" cy="48375"/>
              </a:xfrm>
              <a:custGeom>
                <a:avLst/>
                <a:gdLst/>
                <a:ahLst/>
                <a:cxnLst/>
                <a:rect l="l" t="t" r="r" b="b"/>
                <a:pathLst>
                  <a:path w="1903" h="1935" extrusionOk="0">
                    <a:moveTo>
                      <a:pt x="34" y="0"/>
                    </a:moveTo>
                    <a:lnTo>
                      <a:pt x="1" y="33"/>
                    </a:lnTo>
                    <a:lnTo>
                      <a:pt x="34" y="67"/>
                    </a:lnTo>
                    <a:lnTo>
                      <a:pt x="1" y="67"/>
                    </a:lnTo>
                    <a:lnTo>
                      <a:pt x="1736" y="1835"/>
                    </a:lnTo>
                    <a:lnTo>
                      <a:pt x="1869" y="1935"/>
                    </a:lnTo>
                    <a:lnTo>
                      <a:pt x="1902" y="1868"/>
                    </a:lnTo>
                    <a:lnTo>
                      <a:pt x="1802" y="1768"/>
                    </a:ln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35"/>
              <p:cNvSpPr/>
              <p:nvPr/>
            </p:nvSpPr>
            <p:spPr>
              <a:xfrm>
                <a:off x="6368050" y="1122925"/>
                <a:ext cx="48400" cy="48375"/>
              </a:xfrm>
              <a:custGeom>
                <a:avLst/>
                <a:gdLst/>
                <a:ahLst/>
                <a:cxnLst/>
                <a:rect l="l" t="t" r="r" b="b"/>
                <a:pathLst>
                  <a:path w="1936" h="1935" extrusionOk="0">
                    <a:moveTo>
                      <a:pt x="1869" y="0"/>
                    </a:moveTo>
                    <a:lnTo>
                      <a:pt x="101" y="1768"/>
                    </a:lnTo>
                    <a:lnTo>
                      <a:pt x="1" y="1868"/>
                    </a:lnTo>
                    <a:lnTo>
                      <a:pt x="67" y="1935"/>
                    </a:lnTo>
                    <a:lnTo>
                      <a:pt x="167" y="1835"/>
                    </a:lnTo>
                    <a:lnTo>
                      <a:pt x="1902" y="67"/>
                    </a:lnTo>
                    <a:lnTo>
                      <a:pt x="1935" y="67"/>
                    </a:lnTo>
                    <a:lnTo>
                      <a:pt x="1902" y="33"/>
                    </a:lnTo>
                    <a:lnTo>
                      <a:pt x="1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35"/>
              <p:cNvSpPr/>
              <p:nvPr/>
            </p:nvSpPr>
            <p:spPr>
              <a:xfrm>
                <a:off x="6341375" y="903600"/>
                <a:ext cx="66725" cy="65900"/>
              </a:xfrm>
              <a:custGeom>
                <a:avLst/>
                <a:gdLst/>
                <a:ahLst/>
                <a:cxnLst/>
                <a:rect l="l" t="t" r="r" b="b"/>
                <a:pathLst>
                  <a:path w="2669" h="2636" extrusionOk="0">
                    <a:moveTo>
                      <a:pt x="2635" y="0"/>
                    </a:moveTo>
                    <a:cubicBezTo>
                      <a:pt x="2569" y="0"/>
                      <a:pt x="2502" y="0"/>
                      <a:pt x="2469" y="33"/>
                    </a:cubicBezTo>
                    <a:cubicBezTo>
                      <a:pt x="1201" y="234"/>
                      <a:pt x="200" y="1268"/>
                      <a:pt x="34" y="2535"/>
                    </a:cubicBezTo>
                    <a:cubicBezTo>
                      <a:pt x="34" y="2569"/>
                      <a:pt x="0" y="2602"/>
                      <a:pt x="0" y="2635"/>
                    </a:cubicBezTo>
                    <a:lnTo>
                      <a:pt x="200" y="2635"/>
                    </a:lnTo>
                    <a:cubicBezTo>
                      <a:pt x="200" y="2602"/>
                      <a:pt x="200" y="2535"/>
                      <a:pt x="200" y="2502"/>
                    </a:cubicBezTo>
                    <a:cubicBezTo>
                      <a:pt x="400" y="1334"/>
                      <a:pt x="1301" y="400"/>
                      <a:pt x="2469" y="200"/>
                    </a:cubicBezTo>
                    <a:cubicBezTo>
                      <a:pt x="2535" y="200"/>
                      <a:pt x="2602" y="167"/>
                      <a:pt x="2669" y="167"/>
                    </a:cubicBezTo>
                    <a:lnTo>
                      <a:pt x="2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35"/>
              <p:cNvSpPr/>
              <p:nvPr/>
            </p:nvSpPr>
            <p:spPr>
              <a:xfrm>
                <a:off x="6425600" y="903600"/>
                <a:ext cx="64225" cy="66725"/>
              </a:xfrm>
              <a:custGeom>
                <a:avLst/>
                <a:gdLst/>
                <a:ahLst/>
                <a:cxnLst/>
                <a:rect l="l" t="t" r="r" b="b"/>
                <a:pathLst>
                  <a:path w="2569" h="2669" extrusionOk="0">
                    <a:moveTo>
                      <a:pt x="34" y="0"/>
                    </a:moveTo>
                    <a:lnTo>
                      <a:pt x="0" y="167"/>
                    </a:lnTo>
                    <a:cubicBezTo>
                      <a:pt x="34" y="167"/>
                      <a:pt x="67" y="200"/>
                      <a:pt x="134" y="200"/>
                    </a:cubicBezTo>
                    <a:cubicBezTo>
                      <a:pt x="1268" y="434"/>
                      <a:pt x="2168" y="1334"/>
                      <a:pt x="2369" y="2502"/>
                    </a:cubicBezTo>
                    <a:cubicBezTo>
                      <a:pt x="2369" y="2535"/>
                      <a:pt x="2402" y="2602"/>
                      <a:pt x="2402" y="2669"/>
                    </a:cubicBezTo>
                    <a:lnTo>
                      <a:pt x="2569" y="2635"/>
                    </a:lnTo>
                    <a:cubicBezTo>
                      <a:pt x="2569" y="2602"/>
                      <a:pt x="2569" y="2569"/>
                      <a:pt x="2569" y="2535"/>
                    </a:cubicBezTo>
                    <a:cubicBezTo>
                      <a:pt x="2369" y="1234"/>
                      <a:pt x="1401" y="234"/>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35"/>
              <p:cNvSpPr/>
              <p:nvPr/>
            </p:nvSpPr>
            <p:spPr>
              <a:xfrm>
                <a:off x="6667425" y="792675"/>
                <a:ext cx="589625" cy="55900"/>
              </a:xfrm>
              <a:custGeom>
                <a:avLst/>
                <a:gdLst/>
                <a:ahLst/>
                <a:cxnLst/>
                <a:rect l="l" t="t" r="r" b="b"/>
                <a:pathLst>
                  <a:path w="23585" h="2236" extrusionOk="0">
                    <a:moveTo>
                      <a:pt x="1" y="1"/>
                    </a:moveTo>
                    <a:lnTo>
                      <a:pt x="1" y="101"/>
                    </a:lnTo>
                    <a:lnTo>
                      <a:pt x="1" y="2102"/>
                    </a:lnTo>
                    <a:lnTo>
                      <a:pt x="23384" y="1035"/>
                    </a:lnTo>
                    <a:lnTo>
                      <a:pt x="23384" y="2002"/>
                    </a:lnTo>
                    <a:lnTo>
                      <a:pt x="23384" y="2235"/>
                    </a:lnTo>
                    <a:lnTo>
                      <a:pt x="23584" y="2235"/>
                    </a:lnTo>
                    <a:lnTo>
                      <a:pt x="23584" y="2002"/>
                    </a:lnTo>
                    <a:lnTo>
                      <a:pt x="23584" y="834"/>
                    </a:lnTo>
                    <a:lnTo>
                      <a:pt x="13010" y="1301"/>
                    </a:lnTo>
                    <a:lnTo>
                      <a:pt x="13010" y="1435"/>
                    </a:lnTo>
                    <a:lnTo>
                      <a:pt x="12843" y="1435"/>
                    </a:lnTo>
                    <a:lnTo>
                      <a:pt x="12843" y="1335"/>
                    </a:lnTo>
                    <a:lnTo>
                      <a:pt x="168" y="1902"/>
                    </a:lnTo>
                    <a:lnTo>
                      <a:pt x="168" y="101"/>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35"/>
              <p:cNvSpPr/>
              <p:nvPr/>
            </p:nvSpPr>
            <p:spPr>
              <a:xfrm>
                <a:off x="6988500" y="786000"/>
                <a:ext cx="4200" cy="42550"/>
              </a:xfrm>
              <a:custGeom>
                <a:avLst/>
                <a:gdLst/>
                <a:ahLst/>
                <a:cxnLst/>
                <a:rect l="l" t="t" r="r" b="b"/>
                <a:pathLst>
                  <a:path w="168" h="1702" extrusionOk="0">
                    <a:moveTo>
                      <a:pt x="0" y="1"/>
                    </a:moveTo>
                    <a:lnTo>
                      <a:pt x="0" y="101"/>
                    </a:lnTo>
                    <a:lnTo>
                      <a:pt x="0" y="1602"/>
                    </a:lnTo>
                    <a:lnTo>
                      <a:pt x="0" y="1702"/>
                    </a:lnTo>
                    <a:lnTo>
                      <a:pt x="167" y="1702"/>
                    </a:lnTo>
                    <a:lnTo>
                      <a:pt x="167" y="1568"/>
                    </a:lnTo>
                    <a:lnTo>
                      <a:pt x="167" y="101"/>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35"/>
              <p:cNvSpPr/>
              <p:nvPr/>
            </p:nvSpPr>
            <p:spPr>
              <a:xfrm>
                <a:off x="5569975" y="792675"/>
                <a:ext cx="589625" cy="52575"/>
              </a:xfrm>
              <a:custGeom>
                <a:avLst/>
                <a:gdLst/>
                <a:ahLst/>
                <a:cxnLst/>
                <a:rect l="l" t="t" r="r" b="b"/>
                <a:pathLst>
                  <a:path w="23585" h="2103" extrusionOk="0">
                    <a:moveTo>
                      <a:pt x="23418" y="1"/>
                    </a:moveTo>
                    <a:lnTo>
                      <a:pt x="23418" y="101"/>
                    </a:lnTo>
                    <a:lnTo>
                      <a:pt x="23418" y="1902"/>
                    </a:lnTo>
                    <a:lnTo>
                      <a:pt x="10775" y="1335"/>
                    </a:lnTo>
                    <a:lnTo>
                      <a:pt x="10775" y="1435"/>
                    </a:lnTo>
                    <a:lnTo>
                      <a:pt x="10575" y="1435"/>
                    </a:lnTo>
                    <a:lnTo>
                      <a:pt x="10575" y="1301"/>
                    </a:lnTo>
                    <a:lnTo>
                      <a:pt x="101" y="834"/>
                    </a:lnTo>
                    <a:lnTo>
                      <a:pt x="1" y="834"/>
                    </a:lnTo>
                    <a:lnTo>
                      <a:pt x="1" y="2002"/>
                    </a:lnTo>
                    <a:lnTo>
                      <a:pt x="201" y="2002"/>
                    </a:lnTo>
                    <a:lnTo>
                      <a:pt x="201" y="1035"/>
                    </a:lnTo>
                    <a:lnTo>
                      <a:pt x="23484" y="2069"/>
                    </a:lnTo>
                    <a:lnTo>
                      <a:pt x="23584" y="2102"/>
                    </a:lnTo>
                    <a:lnTo>
                      <a:pt x="23584" y="101"/>
                    </a:lnTo>
                    <a:lnTo>
                      <a:pt x="2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35"/>
              <p:cNvSpPr/>
              <p:nvPr/>
            </p:nvSpPr>
            <p:spPr>
              <a:xfrm>
                <a:off x="5834325" y="786000"/>
                <a:ext cx="5050" cy="42550"/>
              </a:xfrm>
              <a:custGeom>
                <a:avLst/>
                <a:gdLst/>
                <a:ahLst/>
                <a:cxnLst/>
                <a:rect l="l" t="t" r="r" b="b"/>
                <a:pathLst>
                  <a:path w="202" h="1702" extrusionOk="0">
                    <a:moveTo>
                      <a:pt x="1" y="1"/>
                    </a:moveTo>
                    <a:lnTo>
                      <a:pt x="1" y="101"/>
                    </a:lnTo>
                    <a:lnTo>
                      <a:pt x="1" y="1568"/>
                    </a:lnTo>
                    <a:lnTo>
                      <a:pt x="1" y="1702"/>
                    </a:lnTo>
                    <a:lnTo>
                      <a:pt x="201" y="1702"/>
                    </a:lnTo>
                    <a:lnTo>
                      <a:pt x="201" y="1602"/>
                    </a:lnTo>
                    <a:lnTo>
                      <a:pt x="201" y="101"/>
                    </a:ln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35"/>
              <p:cNvSpPr/>
              <p:nvPr/>
            </p:nvSpPr>
            <p:spPr>
              <a:xfrm>
                <a:off x="7826600" y="775175"/>
                <a:ext cx="532075" cy="28375"/>
              </a:xfrm>
              <a:custGeom>
                <a:avLst/>
                <a:gdLst/>
                <a:ahLst/>
                <a:cxnLst/>
                <a:rect l="l" t="t" r="r" b="b"/>
                <a:pathLst>
                  <a:path w="21283" h="1135" extrusionOk="0">
                    <a:moveTo>
                      <a:pt x="20015" y="0"/>
                    </a:moveTo>
                    <a:lnTo>
                      <a:pt x="434" y="934"/>
                    </a:lnTo>
                    <a:lnTo>
                      <a:pt x="0" y="967"/>
                    </a:lnTo>
                    <a:lnTo>
                      <a:pt x="34" y="1134"/>
                    </a:lnTo>
                    <a:lnTo>
                      <a:pt x="367" y="1134"/>
                    </a:lnTo>
                    <a:lnTo>
                      <a:pt x="19981" y="200"/>
                    </a:lnTo>
                    <a:lnTo>
                      <a:pt x="20815" y="767"/>
                    </a:lnTo>
                    <a:lnTo>
                      <a:pt x="21049" y="934"/>
                    </a:lnTo>
                    <a:lnTo>
                      <a:pt x="21182" y="1034"/>
                    </a:lnTo>
                    <a:lnTo>
                      <a:pt x="21282" y="867"/>
                    </a:lnTo>
                    <a:lnTo>
                      <a:pt x="21049" y="701"/>
                    </a:lnTo>
                    <a:lnTo>
                      <a:pt x="200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35"/>
              <p:cNvSpPr/>
              <p:nvPr/>
            </p:nvSpPr>
            <p:spPr>
              <a:xfrm>
                <a:off x="4473375" y="778500"/>
                <a:ext cx="529550" cy="25050"/>
              </a:xfrm>
              <a:custGeom>
                <a:avLst/>
                <a:gdLst/>
                <a:ahLst/>
                <a:cxnLst/>
                <a:rect l="l" t="t" r="r" b="b"/>
                <a:pathLst>
                  <a:path w="21182" h="1002" extrusionOk="0">
                    <a:moveTo>
                      <a:pt x="1201" y="0"/>
                    </a:moveTo>
                    <a:lnTo>
                      <a:pt x="234" y="601"/>
                    </a:lnTo>
                    <a:lnTo>
                      <a:pt x="0" y="734"/>
                    </a:lnTo>
                    <a:lnTo>
                      <a:pt x="100" y="901"/>
                    </a:lnTo>
                    <a:lnTo>
                      <a:pt x="234" y="801"/>
                    </a:lnTo>
                    <a:lnTo>
                      <a:pt x="467" y="634"/>
                    </a:lnTo>
                    <a:lnTo>
                      <a:pt x="1234" y="167"/>
                    </a:lnTo>
                    <a:lnTo>
                      <a:pt x="20915" y="1001"/>
                    </a:lnTo>
                    <a:lnTo>
                      <a:pt x="21182" y="1001"/>
                    </a:lnTo>
                    <a:lnTo>
                      <a:pt x="21182" y="834"/>
                    </a:lnTo>
                    <a:lnTo>
                      <a:pt x="20815" y="801"/>
                    </a:lnTo>
                    <a:lnTo>
                      <a:pt x="1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35"/>
              <p:cNvSpPr/>
              <p:nvPr/>
            </p:nvSpPr>
            <p:spPr>
              <a:xfrm>
                <a:off x="6415575" y="474125"/>
                <a:ext cx="1700" cy="303575"/>
              </a:xfrm>
              <a:custGeom>
                <a:avLst/>
                <a:gdLst/>
                <a:ahLst/>
                <a:cxnLst/>
                <a:rect l="l" t="t" r="r" b="b"/>
                <a:pathLst>
                  <a:path w="68" h="12143" extrusionOk="0">
                    <a:moveTo>
                      <a:pt x="1" y="0"/>
                    </a:moveTo>
                    <a:lnTo>
                      <a:pt x="1" y="134"/>
                    </a:lnTo>
                    <a:lnTo>
                      <a:pt x="1" y="11942"/>
                    </a:lnTo>
                    <a:lnTo>
                      <a:pt x="1" y="12142"/>
                    </a:lnTo>
                    <a:lnTo>
                      <a:pt x="68" y="12142"/>
                    </a:lnTo>
                    <a:lnTo>
                      <a:pt x="68" y="11942"/>
                    </a:lnTo>
                    <a:lnTo>
                      <a:pt x="68" y="134"/>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35"/>
              <p:cNvSpPr/>
              <p:nvPr/>
            </p:nvSpPr>
            <p:spPr>
              <a:xfrm>
                <a:off x="6414750" y="1203800"/>
                <a:ext cx="2525" cy="57575"/>
              </a:xfrm>
              <a:custGeom>
                <a:avLst/>
                <a:gdLst/>
                <a:ahLst/>
                <a:cxnLst/>
                <a:rect l="l" t="t" r="r" b="b"/>
                <a:pathLst>
                  <a:path w="101" h="2303" extrusionOk="0">
                    <a:moveTo>
                      <a:pt x="1" y="1"/>
                    </a:moveTo>
                    <a:lnTo>
                      <a:pt x="1" y="101"/>
                    </a:lnTo>
                    <a:lnTo>
                      <a:pt x="1" y="2136"/>
                    </a:lnTo>
                    <a:lnTo>
                      <a:pt x="1" y="2302"/>
                    </a:lnTo>
                    <a:lnTo>
                      <a:pt x="101" y="2302"/>
                    </a:lnTo>
                    <a:lnTo>
                      <a:pt x="101" y="2136"/>
                    </a:lnTo>
                    <a:lnTo>
                      <a:pt x="101" y="101"/>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35"/>
              <p:cNvSpPr/>
              <p:nvPr/>
            </p:nvSpPr>
            <p:spPr>
              <a:xfrm>
                <a:off x="6210450" y="1017225"/>
                <a:ext cx="60050" cy="28150"/>
              </a:xfrm>
              <a:custGeom>
                <a:avLst/>
                <a:gdLst/>
                <a:ahLst/>
                <a:cxnLst/>
                <a:rect l="l" t="t" r="r" b="b"/>
                <a:pathLst>
                  <a:path w="2402" h="1126" extrusionOk="0">
                    <a:moveTo>
                      <a:pt x="958" y="0"/>
                    </a:moveTo>
                    <a:cubicBezTo>
                      <a:pt x="869" y="0"/>
                      <a:pt x="780" y="19"/>
                      <a:pt x="701" y="58"/>
                    </a:cubicBezTo>
                    <a:lnTo>
                      <a:pt x="100" y="425"/>
                    </a:lnTo>
                    <a:lnTo>
                      <a:pt x="0" y="492"/>
                    </a:lnTo>
                    <a:lnTo>
                      <a:pt x="33" y="559"/>
                    </a:lnTo>
                    <a:lnTo>
                      <a:pt x="100" y="525"/>
                    </a:lnTo>
                    <a:lnTo>
                      <a:pt x="734" y="158"/>
                    </a:lnTo>
                    <a:cubicBezTo>
                      <a:pt x="827" y="112"/>
                      <a:pt x="920" y="87"/>
                      <a:pt x="1009" y="87"/>
                    </a:cubicBezTo>
                    <a:cubicBezTo>
                      <a:pt x="1113" y="87"/>
                      <a:pt x="1212" y="120"/>
                      <a:pt x="1301" y="192"/>
                    </a:cubicBezTo>
                    <a:lnTo>
                      <a:pt x="2335" y="1126"/>
                    </a:lnTo>
                    <a:lnTo>
                      <a:pt x="2402" y="1059"/>
                    </a:lnTo>
                    <a:lnTo>
                      <a:pt x="1334" y="125"/>
                    </a:lnTo>
                    <a:cubicBezTo>
                      <a:pt x="1233" y="44"/>
                      <a:pt x="1096" y="0"/>
                      <a:pt x="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35"/>
              <p:cNvSpPr/>
              <p:nvPr/>
            </p:nvSpPr>
            <p:spPr>
              <a:xfrm>
                <a:off x="6561525" y="1017225"/>
                <a:ext cx="59225" cy="28150"/>
              </a:xfrm>
              <a:custGeom>
                <a:avLst/>
                <a:gdLst/>
                <a:ahLst/>
                <a:cxnLst/>
                <a:rect l="l" t="t" r="r" b="b"/>
                <a:pathLst>
                  <a:path w="2369" h="1126" extrusionOk="0">
                    <a:moveTo>
                      <a:pt x="1411" y="0"/>
                    </a:moveTo>
                    <a:cubicBezTo>
                      <a:pt x="1273" y="0"/>
                      <a:pt x="1136" y="44"/>
                      <a:pt x="1035" y="125"/>
                    </a:cubicBezTo>
                    <a:lnTo>
                      <a:pt x="0" y="1059"/>
                    </a:lnTo>
                    <a:lnTo>
                      <a:pt x="34" y="1126"/>
                    </a:lnTo>
                    <a:lnTo>
                      <a:pt x="67" y="1126"/>
                    </a:lnTo>
                    <a:lnTo>
                      <a:pt x="1101" y="192"/>
                    </a:lnTo>
                    <a:cubicBezTo>
                      <a:pt x="1173" y="120"/>
                      <a:pt x="1273" y="87"/>
                      <a:pt x="1376" y="87"/>
                    </a:cubicBezTo>
                    <a:cubicBezTo>
                      <a:pt x="1466" y="87"/>
                      <a:pt x="1558" y="112"/>
                      <a:pt x="1635" y="158"/>
                    </a:cubicBezTo>
                    <a:lnTo>
                      <a:pt x="2269" y="525"/>
                    </a:lnTo>
                    <a:lnTo>
                      <a:pt x="2335" y="559"/>
                    </a:lnTo>
                    <a:lnTo>
                      <a:pt x="2369" y="459"/>
                    </a:lnTo>
                    <a:lnTo>
                      <a:pt x="2269" y="425"/>
                    </a:lnTo>
                    <a:lnTo>
                      <a:pt x="1668" y="58"/>
                    </a:lnTo>
                    <a:cubicBezTo>
                      <a:pt x="1589" y="19"/>
                      <a:pt x="1500" y="0"/>
                      <a:pt x="1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35"/>
              <p:cNvSpPr/>
              <p:nvPr/>
            </p:nvSpPr>
            <p:spPr>
              <a:xfrm>
                <a:off x="7173625" y="852725"/>
                <a:ext cx="100925" cy="12525"/>
              </a:xfrm>
              <a:custGeom>
                <a:avLst/>
                <a:gdLst/>
                <a:ahLst/>
                <a:cxnLst/>
                <a:rect l="l" t="t" r="r" b="b"/>
                <a:pathLst>
                  <a:path w="4037" h="501" extrusionOk="0">
                    <a:moveTo>
                      <a:pt x="1" y="0"/>
                    </a:moveTo>
                    <a:cubicBezTo>
                      <a:pt x="1" y="34"/>
                      <a:pt x="1" y="67"/>
                      <a:pt x="1" y="100"/>
                    </a:cubicBezTo>
                    <a:cubicBezTo>
                      <a:pt x="67" y="334"/>
                      <a:pt x="267" y="501"/>
                      <a:pt x="534" y="501"/>
                    </a:cubicBezTo>
                    <a:lnTo>
                      <a:pt x="4037" y="501"/>
                    </a:lnTo>
                    <a:lnTo>
                      <a:pt x="4037" y="467"/>
                    </a:lnTo>
                    <a:lnTo>
                      <a:pt x="4037" y="334"/>
                    </a:lnTo>
                    <a:lnTo>
                      <a:pt x="534" y="334"/>
                    </a:lnTo>
                    <a:cubicBezTo>
                      <a:pt x="368" y="334"/>
                      <a:pt x="234" y="234"/>
                      <a:pt x="201" y="100"/>
                    </a:cubicBezTo>
                    <a:cubicBezTo>
                      <a:pt x="201" y="67"/>
                      <a:pt x="167" y="34"/>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35"/>
              <p:cNvSpPr/>
              <p:nvPr/>
            </p:nvSpPr>
            <p:spPr>
              <a:xfrm>
                <a:off x="5559150" y="852725"/>
                <a:ext cx="100925" cy="13350"/>
              </a:xfrm>
              <a:custGeom>
                <a:avLst/>
                <a:gdLst/>
                <a:ahLst/>
                <a:cxnLst/>
                <a:rect l="l" t="t" r="r" b="b"/>
                <a:pathLst>
                  <a:path w="4037" h="534" extrusionOk="0">
                    <a:moveTo>
                      <a:pt x="3870" y="0"/>
                    </a:moveTo>
                    <a:cubicBezTo>
                      <a:pt x="3870" y="34"/>
                      <a:pt x="3870" y="67"/>
                      <a:pt x="3836" y="100"/>
                    </a:cubicBezTo>
                    <a:cubicBezTo>
                      <a:pt x="3803" y="234"/>
                      <a:pt x="3669" y="334"/>
                      <a:pt x="3536" y="334"/>
                    </a:cubicBezTo>
                    <a:lnTo>
                      <a:pt x="0" y="334"/>
                    </a:lnTo>
                    <a:lnTo>
                      <a:pt x="0" y="501"/>
                    </a:lnTo>
                    <a:lnTo>
                      <a:pt x="100" y="501"/>
                    </a:lnTo>
                    <a:lnTo>
                      <a:pt x="100" y="534"/>
                    </a:lnTo>
                    <a:lnTo>
                      <a:pt x="3503" y="534"/>
                    </a:lnTo>
                    <a:lnTo>
                      <a:pt x="3503" y="501"/>
                    </a:lnTo>
                    <a:cubicBezTo>
                      <a:pt x="3769" y="501"/>
                      <a:pt x="3970" y="334"/>
                      <a:pt x="4036" y="100"/>
                    </a:cubicBezTo>
                    <a:cubicBezTo>
                      <a:pt x="4036" y="67"/>
                      <a:pt x="4036" y="34"/>
                      <a:pt x="4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35"/>
              <p:cNvSpPr/>
              <p:nvPr/>
            </p:nvSpPr>
            <p:spPr>
              <a:xfrm>
                <a:off x="6373900" y="1521525"/>
                <a:ext cx="85075" cy="42550"/>
              </a:xfrm>
              <a:custGeom>
                <a:avLst/>
                <a:gdLst/>
                <a:ahLst/>
                <a:cxnLst/>
                <a:rect l="l" t="t" r="r" b="b"/>
                <a:pathLst>
                  <a:path w="3403" h="1702" extrusionOk="0">
                    <a:moveTo>
                      <a:pt x="767" y="1"/>
                    </a:moveTo>
                    <a:lnTo>
                      <a:pt x="200" y="1202"/>
                    </a:lnTo>
                    <a:lnTo>
                      <a:pt x="0" y="1569"/>
                    </a:lnTo>
                    <a:lnTo>
                      <a:pt x="167" y="1635"/>
                    </a:lnTo>
                    <a:lnTo>
                      <a:pt x="234" y="1468"/>
                    </a:lnTo>
                    <a:lnTo>
                      <a:pt x="867" y="201"/>
                    </a:lnTo>
                    <a:lnTo>
                      <a:pt x="2535" y="201"/>
                    </a:lnTo>
                    <a:lnTo>
                      <a:pt x="3136" y="1468"/>
                    </a:lnTo>
                    <a:lnTo>
                      <a:pt x="3236" y="1702"/>
                    </a:lnTo>
                    <a:lnTo>
                      <a:pt x="3403" y="1635"/>
                    </a:lnTo>
                    <a:lnTo>
                      <a:pt x="3169" y="1135"/>
                    </a:lnTo>
                    <a:lnTo>
                      <a:pt x="2669" y="1"/>
                    </a:lnTo>
                    <a:lnTo>
                      <a:pt x="1801" y="1"/>
                    </a:lnTo>
                    <a:lnTo>
                      <a:pt x="1801" y="101"/>
                    </a:lnTo>
                    <a:lnTo>
                      <a:pt x="1635" y="101"/>
                    </a:lnTo>
                    <a:lnTo>
                      <a:pt x="16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35"/>
              <p:cNvSpPr/>
              <p:nvPr/>
            </p:nvSpPr>
            <p:spPr>
              <a:xfrm>
                <a:off x="6414750" y="1432300"/>
                <a:ext cx="4200" cy="91750"/>
              </a:xfrm>
              <a:custGeom>
                <a:avLst/>
                <a:gdLst/>
                <a:ahLst/>
                <a:cxnLst/>
                <a:rect l="l" t="t" r="r" b="b"/>
                <a:pathLst>
                  <a:path w="168" h="3670" extrusionOk="0">
                    <a:moveTo>
                      <a:pt x="1" y="1"/>
                    </a:moveTo>
                    <a:lnTo>
                      <a:pt x="1" y="101"/>
                    </a:lnTo>
                    <a:lnTo>
                      <a:pt x="1" y="3570"/>
                    </a:lnTo>
                    <a:lnTo>
                      <a:pt x="1" y="3670"/>
                    </a:lnTo>
                    <a:lnTo>
                      <a:pt x="167" y="3670"/>
                    </a:lnTo>
                    <a:lnTo>
                      <a:pt x="167" y="3570"/>
                    </a:lnTo>
                    <a:lnTo>
                      <a:pt x="167" y="134"/>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35"/>
              <p:cNvSpPr/>
              <p:nvPr/>
            </p:nvSpPr>
            <p:spPr>
              <a:xfrm>
                <a:off x="6824200" y="1453975"/>
                <a:ext cx="85100" cy="42575"/>
              </a:xfrm>
              <a:custGeom>
                <a:avLst/>
                <a:gdLst/>
                <a:ahLst/>
                <a:cxnLst/>
                <a:rect l="l" t="t" r="r" b="b"/>
                <a:pathLst>
                  <a:path w="3404" h="1703" extrusionOk="0">
                    <a:moveTo>
                      <a:pt x="768" y="1"/>
                    </a:moveTo>
                    <a:lnTo>
                      <a:pt x="201" y="1202"/>
                    </a:lnTo>
                    <a:lnTo>
                      <a:pt x="1" y="1569"/>
                    </a:lnTo>
                    <a:lnTo>
                      <a:pt x="168" y="1635"/>
                    </a:lnTo>
                    <a:lnTo>
                      <a:pt x="234" y="1535"/>
                    </a:lnTo>
                    <a:lnTo>
                      <a:pt x="868" y="201"/>
                    </a:lnTo>
                    <a:lnTo>
                      <a:pt x="2536" y="201"/>
                    </a:lnTo>
                    <a:lnTo>
                      <a:pt x="3137" y="1535"/>
                    </a:lnTo>
                    <a:lnTo>
                      <a:pt x="3237" y="1702"/>
                    </a:lnTo>
                    <a:lnTo>
                      <a:pt x="3403" y="1635"/>
                    </a:lnTo>
                    <a:lnTo>
                      <a:pt x="3170" y="1168"/>
                    </a:lnTo>
                    <a:lnTo>
                      <a:pt x="2670" y="1"/>
                    </a:lnTo>
                    <a:lnTo>
                      <a:pt x="1836" y="1"/>
                    </a:lnTo>
                    <a:lnTo>
                      <a:pt x="1836" y="68"/>
                    </a:lnTo>
                    <a:lnTo>
                      <a:pt x="1635" y="68"/>
                    </a:lnTo>
                    <a:lnTo>
                      <a:pt x="16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35"/>
              <p:cNvSpPr/>
              <p:nvPr/>
            </p:nvSpPr>
            <p:spPr>
              <a:xfrm>
                <a:off x="6865075" y="1363925"/>
                <a:ext cx="5025" cy="91750"/>
              </a:xfrm>
              <a:custGeom>
                <a:avLst/>
                <a:gdLst/>
                <a:ahLst/>
                <a:cxnLst/>
                <a:rect l="l" t="t" r="r" b="b"/>
                <a:pathLst>
                  <a:path w="201" h="3670" extrusionOk="0">
                    <a:moveTo>
                      <a:pt x="0" y="0"/>
                    </a:moveTo>
                    <a:lnTo>
                      <a:pt x="0" y="200"/>
                    </a:lnTo>
                    <a:lnTo>
                      <a:pt x="0" y="3603"/>
                    </a:lnTo>
                    <a:lnTo>
                      <a:pt x="0" y="3670"/>
                    </a:lnTo>
                    <a:lnTo>
                      <a:pt x="201" y="3670"/>
                    </a:lnTo>
                    <a:lnTo>
                      <a:pt x="201" y="3603"/>
                    </a:lnTo>
                    <a:lnTo>
                      <a:pt x="201" y="200"/>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35"/>
              <p:cNvSpPr/>
              <p:nvPr/>
            </p:nvSpPr>
            <p:spPr>
              <a:xfrm>
                <a:off x="5922725" y="1453975"/>
                <a:ext cx="84250" cy="42575"/>
              </a:xfrm>
              <a:custGeom>
                <a:avLst/>
                <a:gdLst/>
                <a:ahLst/>
                <a:cxnLst/>
                <a:rect l="l" t="t" r="r" b="b"/>
                <a:pathLst>
                  <a:path w="3370" h="1703" extrusionOk="0">
                    <a:moveTo>
                      <a:pt x="768" y="1"/>
                    </a:moveTo>
                    <a:lnTo>
                      <a:pt x="201" y="1135"/>
                    </a:lnTo>
                    <a:lnTo>
                      <a:pt x="1" y="1569"/>
                    </a:lnTo>
                    <a:lnTo>
                      <a:pt x="168" y="1635"/>
                    </a:lnTo>
                    <a:lnTo>
                      <a:pt x="234" y="1502"/>
                    </a:lnTo>
                    <a:lnTo>
                      <a:pt x="868" y="201"/>
                    </a:lnTo>
                    <a:lnTo>
                      <a:pt x="2536" y="201"/>
                    </a:lnTo>
                    <a:lnTo>
                      <a:pt x="3136" y="1535"/>
                    </a:lnTo>
                    <a:lnTo>
                      <a:pt x="3237" y="1702"/>
                    </a:lnTo>
                    <a:lnTo>
                      <a:pt x="3370" y="1635"/>
                    </a:lnTo>
                    <a:lnTo>
                      <a:pt x="3203" y="1202"/>
                    </a:lnTo>
                    <a:lnTo>
                      <a:pt x="2669" y="1"/>
                    </a:lnTo>
                    <a:lnTo>
                      <a:pt x="1802" y="1"/>
                    </a:lnTo>
                    <a:lnTo>
                      <a:pt x="1802" y="68"/>
                    </a:lnTo>
                    <a:lnTo>
                      <a:pt x="1635" y="68"/>
                    </a:lnTo>
                    <a:lnTo>
                      <a:pt x="16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35"/>
              <p:cNvSpPr/>
              <p:nvPr/>
            </p:nvSpPr>
            <p:spPr>
              <a:xfrm>
                <a:off x="5963600" y="1363925"/>
                <a:ext cx="4200" cy="91750"/>
              </a:xfrm>
              <a:custGeom>
                <a:avLst/>
                <a:gdLst/>
                <a:ahLst/>
                <a:cxnLst/>
                <a:rect l="l" t="t" r="r" b="b"/>
                <a:pathLst>
                  <a:path w="168" h="3670" extrusionOk="0">
                    <a:moveTo>
                      <a:pt x="0" y="0"/>
                    </a:moveTo>
                    <a:lnTo>
                      <a:pt x="0" y="200"/>
                    </a:lnTo>
                    <a:lnTo>
                      <a:pt x="0" y="3603"/>
                    </a:lnTo>
                    <a:lnTo>
                      <a:pt x="0" y="3670"/>
                    </a:lnTo>
                    <a:lnTo>
                      <a:pt x="167" y="3670"/>
                    </a:lnTo>
                    <a:lnTo>
                      <a:pt x="167" y="3603"/>
                    </a:lnTo>
                    <a:lnTo>
                      <a:pt x="167" y="200"/>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35"/>
              <p:cNvSpPr/>
              <p:nvPr/>
            </p:nvSpPr>
            <p:spPr>
              <a:xfrm>
                <a:off x="6025300" y="1287200"/>
                <a:ext cx="261875" cy="169300"/>
              </a:xfrm>
              <a:custGeom>
                <a:avLst/>
                <a:gdLst/>
                <a:ahLst/>
                <a:cxnLst/>
                <a:rect l="l" t="t" r="r" b="b"/>
                <a:pathLst>
                  <a:path w="10475" h="6772" extrusionOk="0">
                    <a:moveTo>
                      <a:pt x="10442" y="0"/>
                    </a:moveTo>
                    <a:lnTo>
                      <a:pt x="10308" y="67"/>
                    </a:lnTo>
                    <a:lnTo>
                      <a:pt x="34" y="6305"/>
                    </a:lnTo>
                    <a:lnTo>
                      <a:pt x="1" y="6305"/>
                    </a:lnTo>
                    <a:lnTo>
                      <a:pt x="1" y="6605"/>
                    </a:lnTo>
                    <a:lnTo>
                      <a:pt x="1" y="6772"/>
                    </a:lnTo>
                    <a:lnTo>
                      <a:pt x="101" y="6772"/>
                    </a:lnTo>
                    <a:lnTo>
                      <a:pt x="101" y="6538"/>
                    </a:lnTo>
                    <a:lnTo>
                      <a:pt x="101" y="6372"/>
                    </a:lnTo>
                    <a:lnTo>
                      <a:pt x="10408" y="100"/>
                    </a:lnTo>
                    <a:lnTo>
                      <a:pt x="10475" y="67"/>
                    </a:lnTo>
                    <a:lnTo>
                      <a:pt x="10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35"/>
              <p:cNvSpPr/>
              <p:nvPr/>
            </p:nvSpPr>
            <p:spPr>
              <a:xfrm>
                <a:off x="6542350" y="1287200"/>
                <a:ext cx="264375" cy="171800"/>
              </a:xfrm>
              <a:custGeom>
                <a:avLst/>
                <a:gdLst/>
                <a:ahLst/>
                <a:cxnLst/>
                <a:rect l="l" t="t" r="r" b="b"/>
                <a:pathLst>
                  <a:path w="10575" h="6872" extrusionOk="0">
                    <a:moveTo>
                      <a:pt x="34" y="0"/>
                    </a:moveTo>
                    <a:lnTo>
                      <a:pt x="0" y="67"/>
                    </a:lnTo>
                    <a:lnTo>
                      <a:pt x="134" y="167"/>
                    </a:lnTo>
                    <a:lnTo>
                      <a:pt x="10474" y="6372"/>
                    </a:lnTo>
                    <a:lnTo>
                      <a:pt x="10474" y="6572"/>
                    </a:lnTo>
                    <a:lnTo>
                      <a:pt x="10474" y="6872"/>
                    </a:lnTo>
                    <a:lnTo>
                      <a:pt x="10574" y="6872"/>
                    </a:lnTo>
                    <a:lnTo>
                      <a:pt x="10574" y="6605"/>
                    </a:lnTo>
                    <a:lnTo>
                      <a:pt x="10574" y="6305"/>
                    </a:lnTo>
                    <a:lnTo>
                      <a:pt x="200" y="100"/>
                    </a:ln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35"/>
              <p:cNvSpPr/>
              <p:nvPr/>
            </p:nvSpPr>
            <p:spPr>
              <a:xfrm flipH="1">
                <a:off x="8351975" y="750975"/>
                <a:ext cx="86750" cy="65075"/>
              </a:xfrm>
              <a:custGeom>
                <a:avLst/>
                <a:gdLst/>
                <a:ahLst/>
                <a:cxnLst/>
                <a:rect l="l" t="t" r="r" b="b"/>
                <a:pathLst>
                  <a:path w="3470" h="2603" extrusionOk="0">
                    <a:moveTo>
                      <a:pt x="3103" y="401"/>
                    </a:moveTo>
                    <a:lnTo>
                      <a:pt x="3103" y="1769"/>
                    </a:lnTo>
                    <a:lnTo>
                      <a:pt x="1235" y="2202"/>
                    </a:lnTo>
                    <a:cubicBezTo>
                      <a:pt x="1168" y="2236"/>
                      <a:pt x="1135" y="2236"/>
                      <a:pt x="1068" y="2236"/>
                    </a:cubicBezTo>
                    <a:cubicBezTo>
                      <a:pt x="668" y="2236"/>
                      <a:pt x="367" y="1935"/>
                      <a:pt x="367" y="1535"/>
                    </a:cubicBezTo>
                    <a:cubicBezTo>
                      <a:pt x="367" y="1202"/>
                      <a:pt x="601" y="935"/>
                      <a:pt x="934" y="868"/>
                    </a:cubicBezTo>
                    <a:lnTo>
                      <a:pt x="3103" y="401"/>
                    </a:lnTo>
                    <a:close/>
                    <a:moveTo>
                      <a:pt x="3203" y="1"/>
                    </a:moveTo>
                    <a:lnTo>
                      <a:pt x="868" y="501"/>
                    </a:lnTo>
                    <a:cubicBezTo>
                      <a:pt x="367" y="601"/>
                      <a:pt x="0" y="1035"/>
                      <a:pt x="0" y="1535"/>
                    </a:cubicBezTo>
                    <a:cubicBezTo>
                      <a:pt x="0" y="2136"/>
                      <a:pt x="501" y="2603"/>
                      <a:pt x="1068" y="2603"/>
                    </a:cubicBezTo>
                    <a:cubicBezTo>
                      <a:pt x="1135" y="2603"/>
                      <a:pt x="1235" y="2603"/>
                      <a:pt x="1335" y="2569"/>
                    </a:cubicBezTo>
                    <a:lnTo>
                      <a:pt x="3303" y="2102"/>
                    </a:lnTo>
                    <a:lnTo>
                      <a:pt x="3336" y="2102"/>
                    </a:lnTo>
                    <a:cubicBezTo>
                      <a:pt x="3403" y="2069"/>
                      <a:pt x="3470" y="2002"/>
                      <a:pt x="3470" y="1902"/>
                    </a:cubicBezTo>
                    <a:lnTo>
                      <a:pt x="3470" y="1902"/>
                    </a:lnTo>
                    <a:lnTo>
                      <a:pt x="3336" y="2002"/>
                    </a:lnTo>
                    <a:lnTo>
                      <a:pt x="3236" y="1835"/>
                    </a:lnTo>
                    <a:lnTo>
                      <a:pt x="3470" y="1702"/>
                    </a:lnTo>
                    <a:lnTo>
                      <a:pt x="3470" y="368"/>
                    </a:lnTo>
                    <a:lnTo>
                      <a:pt x="3470" y="167"/>
                    </a:lnTo>
                    <a:cubicBezTo>
                      <a:pt x="3470" y="101"/>
                      <a:pt x="3436" y="67"/>
                      <a:pt x="3403" y="34"/>
                    </a:cubicBezTo>
                    <a:cubicBezTo>
                      <a:pt x="3370" y="1"/>
                      <a:pt x="3303"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9" name="Google Shape;1609;p35"/>
            <p:cNvSpPr/>
            <p:nvPr/>
          </p:nvSpPr>
          <p:spPr>
            <a:xfrm rot="1907142">
              <a:off x="580614" y="1128627"/>
              <a:ext cx="265404" cy="229438"/>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ea typeface="IBM Plex Sans"/>
                <a:cs typeface="IBM Plex Sans"/>
                <a:sym typeface="IBM Plex Sans"/>
              </a:endParaRPr>
            </a:p>
          </p:txBody>
        </p:sp>
        <p:sp>
          <p:nvSpPr>
            <p:cNvPr id="1610" name="Google Shape;1610;p35"/>
            <p:cNvSpPr/>
            <p:nvPr/>
          </p:nvSpPr>
          <p:spPr>
            <a:xfrm rot="-1439326">
              <a:off x="580644" y="3785312"/>
              <a:ext cx="265645" cy="229519"/>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ea typeface="IBM Plex Sans"/>
                <a:cs typeface="IBM Plex Sans"/>
                <a:sym typeface="IBM Plex Sans"/>
              </a:endParaRPr>
            </a:p>
          </p:txBody>
        </p:sp>
      </p:grpSp>
      <p:sp>
        <p:nvSpPr>
          <p:cNvPr id="2" name="Marcador de Posição do Rodapé 1">
            <a:extLst>
              <a:ext uri="{FF2B5EF4-FFF2-40B4-BE49-F238E27FC236}">
                <a16:creationId xmlns:a16="http://schemas.microsoft.com/office/drawing/2014/main" id="{8FD3D3C4-783D-A0E3-2964-40F64F50B947}"/>
              </a:ext>
            </a:extLst>
          </p:cNvPr>
          <p:cNvSpPr>
            <a:spLocks noGrp="1"/>
          </p:cNvSpPr>
          <p:nvPr>
            <p:ph type="ftr" sz="quarter" idx="10"/>
          </p:nvPr>
        </p:nvSpPr>
        <p:spPr/>
        <p:txBody>
          <a:bodyPr/>
          <a:lstStyle/>
          <a:p>
            <a:endParaRPr lang="pt-PT"/>
          </a:p>
        </p:txBody>
      </p:sp>
      <p:sp>
        <p:nvSpPr>
          <p:cNvPr id="3" name="Marcador de Posição do Número do Diapositivo 2">
            <a:extLst>
              <a:ext uri="{FF2B5EF4-FFF2-40B4-BE49-F238E27FC236}">
                <a16:creationId xmlns:a16="http://schemas.microsoft.com/office/drawing/2014/main" id="{EF9B19F7-949F-4273-2CF5-875D326C6EBF}"/>
              </a:ext>
            </a:extLst>
          </p:cNvPr>
          <p:cNvSpPr>
            <a:spLocks noGrp="1"/>
          </p:cNvSpPr>
          <p:nvPr>
            <p:ph type="sldNum" sz="quarter" idx="11"/>
          </p:nvPr>
        </p:nvSpPr>
        <p:spPr/>
        <p:txBody>
          <a:bodyPr/>
          <a:lstStyle/>
          <a:p>
            <a:fld id="{79F01021-183D-4F51-9BD8-6D90E73A8F08}" type="slidenum">
              <a:rPr lang="pt-PT" smtClean="0"/>
              <a:t>‹#›</a:t>
            </a:fld>
            <a:endParaRPr lang="pt-PT"/>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71"/>
        <p:cNvGrpSpPr/>
        <p:nvPr/>
      </p:nvGrpSpPr>
      <p:grpSpPr>
        <a:xfrm>
          <a:off x="0" y="0"/>
          <a:ext cx="0" cy="0"/>
          <a:chOff x="0" y="0"/>
          <a:chExt cx="0" cy="0"/>
        </a:xfrm>
      </p:grpSpPr>
      <p:pic>
        <p:nvPicPr>
          <p:cNvPr id="472" name="Google Shape;472;p8"/>
          <p:cNvPicPr preferRelativeResize="0"/>
          <p:nvPr/>
        </p:nvPicPr>
        <p:blipFill>
          <a:blip r:embed="rId2">
            <a:alphaModFix amt="31000"/>
          </a:blip>
          <a:stretch>
            <a:fillRect/>
          </a:stretch>
        </p:blipFill>
        <p:spPr>
          <a:xfrm>
            <a:off x="50" y="18294"/>
            <a:ext cx="9144000" cy="5125212"/>
          </a:xfrm>
          <a:prstGeom prst="rect">
            <a:avLst/>
          </a:prstGeom>
          <a:noFill/>
          <a:ln>
            <a:noFill/>
          </a:ln>
        </p:spPr>
      </p:pic>
      <p:sp>
        <p:nvSpPr>
          <p:cNvPr id="473" name="Google Shape;473;p8"/>
          <p:cNvSpPr/>
          <p:nvPr/>
        </p:nvSpPr>
        <p:spPr>
          <a:xfrm>
            <a:off x="543300" y="516150"/>
            <a:ext cx="8057400" cy="4111200"/>
          </a:xfrm>
          <a:prstGeom prst="snip1Rect">
            <a:avLst>
              <a:gd name="adj" fmla="val 16667"/>
            </a:avLst>
          </a:prstGeom>
          <a:solidFill>
            <a:srgbClr val="031538">
              <a:alpha val="70060"/>
            </a:srgbClr>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ace Grotesk"/>
              <a:ea typeface="Space Grotesk"/>
              <a:cs typeface="Space Grotesk"/>
              <a:sym typeface="Space Grotesk"/>
            </a:endParaRPr>
          </a:p>
        </p:txBody>
      </p:sp>
      <p:sp>
        <p:nvSpPr>
          <p:cNvPr id="474" name="Google Shape;474;p8"/>
          <p:cNvSpPr txBox="1">
            <a:spLocks noGrp="1"/>
          </p:cNvSpPr>
          <p:nvPr>
            <p:ph type="title"/>
          </p:nvPr>
        </p:nvSpPr>
        <p:spPr>
          <a:xfrm>
            <a:off x="2324000" y="1555800"/>
            <a:ext cx="4496100" cy="20319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 name="Marcador de Posição do Rodapé 1">
            <a:extLst>
              <a:ext uri="{FF2B5EF4-FFF2-40B4-BE49-F238E27FC236}">
                <a16:creationId xmlns:a16="http://schemas.microsoft.com/office/drawing/2014/main" id="{E7EE1F72-3F71-0AB6-B2D7-7B31262292ED}"/>
              </a:ext>
            </a:extLst>
          </p:cNvPr>
          <p:cNvSpPr>
            <a:spLocks noGrp="1"/>
          </p:cNvSpPr>
          <p:nvPr>
            <p:ph type="ftr" sz="quarter" idx="10"/>
          </p:nvPr>
        </p:nvSpPr>
        <p:spPr/>
        <p:txBody>
          <a:bodyPr/>
          <a:lstStyle/>
          <a:p>
            <a:endParaRPr lang="pt-PT"/>
          </a:p>
        </p:txBody>
      </p:sp>
      <p:sp>
        <p:nvSpPr>
          <p:cNvPr id="3" name="Marcador de Posição do Número do Diapositivo 2">
            <a:extLst>
              <a:ext uri="{FF2B5EF4-FFF2-40B4-BE49-F238E27FC236}">
                <a16:creationId xmlns:a16="http://schemas.microsoft.com/office/drawing/2014/main" id="{12522DB8-7673-7015-031B-252BD4FE9B84}"/>
              </a:ext>
            </a:extLst>
          </p:cNvPr>
          <p:cNvSpPr>
            <a:spLocks noGrp="1"/>
          </p:cNvSpPr>
          <p:nvPr>
            <p:ph type="sldNum" sz="quarter" idx="11"/>
          </p:nvPr>
        </p:nvSpPr>
        <p:spPr/>
        <p:txBody>
          <a:bodyPr/>
          <a:lstStyle/>
          <a:p>
            <a:fld id="{79F01021-183D-4F51-9BD8-6D90E73A8F08}" type="slidenum">
              <a:rPr lang="pt-PT" smtClean="0"/>
              <a:t>‹#›</a:t>
            </a:fld>
            <a:endParaRPr lang="pt-P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userDrawn="1">
  <p:cSld name="Blank">
    <p:bg>
      <p:bgPr>
        <a:solidFill>
          <a:srgbClr val="FFFFFF"/>
        </a:solidFill>
        <a:effectLst/>
      </p:bgPr>
    </p:bg>
    <p:spTree>
      <p:nvGrpSpPr>
        <p:cNvPr id="1" name="Shape 486"/>
        <p:cNvGrpSpPr/>
        <p:nvPr/>
      </p:nvGrpSpPr>
      <p:grpSpPr>
        <a:xfrm>
          <a:off x="0" y="0"/>
          <a:ext cx="0" cy="0"/>
          <a:chOff x="0" y="0"/>
          <a:chExt cx="0" cy="0"/>
        </a:xfrm>
      </p:grpSpPr>
      <p:sp>
        <p:nvSpPr>
          <p:cNvPr id="2" name="Marcador de Posição do Rodapé 1">
            <a:extLst>
              <a:ext uri="{FF2B5EF4-FFF2-40B4-BE49-F238E27FC236}">
                <a16:creationId xmlns:a16="http://schemas.microsoft.com/office/drawing/2014/main" id="{B708B705-D8CD-9E76-3DDB-4DE8CB1FECB1}"/>
              </a:ext>
            </a:extLst>
          </p:cNvPr>
          <p:cNvSpPr>
            <a:spLocks noGrp="1"/>
          </p:cNvSpPr>
          <p:nvPr>
            <p:ph type="ftr" sz="quarter" idx="10"/>
          </p:nvPr>
        </p:nvSpPr>
        <p:spPr/>
        <p:txBody>
          <a:bodyPr/>
          <a:lstStyle/>
          <a:p>
            <a:endParaRPr lang="pt-PT"/>
          </a:p>
        </p:txBody>
      </p:sp>
      <p:sp>
        <p:nvSpPr>
          <p:cNvPr id="3" name="Marcador de Posição do Número do Diapositivo 2">
            <a:extLst>
              <a:ext uri="{FF2B5EF4-FFF2-40B4-BE49-F238E27FC236}">
                <a16:creationId xmlns:a16="http://schemas.microsoft.com/office/drawing/2014/main" id="{3692BEFF-CC50-9C4E-CC00-4F4AF50E7B32}"/>
              </a:ext>
            </a:extLst>
          </p:cNvPr>
          <p:cNvSpPr>
            <a:spLocks noGrp="1"/>
          </p:cNvSpPr>
          <p:nvPr>
            <p:ph type="sldNum" sz="quarter" idx="11"/>
          </p:nvPr>
        </p:nvSpPr>
        <p:spPr/>
        <p:txBody>
          <a:bodyPr/>
          <a:lstStyle/>
          <a:p>
            <a:fld id="{79F01021-183D-4F51-9BD8-6D90E73A8F08}" type="slidenum">
              <a:rPr lang="pt-PT" smtClean="0"/>
              <a:t>‹#›</a:t>
            </a:fld>
            <a:endParaRPr lang="pt-PT"/>
          </a:p>
        </p:txBody>
      </p:sp>
      <p:sp>
        <p:nvSpPr>
          <p:cNvPr id="4" name="Título 3">
            <a:extLst>
              <a:ext uri="{FF2B5EF4-FFF2-40B4-BE49-F238E27FC236}">
                <a16:creationId xmlns:a16="http://schemas.microsoft.com/office/drawing/2014/main" id="{61B7B443-A466-F9C5-29E7-7EB2CA9A1698}"/>
              </a:ext>
            </a:extLst>
          </p:cNvPr>
          <p:cNvSpPr>
            <a:spLocks noGrp="1"/>
          </p:cNvSpPr>
          <p:nvPr>
            <p:ph type="title"/>
          </p:nvPr>
        </p:nvSpPr>
        <p:spPr/>
        <p:txBody>
          <a:bodyPr/>
          <a:lstStyle/>
          <a:p>
            <a:r>
              <a:rPr lang="pt-PT"/>
              <a:t>Clique para editar o estilo de título do Modelo Global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761"/>
        <p:cNvGrpSpPr/>
        <p:nvPr/>
      </p:nvGrpSpPr>
      <p:grpSpPr>
        <a:xfrm>
          <a:off x="0" y="0"/>
          <a:ext cx="0" cy="0"/>
          <a:chOff x="0" y="0"/>
          <a:chExt cx="0" cy="0"/>
        </a:xfrm>
      </p:grpSpPr>
      <p:sp>
        <p:nvSpPr>
          <p:cNvPr id="762" name="Google Shape;762;p25"/>
          <p:cNvSpPr txBox="1">
            <a:spLocks noGrp="1"/>
          </p:cNvSpPr>
          <p:nvPr>
            <p:ph type="title"/>
          </p:nvPr>
        </p:nvSpPr>
        <p:spPr>
          <a:xfrm>
            <a:off x="713400" y="445025"/>
            <a:ext cx="7717200" cy="740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63" name="Google Shape;763;p25"/>
          <p:cNvSpPr txBox="1">
            <a:spLocks noGrp="1"/>
          </p:cNvSpPr>
          <p:nvPr>
            <p:ph type="title" idx="2"/>
          </p:nvPr>
        </p:nvSpPr>
        <p:spPr>
          <a:xfrm>
            <a:off x="1935230" y="1387456"/>
            <a:ext cx="3428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4" name="Google Shape;764;p25"/>
          <p:cNvSpPr txBox="1">
            <a:spLocks noGrp="1"/>
          </p:cNvSpPr>
          <p:nvPr>
            <p:ph type="subTitle" idx="1"/>
          </p:nvPr>
        </p:nvSpPr>
        <p:spPr>
          <a:xfrm>
            <a:off x="1935230" y="1840174"/>
            <a:ext cx="34281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5" name="Google Shape;765;p25"/>
          <p:cNvSpPr txBox="1">
            <a:spLocks noGrp="1"/>
          </p:cNvSpPr>
          <p:nvPr>
            <p:ph type="title" idx="3"/>
          </p:nvPr>
        </p:nvSpPr>
        <p:spPr>
          <a:xfrm>
            <a:off x="1935238" y="2953432"/>
            <a:ext cx="34281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766" name="Google Shape;766;p25"/>
          <p:cNvSpPr txBox="1">
            <a:spLocks noGrp="1"/>
          </p:cNvSpPr>
          <p:nvPr>
            <p:ph type="subTitle" idx="4"/>
          </p:nvPr>
        </p:nvSpPr>
        <p:spPr>
          <a:xfrm>
            <a:off x="1935238" y="3406150"/>
            <a:ext cx="34281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Marcador de Posição do Rodapé 1">
            <a:extLst>
              <a:ext uri="{FF2B5EF4-FFF2-40B4-BE49-F238E27FC236}">
                <a16:creationId xmlns:a16="http://schemas.microsoft.com/office/drawing/2014/main" id="{5D83F98B-D1A3-FDDA-677D-A74457E0EA47}"/>
              </a:ext>
            </a:extLst>
          </p:cNvPr>
          <p:cNvSpPr>
            <a:spLocks noGrp="1"/>
          </p:cNvSpPr>
          <p:nvPr>
            <p:ph type="ftr" sz="quarter" idx="10"/>
          </p:nvPr>
        </p:nvSpPr>
        <p:spPr/>
        <p:txBody>
          <a:bodyPr/>
          <a:lstStyle/>
          <a:p>
            <a:endParaRPr lang="pt-PT"/>
          </a:p>
        </p:txBody>
      </p:sp>
      <p:sp>
        <p:nvSpPr>
          <p:cNvPr id="3" name="Marcador de Posição do Número do Diapositivo 2">
            <a:extLst>
              <a:ext uri="{FF2B5EF4-FFF2-40B4-BE49-F238E27FC236}">
                <a16:creationId xmlns:a16="http://schemas.microsoft.com/office/drawing/2014/main" id="{2C67079A-A30F-53F6-917C-7F01FAB0EFE8}"/>
              </a:ext>
            </a:extLst>
          </p:cNvPr>
          <p:cNvSpPr>
            <a:spLocks noGrp="1"/>
          </p:cNvSpPr>
          <p:nvPr>
            <p:ph type="sldNum" sz="quarter" idx="11"/>
          </p:nvPr>
        </p:nvSpPr>
        <p:spPr/>
        <p:txBody>
          <a:bodyPr/>
          <a:lstStyle/>
          <a:p>
            <a:fld id="{79F01021-183D-4F51-9BD8-6D90E73A8F08}" type="slidenum">
              <a:rPr lang="pt-PT" smtClean="0"/>
              <a:t>‹#›</a:t>
            </a:fld>
            <a:endParaRPr lang="pt-P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squema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7C43FB-025E-98E3-4428-F0BBA3146988}"/>
              </a:ext>
            </a:extLst>
          </p:cNvPr>
          <p:cNvSpPr>
            <a:spLocks noGrp="1"/>
          </p:cNvSpPr>
          <p:nvPr>
            <p:ph type="title"/>
          </p:nvPr>
        </p:nvSpPr>
        <p:spPr/>
        <p:txBody>
          <a:bodyPr/>
          <a:lstStyle/>
          <a:p>
            <a:r>
              <a:rPr lang="pt-PT"/>
              <a:t>Clique para editar o estilo de título do Modelo Global</a:t>
            </a:r>
          </a:p>
        </p:txBody>
      </p:sp>
      <p:sp>
        <p:nvSpPr>
          <p:cNvPr id="3" name="Marcador de Posição do Rodapé 2">
            <a:extLst>
              <a:ext uri="{FF2B5EF4-FFF2-40B4-BE49-F238E27FC236}">
                <a16:creationId xmlns:a16="http://schemas.microsoft.com/office/drawing/2014/main" id="{F2CD427B-4C00-ED2E-DD82-4589D0C154BA}"/>
              </a:ext>
            </a:extLst>
          </p:cNvPr>
          <p:cNvSpPr>
            <a:spLocks noGrp="1"/>
          </p:cNvSpPr>
          <p:nvPr>
            <p:ph type="ftr" sz="quarter" idx="10"/>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5D8DC71A-285D-E724-19A4-15AF18A30C57}"/>
              </a:ext>
            </a:extLst>
          </p:cNvPr>
          <p:cNvSpPr>
            <a:spLocks noGrp="1"/>
          </p:cNvSpPr>
          <p:nvPr>
            <p:ph type="sldNum" sz="quarter" idx="11"/>
          </p:nvPr>
        </p:nvSpPr>
        <p:spPr/>
        <p:txBody>
          <a:bodyPr/>
          <a:lstStyle/>
          <a:p>
            <a:fld id="{79F01021-183D-4F51-9BD8-6D90E73A8F08}" type="slidenum">
              <a:rPr lang="pt-PT" smtClean="0"/>
              <a:t>‹#›</a:t>
            </a:fld>
            <a:endParaRPr lang="pt-PT"/>
          </a:p>
        </p:txBody>
      </p:sp>
    </p:spTree>
    <p:extLst>
      <p:ext uri="{BB962C8B-B14F-4D97-AF65-F5344CB8AC3E}">
        <p14:creationId xmlns:p14="http://schemas.microsoft.com/office/powerpoint/2010/main" val="4077232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3">
  <p:cSld name="Title and two columns 3">
    <p:spTree>
      <p:nvGrpSpPr>
        <p:cNvPr id="1" name="Shape 778"/>
        <p:cNvGrpSpPr/>
        <p:nvPr/>
      </p:nvGrpSpPr>
      <p:grpSpPr>
        <a:xfrm>
          <a:off x="0" y="0"/>
          <a:ext cx="0" cy="0"/>
          <a:chOff x="0" y="0"/>
          <a:chExt cx="0" cy="0"/>
        </a:xfrm>
      </p:grpSpPr>
      <p:sp>
        <p:nvSpPr>
          <p:cNvPr id="779" name="Google Shape;779;p27"/>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80" name="Google Shape;780;p27"/>
          <p:cNvSpPr txBox="1">
            <a:spLocks noGrp="1"/>
          </p:cNvSpPr>
          <p:nvPr>
            <p:ph type="subTitle" idx="1"/>
          </p:nvPr>
        </p:nvSpPr>
        <p:spPr>
          <a:xfrm>
            <a:off x="1119653" y="1440400"/>
            <a:ext cx="3341400" cy="271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81" name="Google Shape;781;p27"/>
          <p:cNvSpPr txBox="1">
            <a:spLocks noGrp="1"/>
          </p:cNvSpPr>
          <p:nvPr>
            <p:ph type="subTitle" idx="2"/>
          </p:nvPr>
        </p:nvSpPr>
        <p:spPr>
          <a:xfrm>
            <a:off x="4682947" y="1440400"/>
            <a:ext cx="3341400" cy="271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82" name="Google Shape;782;p27"/>
          <p:cNvGrpSpPr/>
          <p:nvPr/>
        </p:nvGrpSpPr>
        <p:grpSpPr>
          <a:xfrm>
            <a:off x="-2078455" y="174525"/>
            <a:ext cx="11056242" cy="5632044"/>
            <a:chOff x="-2078455" y="174525"/>
            <a:chExt cx="11056242" cy="5632044"/>
          </a:xfrm>
        </p:grpSpPr>
        <p:grpSp>
          <p:nvGrpSpPr>
            <p:cNvPr id="783" name="Google Shape;783;p27"/>
            <p:cNvGrpSpPr/>
            <p:nvPr/>
          </p:nvGrpSpPr>
          <p:grpSpPr>
            <a:xfrm>
              <a:off x="8657688" y="174525"/>
              <a:ext cx="320100" cy="324300"/>
              <a:chOff x="789875" y="1003975"/>
              <a:chExt cx="320100" cy="324300"/>
            </a:xfrm>
          </p:grpSpPr>
          <p:cxnSp>
            <p:nvCxnSpPr>
              <p:cNvPr id="784" name="Google Shape;784;p27"/>
              <p:cNvCxnSpPr/>
              <p:nvPr/>
            </p:nvCxnSpPr>
            <p:spPr>
              <a:xfrm>
                <a:off x="949925" y="1003975"/>
                <a:ext cx="0" cy="324300"/>
              </a:xfrm>
              <a:prstGeom prst="straightConnector1">
                <a:avLst/>
              </a:prstGeom>
              <a:noFill/>
              <a:ln w="9525" cap="flat" cmpd="sng">
                <a:solidFill>
                  <a:schemeClr val="dk1"/>
                </a:solidFill>
                <a:prstDash val="solid"/>
                <a:round/>
                <a:headEnd type="none" w="med" len="med"/>
                <a:tailEnd type="none" w="med" len="med"/>
              </a:ln>
            </p:spPr>
          </p:cxnSp>
          <p:cxnSp>
            <p:nvCxnSpPr>
              <p:cNvPr id="785" name="Google Shape;785;p27"/>
              <p:cNvCxnSpPr/>
              <p:nvPr/>
            </p:nvCxnSpPr>
            <p:spPr>
              <a:xfrm>
                <a:off x="789875" y="1166125"/>
                <a:ext cx="320100" cy="0"/>
              </a:xfrm>
              <a:prstGeom prst="straightConnector1">
                <a:avLst/>
              </a:prstGeom>
              <a:noFill/>
              <a:ln w="9525" cap="flat" cmpd="sng">
                <a:solidFill>
                  <a:schemeClr val="dk1"/>
                </a:solidFill>
                <a:prstDash val="solid"/>
                <a:round/>
                <a:headEnd type="none" w="med" len="med"/>
                <a:tailEnd type="none" w="med" len="med"/>
              </a:ln>
            </p:spPr>
          </p:cxnSp>
        </p:grpSp>
        <p:grpSp>
          <p:nvGrpSpPr>
            <p:cNvPr id="786" name="Google Shape;786;p27"/>
            <p:cNvGrpSpPr/>
            <p:nvPr/>
          </p:nvGrpSpPr>
          <p:grpSpPr>
            <a:xfrm>
              <a:off x="-2078455" y="4373320"/>
              <a:ext cx="4819084" cy="1433249"/>
              <a:chOff x="4392475" y="419900"/>
              <a:chExt cx="4046250" cy="1203400"/>
            </a:xfrm>
          </p:grpSpPr>
          <p:sp>
            <p:nvSpPr>
              <p:cNvPr id="787" name="Google Shape;787;p27"/>
              <p:cNvSpPr/>
              <p:nvPr/>
            </p:nvSpPr>
            <p:spPr>
              <a:xfrm>
                <a:off x="5935250" y="1501525"/>
                <a:ext cx="60050" cy="55050"/>
              </a:xfrm>
              <a:custGeom>
                <a:avLst/>
                <a:gdLst/>
                <a:ahLst/>
                <a:cxnLst/>
                <a:rect l="l" t="t" r="r" b="b"/>
                <a:pathLst>
                  <a:path w="2402" h="2202" extrusionOk="0">
                    <a:moveTo>
                      <a:pt x="0" y="0"/>
                    </a:moveTo>
                    <a:lnTo>
                      <a:pt x="0" y="1001"/>
                    </a:lnTo>
                    <a:cubicBezTo>
                      <a:pt x="0" y="1668"/>
                      <a:pt x="534" y="2202"/>
                      <a:pt x="1201" y="2202"/>
                    </a:cubicBezTo>
                    <a:cubicBezTo>
                      <a:pt x="1868" y="2202"/>
                      <a:pt x="2402" y="1668"/>
                      <a:pt x="2402" y="1001"/>
                    </a:cubicBezTo>
                    <a:lnTo>
                      <a:pt x="2402" y="0"/>
                    </a:lnTo>
                    <a:lnTo>
                      <a:pt x="2035" y="0"/>
                    </a:lnTo>
                    <a:lnTo>
                      <a:pt x="2035" y="1001"/>
                    </a:lnTo>
                    <a:cubicBezTo>
                      <a:pt x="2035" y="1468"/>
                      <a:pt x="1668" y="1835"/>
                      <a:pt x="1201" y="1835"/>
                    </a:cubicBezTo>
                    <a:cubicBezTo>
                      <a:pt x="734" y="1835"/>
                      <a:pt x="367" y="1468"/>
                      <a:pt x="367" y="1001"/>
                    </a:cubicBez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a:off x="6011125" y="1293025"/>
                <a:ext cx="286900" cy="192675"/>
              </a:xfrm>
              <a:custGeom>
                <a:avLst/>
                <a:gdLst/>
                <a:ahLst/>
                <a:cxnLst/>
                <a:rect l="l" t="t" r="r" b="b"/>
                <a:pathLst>
                  <a:path w="11476" h="7707" extrusionOk="0">
                    <a:moveTo>
                      <a:pt x="11109" y="1"/>
                    </a:moveTo>
                    <a:lnTo>
                      <a:pt x="668" y="6305"/>
                    </a:lnTo>
                    <a:lnTo>
                      <a:pt x="668" y="6572"/>
                    </a:lnTo>
                    <a:lnTo>
                      <a:pt x="568" y="6572"/>
                    </a:lnTo>
                    <a:lnTo>
                      <a:pt x="568" y="6372"/>
                    </a:lnTo>
                    <a:lnTo>
                      <a:pt x="534" y="6405"/>
                    </a:lnTo>
                    <a:cubicBezTo>
                      <a:pt x="468" y="6439"/>
                      <a:pt x="468" y="6472"/>
                      <a:pt x="434" y="6506"/>
                    </a:cubicBezTo>
                    <a:lnTo>
                      <a:pt x="334" y="6939"/>
                    </a:lnTo>
                    <a:cubicBezTo>
                      <a:pt x="301" y="7106"/>
                      <a:pt x="201" y="7206"/>
                      <a:pt x="67" y="7306"/>
                    </a:cubicBezTo>
                    <a:lnTo>
                      <a:pt x="1" y="7706"/>
                    </a:lnTo>
                    <a:cubicBezTo>
                      <a:pt x="334" y="7606"/>
                      <a:pt x="601" y="7373"/>
                      <a:pt x="701" y="7039"/>
                    </a:cubicBezTo>
                    <a:lnTo>
                      <a:pt x="768" y="6672"/>
                    </a:lnTo>
                    <a:lnTo>
                      <a:pt x="11476" y="201"/>
                    </a:lnTo>
                    <a:cubicBezTo>
                      <a:pt x="11376" y="134"/>
                      <a:pt x="11242" y="68"/>
                      <a:pt x="111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a:off x="6016975" y="1279700"/>
                <a:ext cx="261875" cy="142075"/>
              </a:xfrm>
              <a:custGeom>
                <a:avLst/>
                <a:gdLst/>
                <a:ahLst/>
                <a:cxnLst/>
                <a:rect l="l" t="t" r="r" b="b"/>
                <a:pathLst>
                  <a:path w="10475" h="5683" extrusionOk="0">
                    <a:moveTo>
                      <a:pt x="10174" y="0"/>
                    </a:moveTo>
                    <a:lnTo>
                      <a:pt x="2402" y="4704"/>
                    </a:lnTo>
                    <a:cubicBezTo>
                      <a:pt x="1789" y="5112"/>
                      <a:pt x="1074" y="5316"/>
                      <a:pt x="346" y="5316"/>
                    </a:cubicBezTo>
                    <a:cubicBezTo>
                      <a:pt x="242" y="5316"/>
                      <a:pt x="138" y="5312"/>
                      <a:pt x="34" y="5304"/>
                    </a:cubicBezTo>
                    <a:lnTo>
                      <a:pt x="0" y="5671"/>
                    </a:lnTo>
                    <a:cubicBezTo>
                      <a:pt x="105" y="5678"/>
                      <a:pt x="209" y="5682"/>
                      <a:pt x="312" y="5682"/>
                    </a:cubicBezTo>
                    <a:cubicBezTo>
                      <a:pt x="1134" y="5682"/>
                      <a:pt x="1921" y="5448"/>
                      <a:pt x="2602" y="5004"/>
                    </a:cubicBezTo>
                    <a:lnTo>
                      <a:pt x="10474" y="234"/>
                    </a:lnTo>
                    <a:cubicBezTo>
                      <a:pt x="10374" y="167"/>
                      <a:pt x="10274" y="67"/>
                      <a:pt x="10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a:off x="5912725" y="1359750"/>
                <a:ext cx="105100" cy="141800"/>
              </a:xfrm>
              <a:custGeom>
                <a:avLst/>
                <a:gdLst/>
                <a:ahLst/>
                <a:cxnLst/>
                <a:rect l="l" t="t" r="r" b="b"/>
                <a:pathLst>
                  <a:path w="4204" h="5672" extrusionOk="0">
                    <a:moveTo>
                      <a:pt x="2202" y="167"/>
                    </a:moveTo>
                    <a:lnTo>
                      <a:pt x="2202" y="367"/>
                    </a:lnTo>
                    <a:cubicBezTo>
                      <a:pt x="3136" y="434"/>
                      <a:pt x="3870" y="1168"/>
                      <a:pt x="3870" y="2069"/>
                    </a:cubicBezTo>
                    <a:lnTo>
                      <a:pt x="3603" y="4971"/>
                    </a:lnTo>
                    <a:lnTo>
                      <a:pt x="3803" y="5404"/>
                    </a:lnTo>
                    <a:lnTo>
                      <a:pt x="3637" y="5471"/>
                    </a:lnTo>
                    <a:lnTo>
                      <a:pt x="3536" y="5304"/>
                    </a:lnTo>
                    <a:lnTo>
                      <a:pt x="634" y="5304"/>
                    </a:lnTo>
                    <a:lnTo>
                      <a:pt x="634" y="5271"/>
                    </a:lnTo>
                    <a:lnTo>
                      <a:pt x="568" y="5404"/>
                    </a:lnTo>
                    <a:lnTo>
                      <a:pt x="401" y="5338"/>
                    </a:lnTo>
                    <a:lnTo>
                      <a:pt x="601" y="4904"/>
                    </a:lnTo>
                    <a:lnTo>
                      <a:pt x="368" y="2102"/>
                    </a:lnTo>
                    <a:cubicBezTo>
                      <a:pt x="368" y="1168"/>
                      <a:pt x="1101" y="401"/>
                      <a:pt x="2035" y="367"/>
                    </a:cubicBezTo>
                    <a:lnTo>
                      <a:pt x="2035" y="167"/>
                    </a:lnTo>
                    <a:close/>
                    <a:moveTo>
                      <a:pt x="2102" y="0"/>
                    </a:moveTo>
                    <a:cubicBezTo>
                      <a:pt x="935" y="0"/>
                      <a:pt x="1" y="934"/>
                      <a:pt x="1" y="2102"/>
                    </a:cubicBezTo>
                    <a:lnTo>
                      <a:pt x="301" y="5504"/>
                    </a:lnTo>
                    <a:cubicBezTo>
                      <a:pt x="301" y="5571"/>
                      <a:pt x="368" y="5671"/>
                      <a:pt x="468" y="5671"/>
                    </a:cubicBezTo>
                    <a:lnTo>
                      <a:pt x="3737" y="5671"/>
                    </a:lnTo>
                    <a:cubicBezTo>
                      <a:pt x="3837" y="5671"/>
                      <a:pt x="3903" y="5571"/>
                      <a:pt x="3903" y="5504"/>
                    </a:cubicBezTo>
                    <a:lnTo>
                      <a:pt x="3937" y="5004"/>
                    </a:lnTo>
                    <a:lnTo>
                      <a:pt x="4003" y="4604"/>
                    </a:lnTo>
                    <a:lnTo>
                      <a:pt x="4170" y="2469"/>
                    </a:lnTo>
                    <a:lnTo>
                      <a:pt x="4204" y="2102"/>
                    </a:lnTo>
                    <a:cubicBezTo>
                      <a:pt x="4204" y="934"/>
                      <a:pt x="3270"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a:off x="6836725" y="1501525"/>
                <a:ext cx="59225" cy="55050"/>
              </a:xfrm>
              <a:custGeom>
                <a:avLst/>
                <a:gdLst/>
                <a:ahLst/>
                <a:cxnLst/>
                <a:rect l="l" t="t" r="r" b="b"/>
                <a:pathLst>
                  <a:path w="2369" h="2202" extrusionOk="0">
                    <a:moveTo>
                      <a:pt x="0" y="0"/>
                    </a:moveTo>
                    <a:lnTo>
                      <a:pt x="0" y="1001"/>
                    </a:lnTo>
                    <a:cubicBezTo>
                      <a:pt x="0" y="1668"/>
                      <a:pt x="534" y="2202"/>
                      <a:pt x="1168" y="2202"/>
                    </a:cubicBezTo>
                    <a:cubicBezTo>
                      <a:pt x="1835" y="2202"/>
                      <a:pt x="2369" y="1668"/>
                      <a:pt x="2369" y="1001"/>
                    </a:cubicBezTo>
                    <a:lnTo>
                      <a:pt x="2369" y="0"/>
                    </a:lnTo>
                    <a:lnTo>
                      <a:pt x="2002" y="0"/>
                    </a:lnTo>
                    <a:lnTo>
                      <a:pt x="2002" y="1001"/>
                    </a:lnTo>
                    <a:cubicBezTo>
                      <a:pt x="2002" y="1468"/>
                      <a:pt x="1635" y="1835"/>
                      <a:pt x="1168" y="1835"/>
                    </a:cubicBezTo>
                    <a:cubicBezTo>
                      <a:pt x="734" y="1835"/>
                      <a:pt x="334" y="1468"/>
                      <a:pt x="334" y="1001"/>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a:off x="6553175" y="1279700"/>
                <a:ext cx="261050" cy="141775"/>
              </a:xfrm>
              <a:custGeom>
                <a:avLst/>
                <a:gdLst/>
                <a:ahLst/>
                <a:cxnLst/>
                <a:rect l="l" t="t" r="r" b="b"/>
                <a:pathLst>
                  <a:path w="10442" h="5671" extrusionOk="0">
                    <a:moveTo>
                      <a:pt x="301" y="0"/>
                    </a:moveTo>
                    <a:cubicBezTo>
                      <a:pt x="201" y="67"/>
                      <a:pt x="101" y="167"/>
                      <a:pt x="1" y="234"/>
                    </a:cubicBezTo>
                    <a:lnTo>
                      <a:pt x="7873" y="5004"/>
                    </a:lnTo>
                    <a:cubicBezTo>
                      <a:pt x="8540" y="5437"/>
                      <a:pt x="9308" y="5671"/>
                      <a:pt x="10141" y="5671"/>
                    </a:cubicBezTo>
                    <a:lnTo>
                      <a:pt x="10442" y="5671"/>
                    </a:lnTo>
                    <a:lnTo>
                      <a:pt x="10408" y="5304"/>
                    </a:lnTo>
                    <a:lnTo>
                      <a:pt x="10141" y="5304"/>
                    </a:lnTo>
                    <a:cubicBezTo>
                      <a:pt x="9374" y="5304"/>
                      <a:pt x="8674" y="5104"/>
                      <a:pt x="8040" y="4704"/>
                    </a:cubicBez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a:off x="6533175" y="1293025"/>
                <a:ext cx="286900" cy="191850"/>
              </a:xfrm>
              <a:custGeom>
                <a:avLst/>
                <a:gdLst/>
                <a:ahLst/>
                <a:cxnLst/>
                <a:rect l="l" t="t" r="r" b="b"/>
                <a:pathLst>
                  <a:path w="11476" h="7674" extrusionOk="0">
                    <a:moveTo>
                      <a:pt x="367" y="1"/>
                    </a:moveTo>
                    <a:cubicBezTo>
                      <a:pt x="267" y="68"/>
                      <a:pt x="134" y="134"/>
                      <a:pt x="0" y="201"/>
                    </a:cubicBezTo>
                    <a:lnTo>
                      <a:pt x="10708" y="6672"/>
                    </a:lnTo>
                    <a:lnTo>
                      <a:pt x="10808" y="7039"/>
                    </a:lnTo>
                    <a:cubicBezTo>
                      <a:pt x="10875" y="7373"/>
                      <a:pt x="11142" y="7606"/>
                      <a:pt x="11475" y="7673"/>
                    </a:cubicBezTo>
                    <a:lnTo>
                      <a:pt x="11442" y="7273"/>
                    </a:lnTo>
                    <a:cubicBezTo>
                      <a:pt x="11308" y="7206"/>
                      <a:pt x="11208" y="7106"/>
                      <a:pt x="11142" y="6939"/>
                    </a:cubicBezTo>
                    <a:lnTo>
                      <a:pt x="11042" y="6506"/>
                    </a:lnTo>
                    <a:cubicBezTo>
                      <a:pt x="11042" y="6472"/>
                      <a:pt x="11008" y="6405"/>
                      <a:pt x="10975" y="6405"/>
                    </a:cubicBezTo>
                    <a:lnTo>
                      <a:pt x="10941" y="6372"/>
                    </a:lnTo>
                    <a:lnTo>
                      <a:pt x="10941" y="6639"/>
                    </a:lnTo>
                    <a:lnTo>
                      <a:pt x="10841" y="6639"/>
                    </a:lnTo>
                    <a:lnTo>
                      <a:pt x="10841" y="6339"/>
                    </a:lnTo>
                    <a:lnTo>
                      <a:pt x="3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a:off x="6813375" y="1359750"/>
                <a:ext cx="105925" cy="141800"/>
              </a:xfrm>
              <a:custGeom>
                <a:avLst/>
                <a:gdLst/>
                <a:ahLst/>
                <a:cxnLst/>
                <a:rect l="l" t="t" r="r" b="b"/>
                <a:pathLst>
                  <a:path w="4237" h="5672" extrusionOk="0">
                    <a:moveTo>
                      <a:pt x="2269" y="167"/>
                    </a:moveTo>
                    <a:lnTo>
                      <a:pt x="2269" y="367"/>
                    </a:lnTo>
                    <a:cubicBezTo>
                      <a:pt x="3169" y="434"/>
                      <a:pt x="3870" y="1168"/>
                      <a:pt x="3870" y="2102"/>
                    </a:cubicBezTo>
                    <a:lnTo>
                      <a:pt x="3603" y="4937"/>
                    </a:lnTo>
                    <a:lnTo>
                      <a:pt x="3836" y="5404"/>
                    </a:lnTo>
                    <a:lnTo>
                      <a:pt x="3670" y="5471"/>
                    </a:lnTo>
                    <a:lnTo>
                      <a:pt x="3570" y="5304"/>
                    </a:lnTo>
                    <a:lnTo>
                      <a:pt x="667" y="5304"/>
                    </a:lnTo>
                    <a:lnTo>
                      <a:pt x="601" y="5404"/>
                    </a:lnTo>
                    <a:lnTo>
                      <a:pt x="434" y="5338"/>
                    </a:lnTo>
                    <a:lnTo>
                      <a:pt x="634" y="4971"/>
                    </a:lnTo>
                    <a:lnTo>
                      <a:pt x="367" y="2102"/>
                    </a:lnTo>
                    <a:cubicBezTo>
                      <a:pt x="367" y="1168"/>
                      <a:pt x="1134" y="367"/>
                      <a:pt x="2068" y="367"/>
                    </a:cubicBezTo>
                    <a:lnTo>
                      <a:pt x="2068" y="167"/>
                    </a:lnTo>
                    <a:close/>
                    <a:moveTo>
                      <a:pt x="2102" y="0"/>
                    </a:moveTo>
                    <a:cubicBezTo>
                      <a:pt x="934" y="0"/>
                      <a:pt x="0" y="934"/>
                      <a:pt x="0" y="2102"/>
                    </a:cubicBezTo>
                    <a:lnTo>
                      <a:pt x="34" y="2469"/>
                    </a:lnTo>
                    <a:lnTo>
                      <a:pt x="234" y="4604"/>
                    </a:lnTo>
                    <a:lnTo>
                      <a:pt x="267" y="5004"/>
                    </a:lnTo>
                    <a:lnTo>
                      <a:pt x="301" y="5504"/>
                    </a:lnTo>
                    <a:cubicBezTo>
                      <a:pt x="301" y="5571"/>
                      <a:pt x="401" y="5671"/>
                      <a:pt x="501" y="5671"/>
                    </a:cubicBezTo>
                    <a:lnTo>
                      <a:pt x="3736" y="5671"/>
                    </a:lnTo>
                    <a:cubicBezTo>
                      <a:pt x="3836" y="5671"/>
                      <a:pt x="3903" y="5571"/>
                      <a:pt x="3903" y="5504"/>
                    </a:cubicBezTo>
                    <a:lnTo>
                      <a:pt x="4237" y="2102"/>
                    </a:lnTo>
                    <a:cubicBezTo>
                      <a:pt x="4237" y="934"/>
                      <a:pt x="3269" y="0"/>
                      <a:pt x="2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7"/>
              <p:cNvSpPr/>
              <p:nvPr/>
            </p:nvSpPr>
            <p:spPr>
              <a:xfrm>
                <a:off x="6385575" y="1567400"/>
                <a:ext cx="60050" cy="55900"/>
              </a:xfrm>
              <a:custGeom>
                <a:avLst/>
                <a:gdLst/>
                <a:ahLst/>
                <a:cxnLst/>
                <a:rect l="l" t="t" r="r" b="b"/>
                <a:pathLst>
                  <a:path w="2402" h="2236" extrusionOk="0">
                    <a:moveTo>
                      <a:pt x="0" y="0"/>
                    </a:moveTo>
                    <a:lnTo>
                      <a:pt x="0" y="1034"/>
                    </a:lnTo>
                    <a:cubicBezTo>
                      <a:pt x="0" y="1668"/>
                      <a:pt x="567" y="2235"/>
                      <a:pt x="1201" y="2235"/>
                    </a:cubicBezTo>
                    <a:cubicBezTo>
                      <a:pt x="1868" y="2235"/>
                      <a:pt x="2402" y="1668"/>
                      <a:pt x="2402" y="1034"/>
                    </a:cubicBezTo>
                    <a:lnTo>
                      <a:pt x="2402" y="0"/>
                    </a:lnTo>
                    <a:lnTo>
                      <a:pt x="2035" y="0"/>
                    </a:lnTo>
                    <a:lnTo>
                      <a:pt x="2035" y="1034"/>
                    </a:lnTo>
                    <a:cubicBezTo>
                      <a:pt x="2035" y="1468"/>
                      <a:pt x="1668" y="1868"/>
                      <a:pt x="1201" y="1868"/>
                    </a:cubicBezTo>
                    <a:cubicBezTo>
                      <a:pt x="767" y="1868"/>
                      <a:pt x="367" y="1468"/>
                      <a:pt x="367" y="1034"/>
                    </a:cubicBez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p:nvPr/>
            </p:nvSpPr>
            <p:spPr>
              <a:xfrm>
                <a:off x="6399750" y="1348075"/>
                <a:ext cx="9200" cy="40875"/>
              </a:xfrm>
              <a:custGeom>
                <a:avLst/>
                <a:gdLst/>
                <a:ahLst/>
                <a:cxnLst/>
                <a:rect l="l" t="t" r="r" b="b"/>
                <a:pathLst>
                  <a:path w="368" h="1635" extrusionOk="0">
                    <a:moveTo>
                      <a:pt x="0" y="0"/>
                    </a:moveTo>
                    <a:lnTo>
                      <a:pt x="0" y="1635"/>
                    </a:lnTo>
                    <a:cubicBezTo>
                      <a:pt x="67" y="1602"/>
                      <a:pt x="134" y="1602"/>
                      <a:pt x="200" y="1602"/>
                    </a:cubicBezTo>
                    <a:lnTo>
                      <a:pt x="367" y="1602"/>
                    </a:lnTo>
                    <a:lnTo>
                      <a:pt x="367" y="167"/>
                    </a:lnTo>
                    <a:cubicBezTo>
                      <a:pt x="234" y="134"/>
                      <a:pt x="100" y="67"/>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a:off x="6399750" y="1420625"/>
                <a:ext cx="9200" cy="7525"/>
              </a:xfrm>
              <a:custGeom>
                <a:avLst/>
                <a:gdLst/>
                <a:ahLst/>
                <a:cxnLst/>
                <a:rect l="l" t="t" r="r" b="b"/>
                <a:pathLst>
                  <a:path w="368" h="301" extrusionOk="0">
                    <a:moveTo>
                      <a:pt x="0" y="1"/>
                    </a:moveTo>
                    <a:lnTo>
                      <a:pt x="0" y="301"/>
                    </a:lnTo>
                    <a:cubicBezTo>
                      <a:pt x="134" y="267"/>
                      <a:pt x="234" y="234"/>
                      <a:pt x="367" y="234"/>
                    </a:cubicBezTo>
                    <a:lnTo>
                      <a:pt x="367" y="34"/>
                    </a:lnTo>
                    <a:lnTo>
                      <a:pt x="200" y="34"/>
                    </a:lnTo>
                    <a:cubicBezTo>
                      <a:pt x="134" y="34"/>
                      <a:pt x="67" y="3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a:off x="6422250" y="1420625"/>
                <a:ext cx="9200" cy="7525"/>
              </a:xfrm>
              <a:custGeom>
                <a:avLst/>
                <a:gdLst/>
                <a:ahLst/>
                <a:cxnLst/>
                <a:rect l="l" t="t" r="r" b="b"/>
                <a:pathLst>
                  <a:path w="368" h="301" extrusionOk="0">
                    <a:moveTo>
                      <a:pt x="368" y="1"/>
                    </a:moveTo>
                    <a:cubicBezTo>
                      <a:pt x="301" y="34"/>
                      <a:pt x="268" y="34"/>
                      <a:pt x="168" y="34"/>
                    </a:cubicBezTo>
                    <a:lnTo>
                      <a:pt x="1" y="34"/>
                    </a:lnTo>
                    <a:lnTo>
                      <a:pt x="1" y="234"/>
                    </a:lnTo>
                    <a:cubicBezTo>
                      <a:pt x="134" y="234"/>
                      <a:pt x="268" y="267"/>
                      <a:pt x="368" y="301"/>
                    </a:cubicBezTo>
                    <a:lnTo>
                      <a:pt x="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a:off x="6422250" y="1347250"/>
                <a:ext cx="9200" cy="41700"/>
              </a:xfrm>
              <a:custGeom>
                <a:avLst/>
                <a:gdLst/>
                <a:ahLst/>
                <a:cxnLst/>
                <a:rect l="l" t="t" r="r" b="b"/>
                <a:pathLst>
                  <a:path w="368" h="1668" extrusionOk="0">
                    <a:moveTo>
                      <a:pt x="368" y="0"/>
                    </a:moveTo>
                    <a:cubicBezTo>
                      <a:pt x="268" y="100"/>
                      <a:pt x="134" y="167"/>
                      <a:pt x="1" y="200"/>
                    </a:cubicBezTo>
                    <a:lnTo>
                      <a:pt x="1" y="1635"/>
                    </a:lnTo>
                    <a:lnTo>
                      <a:pt x="168" y="1635"/>
                    </a:lnTo>
                    <a:cubicBezTo>
                      <a:pt x="234" y="1635"/>
                      <a:pt x="301" y="1635"/>
                      <a:pt x="368" y="1668"/>
                    </a:cubicBezTo>
                    <a:lnTo>
                      <a:pt x="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a:off x="6363050" y="1425625"/>
                <a:ext cx="105925" cy="141800"/>
              </a:xfrm>
              <a:custGeom>
                <a:avLst/>
                <a:gdLst/>
                <a:ahLst/>
                <a:cxnLst/>
                <a:rect l="l" t="t" r="r" b="b"/>
                <a:pathLst>
                  <a:path w="4237" h="5672" extrusionOk="0">
                    <a:moveTo>
                      <a:pt x="2269" y="268"/>
                    </a:moveTo>
                    <a:lnTo>
                      <a:pt x="2269" y="401"/>
                    </a:lnTo>
                    <a:cubicBezTo>
                      <a:pt x="3136" y="468"/>
                      <a:pt x="3870" y="1202"/>
                      <a:pt x="3870" y="2102"/>
                    </a:cubicBezTo>
                    <a:lnTo>
                      <a:pt x="3603" y="4971"/>
                    </a:lnTo>
                    <a:lnTo>
                      <a:pt x="3837" y="5471"/>
                    </a:lnTo>
                    <a:lnTo>
                      <a:pt x="3670" y="5538"/>
                    </a:lnTo>
                    <a:lnTo>
                      <a:pt x="3570" y="5304"/>
                    </a:lnTo>
                    <a:lnTo>
                      <a:pt x="668" y="5304"/>
                    </a:lnTo>
                    <a:lnTo>
                      <a:pt x="601" y="5471"/>
                    </a:lnTo>
                    <a:lnTo>
                      <a:pt x="434" y="5405"/>
                    </a:lnTo>
                    <a:lnTo>
                      <a:pt x="634" y="5038"/>
                    </a:lnTo>
                    <a:lnTo>
                      <a:pt x="367" y="2136"/>
                    </a:lnTo>
                    <a:cubicBezTo>
                      <a:pt x="367" y="1168"/>
                      <a:pt x="1135" y="401"/>
                      <a:pt x="2069" y="368"/>
                    </a:cubicBezTo>
                    <a:lnTo>
                      <a:pt x="2069" y="268"/>
                    </a:lnTo>
                    <a:close/>
                    <a:moveTo>
                      <a:pt x="2102" y="1"/>
                    </a:moveTo>
                    <a:cubicBezTo>
                      <a:pt x="2035" y="1"/>
                      <a:pt x="1935" y="1"/>
                      <a:pt x="1835" y="34"/>
                    </a:cubicBezTo>
                    <a:cubicBezTo>
                      <a:pt x="1702" y="34"/>
                      <a:pt x="1602" y="67"/>
                      <a:pt x="1468" y="101"/>
                    </a:cubicBezTo>
                    <a:cubicBezTo>
                      <a:pt x="634" y="368"/>
                      <a:pt x="0" y="1168"/>
                      <a:pt x="0" y="2136"/>
                    </a:cubicBezTo>
                    <a:lnTo>
                      <a:pt x="301" y="5505"/>
                    </a:lnTo>
                    <a:cubicBezTo>
                      <a:pt x="301" y="5605"/>
                      <a:pt x="401" y="5671"/>
                      <a:pt x="501" y="5671"/>
                    </a:cubicBezTo>
                    <a:lnTo>
                      <a:pt x="3736" y="5671"/>
                    </a:lnTo>
                    <a:cubicBezTo>
                      <a:pt x="3837" y="5671"/>
                      <a:pt x="3903" y="5605"/>
                      <a:pt x="3937" y="5505"/>
                    </a:cubicBezTo>
                    <a:lnTo>
                      <a:pt x="4237" y="2136"/>
                    </a:lnTo>
                    <a:cubicBezTo>
                      <a:pt x="4237" y="1168"/>
                      <a:pt x="3603" y="368"/>
                      <a:pt x="2736" y="101"/>
                    </a:cubicBezTo>
                    <a:cubicBezTo>
                      <a:pt x="2636" y="67"/>
                      <a:pt x="2502" y="34"/>
                      <a:pt x="2369" y="34"/>
                    </a:cubicBezTo>
                    <a:cubicBezTo>
                      <a:pt x="2302" y="1"/>
                      <a:pt x="2202" y="1"/>
                      <a:pt x="2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a:off x="6388075" y="1388100"/>
                <a:ext cx="55900" cy="33375"/>
              </a:xfrm>
              <a:custGeom>
                <a:avLst/>
                <a:gdLst/>
                <a:ahLst/>
                <a:cxnLst/>
                <a:rect l="l" t="t" r="r" b="b"/>
                <a:pathLst>
                  <a:path w="2236" h="1335" extrusionOk="0">
                    <a:moveTo>
                      <a:pt x="1535" y="267"/>
                    </a:moveTo>
                    <a:cubicBezTo>
                      <a:pt x="1768" y="267"/>
                      <a:pt x="1935" y="434"/>
                      <a:pt x="1935" y="668"/>
                    </a:cubicBezTo>
                    <a:cubicBezTo>
                      <a:pt x="1935" y="868"/>
                      <a:pt x="1768" y="1068"/>
                      <a:pt x="1535" y="1068"/>
                    </a:cubicBezTo>
                    <a:lnTo>
                      <a:pt x="667" y="1068"/>
                    </a:lnTo>
                    <a:cubicBezTo>
                      <a:pt x="434" y="1068"/>
                      <a:pt x="267" y="868"/>
                      <a:pt x="267" y="668"/>
                    </a:cubicBezTo>
                    <a:cubicBezTo>
                      <a:pt x="267" y="434"/>
                      <a:pt x="434" y="267"/>
                      <a:pt x="667" y="267"/>
                    </a:cubicBezTo>
                    <a:close/>
                    <a:moveTo>
                      <a:pt x="667" y="1"/>
                    </a:moveTo>
                    <a:cubicBezTo>
                      <a:pt x="601" y="1"/>
                      <a:pt x="534" y="1"/>
                      <a:pt x="467" y="34"/>
                    </a:cubicBezTo>
                    <a:cubicBezTo>
                      <a:pt x="200" y="101"/>
                      <a:pt x="0" y="368"/>
                      <a:pt x="0" y="668"/>
                    </a:cubicBezTo>
                    <a:cubicBezTo>
                      <a:pt x="0" y="968"/>
                      <a:pt x="200" y="1201"/>
                      <a:pt x="467" y="1302"/>
                    </a:cubicBezTo>
                    <a:cubicBezTo>
                      <a:pt x="534" y="1335"/>
                      <a:pt x="601" y="1335"/>
                      <a:pt x="667" y="1335"/>
                    </a:cubicBezTo>
                    <a:lnTo>
                      <a:pt x="1535" y="1335"/>
                    </a:lnTo>
                    <a:cubicBezTo>
                      <a:pt x="1601" y="1335"/>
                      <a:pt x="1668" y="1335"/>
                      <a:pt x="1735" y="1302"/>
                    </a:cubicBezTo>
                    <a:cubicBezTo>
                      <a:pt x="2035" y="1201"/>
                      <a:pt x="2235" y="968"/>
                      <a:pt x="2235" y="668"/>
                    </a:cubicBezTo>
                    <a:cubicBezTo>
                      <a:pt x="2235" y="368"/>
                      <a:pt x="2035" y="101"/>
                      <a:pt x="1735" y="34"/>
                    </a:cubicBezTo>
                    <a:cubicBezTo>
                      <a:pt x="1668" y="1"/>
                      <a:pt x="1635"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a:off x="6390575" y="1334725"/>
                <a:ext cx="50875" cy="18375"/>
              </a:xfrm>
              <a:custGeom>
                <a:avLst/>
                <a:gdLst/>
                <a:ahLst/>
                <a:cxnLst/>
                <a:rect l="l" t="t" r="r" b="b"/>
                <a:pathLst>
                  <a:path w="2035" h="735" extrusionOk="0">
                    <a:moveTo>
                      <a:pt x="0" y="1"/>
                    </a:moveTo>
                    <a:cubicBezTo>
                      <a:pt x="67" y="201"/>
                      <a:pt x="200" y="401"/>
                      <a:pt x="367" y="534"/>
                    </a:cubicBezTo>
                    <a:cubicBezTo>
                      <a:pt x="467" y="601"/>
                      <a:pt x="601" y="668"/>
                      <a:pt x="734" y="701"/>
                    </a:cubicBezTo>
                    <a:cubicBezTo>
                      <a:pt x="834" y="701"/>
                      <a:pt x="901" y="735"/>
                      <a:pt x="1001" y="735"/>
                    </a:cubicBezTo>
                    <a:cubicBezTo>
                      <a:pt x="1101" y="735"/>
                      <a:pt x="1201" y="701"/>
                      <a:pt x="1268" y="701"/>
                    </a:cubicBezTo>
                    <a:cubicBezTo>
                      <a:pt x="1401" y="668"/>
                      <a:pt x="1535" y="601"/>
                      <a:pt x="1635" y="534"/>
                    </a:cubicBezTo>
                    <a:cubicBezTo>
                      <a:pt x="1835" y="401"/>
                      <a:pt x="1968" y="201"/>
                      <a:pt x="2035" y="1"/>
                    </a:cubicBezTo>
                    <a:lnTo>
                      <a:pt x="1635" y="1"/>
                    </a:lnTo>
                    <a:cubicBezTo>
                      <a:pt x="1501" y="201"/>
                      <a:pt x="1268" y="368"/>
                      <a:pt x="1001" y="368"/>
                    </a:cubicBezTo>
                    <a:cubicBezTo>
                      <a:pt x="734" y="368"/>
                      <a:pt x="501" y="201"/>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a:off x="6342200" y="1311375"/>
                <a:ext cx="147625" cy="23375"/>
              </a:xfrm>
              <a:custGeom>
                <a:avLst/>
                <a:gdLst/>
                <a:ahLst/>
                <a:cxnLst/>
                <a:rect l="l" t="t" r="r" b="b"/>
                <a:pathLst>
                  <a:path w="5905" h="935" extrusionOk="0">
                    <a:moveTo>
                      <a:pt x="1" y="1"/>
                    </a:moveTo>
                    <a:cubicBezTo>
                      <a:pt x="1" y="501"/>
                      <a:pt x="401" y="935"/>
                      <a:pt x="935" y="935"/>
                    </a:cubicBezTo>
                    <a:lnTo>
                      <a:pt x="4971" y="935"/>
                    </a:lnTo>
                    <a:cubicBezTo>
                      <a:pt x="5471" y="935"/>
                      <a:pt x="5871" y="534"/>
                      <a:pt x="5905" y="34"/>
                    </a:cubicBezTo>
                    <a:lnTo>
                      <a:pt x="5538" y="34"/>
                    </a:lnTo>
                    <a:cubicBezTo>
                      <a:pt x="5504" y="334"/>
                      <a:pt x="5271" y="568"/>
                      <a:pt x="4971" y="568"/>
                    </a:cubicBezTo>
                    <a:lnTo>
                      <a:pt x="935" y="568"/>
                    </a:lnTo>
                    <a:cubicBezTo>
                      <a:pt x="634" y="568"/>
                      <a:pt x="401" y="334"/>
                      <a:pt x="367" y="34"/>
                    </a:cubicBezTo>
                    <a:cubicBezTo>
                      <a:pt x="234" y="34"/>
                      <a:pt x="101" y="3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a:off x="6418100" y="475775"/>
                <a:ext cx="21700" cy="296900"/>
              </a:xfrm>
              <a:custGeom>
                <a:avLst/>
                <a:gdLst/>
                <a:ahLst/>
                <a:cxnLst/>
                <a:rect l="l" t="t" r="r" b="b"/>
                <a:pathLst>
                  <a:path w="868" h="11876" extrusionOk="0">
                    <a:moveTo>
                      <a:pt x="334" y="1"/>
                    </a:moveTo>
                    <a:cubicBezTo>
                      <a:pt x="234" y="34"/>
                      <a:pt x="100" y="68"/>
                      <a:pt x="0" y="68"/>
                    </a:cubicBezTo>
                    <a:lnTo>
                      <a:pt x="500" y="11876"/>
                    </a:lnTo>
                    <a:lnTo>
                      <a:pt x="867" y="11876"/>
                    </a:lnTo>
                    <a:lnTo>
                      <a:pt x="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a:off x="6392225" y="475775"/>
                <a:ext cx="21725" cy="296900"/>
              </a:xfrm>
              <a:custGeom>
                <a:avLst/>
                <a:gdLst/>
                <a:ahLst/>
                <a:cxnLst/>
                <a:rect l="l" t="t" r="r" b="b"/>
                <a:pathLst>
                  <a:path w="869" h="11876" extrusionOk="0">
                    <a:moveTo>
                      <a:pt x="501" y="1"/>
                    </a:moveTo>
                    <a:lnTo>
                      <a:pt x="1" y="11876"/>
                    </a:lnTo>
                    <a:lnTo>
                      <a:pt x="335" y="11876"/>
                    </a:lnTo>
                    <a:lnTo>
                      <a:pt x="868" y="68"/>
                    </a:lnTo>
                    <a:cubicBezTo>
                      <a:pt x="735" y="68"/>
                      <a:pt x="601" y="34"/>
                      <a:pt x="5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a:off x="5793475" y="925275"/>
                <a:ext cx="410325" cy="39225"/>
              </a:xfrm>
              <a:custGeom>
                <a:avLst/>
                <a:gdLst/>
                <a:ahLst/>
                <a:cxnLst/>
                <a:rect l="l" t="t" r="r" b="b"/>
                <a:pathLst>
                  <a:path w="16413" h="1569" extrusionOk="0">
                    <a:moveTo>
                      <a:pt x="16412" y="0"/>
                    </a:moveTo>
                    <a:lnTo>
                      <a:pt x="8640" y="734"/>
                    </a:lnTo>
                    <a:cubicBezTo>
                      <a:pt x="8607" y="734"/>
                      <a:pt x="8573" y="734"/>
                      <a:pt x="8507" y="768"/>
                    </a:cubicBezTo>
                    <a:lnTo>
                      <a:pt x="8440" y="801"/>
                    </a:lnTo>
                    <a:cubicBezTo>
                      <a:pt x="8206" y="901"/>
                      <a:pt x="7973" y="1001"/>
                      <a:pt x="7773" y="1001"/>
                    </a:cubicBezTo>
                    <a:lnTo>
                      <a:pt x="0" y="1201"/>
                    </a:lnTo>
                    <a:lnTo>
                      <a:pt x="601" y="1568"/>
                    </a:lnTo>
                    <a:lnTo>
                      <a:pt x="7773" y="1368"/>
                    </a:lnTo>
                    <a:cubicBezTo>
                      <a:pt x="8073" y="1368"/>
                      <a:pt x="8340" y="1235"/>
                      <a:pt x="8573" y="1134"/>
                    </a:cubicBezTo>
                    <a:lnTo>
                      <a:pt x="8673" y="1068"/>
                    </a:lnTo>
                    <a:lnTo>
                      <a:pt x="16412" y="367"/>
                    </a:lnTo>
                    <a:lnTo>
                      <a:pt x="164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a:off x="5820150" y="966125"/>
                <a:ext cx="383650" cy="23375"/>
              </a:xfrm>
              <a:custGeom>
                <a:avLst/>
                <a:gdLst/>
                <a:ahLst/>
                <a:cxnLst/>
                <a:rect l="l" t="t" r="r" b="b"/>
                <a:pathLst>
                  <a:path w="15346" h="935" extrusionOk="0">
                    <a:moveTo>
                      <a:pt x="6706" y="1"/>
                    </a:moveTo>
                    <a:lnTo>
                      <a:pt x="1" y="201"/>
                    </a:lnTo>
                    <a:lnTo>
                      <a:pt x="601" y="535"/>
                    </a:lnTo>
                    <a:lnTo>
                      <a:pt x="6739" y="368"/>
                    </a:lnTo>
                    <a:cubicBezTo>
                      <a:pt x="6939" y="368"/>
                      <a:pt x="7173" y="468"/>
                      <a:pt x="7406" y="568"/>
                    </a:cubicBezTo>
                    <a:lnTo>
                      <a:pt x="7506" y="601"/>
                    </a:lnTo>
                    <a:cubicBezTo>
                      <a:pt x="7540" y="601"/>
                      <a:pt x="7573" y="635"/>
                      <a:pt x="7640" y="635"/>
                    </a:cubicBezTo>
                    <a:lnTo>
                      <a:pt x="15345" y="935"/>
                    </a:lnTo>
                    <a:lnTo>
                      <a:pt x="15345" y="601"/>
                    </a:lnTo>
                    <a:lnTo>
                      <a:pt x="7807" y="268"/>
                    </a:lnTo>
                    <a:lnTo>
                      <a:pt x="7673" y="468"/>
                    </a:lnTo>
                    <a:lnTo>
                      <a:pt x="7573" y="434"/>
                    </a:lnTo>
                    <a:lnTo>
                      <a:pt x="7673" y="268"/>
                    </a:lnTo>
                    <a:lnTo>
                      <a:pt x="7640" y="268"/>
                    </a:lnTo>
                    <a:lnTo>
                      <a:pt x="7540" y="234"/>
                    </a:lnTo>
                    <a:cubicBezTo>
                      <a:pt x="7273" y="134"/>
                      <a:pt x="7006" y="1"/>
                      <a:pt x="67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a:off x="5753450" y="968625"/>
                <a:ext cx="20875" cy="12550"/>
              </a:xfrm>
              <a:custGeom>
                <a:avLst/>
                <a:gdLst/>
                <a:ahLst/>
                <a:cxnLst/>
                <a:rect l="l" t="t" r="r" b="b"/>
                <a:pathLst>
                  <a:path w="835" h="502" extrusionOk="0">
                    <a:moveTo>
                      <a:pt x="0" y="1"/>
                    </a:moveTo>
                    <a:lnTo>
                      <a:pt x="0" y="34"/>
                    </a:lnTo>
                    <a:cubicBezTo>
                      <a:pt x="0" y="301"/>
                      <a:pt x="200" y="501"/>
                      <a:pt x="467" y="501"/>
                    </a:cubicBezTo>
                    <a:lnTo>
                      <a:pt x="834" y="501"/>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a:off x="6009475" y="948625"/>
                <a:ext cx="194325" cy="29200"/>
              </a:xfrm>
              <a:custGeom>
                <a:avLst/>
                <a:gdLst/>
                <a:ahLst/>
                <a:cxnLst/>
                <a:rect l="l" t="t" r="r" b="b"/>
                <a:pathLst>
                  <a:path w="7773" h="1168" extrusionOk="0">
                    <a:moveTo>
                      <a:pt x="7772" y="0"/>
                    </a:moveTo>
                    <a:lnTo>
                      <a:pt x="400" y="501"/>
                    </a:lnTo>
                    <a:lnTo>
                      <a:pt x="367" y="501"/>
                    </a:lnTo>
                    <a:lnTo>
                      <a:pt x="100" y="968"/>
                    </a:lnTo>
                    <a:lnTo>
                      <a:pt x="0" y="1134"/>
                    </a:lnTo>
                    <a:lnTo>
                      <a:pt x="100" y="1168"/>
                    </a:lnTo>
                    <a:lnTo>
                      <a:pt x="200" y="968"/>
                    </a:lnTo>
                    <a:lnTo>
                      <a:pt x="434" y="601"/>
                    </a:lnTo>
                    <a:lnTo>
                      <a:pt x="7772" y="100"/>
                    </a:lnTo>
                    <a:lnTo>
                      <a:pt x="7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a:off x="6628250" y="966975"/>
                <a:ext cx="381125" cy="22525"/>
              </a:xfrm>
              <a:custGeom>
                <a:avLst/>
                <a:gdLst/>
                <a:ahLst/>
                <a:cxnLst/>
                <a:rect l="l" t="t" r="r" b="b"/>
                <a:pathLst>
                  <a:path w="15245" h="901" extrusionOk="0">
                    <a:moveTo>
                      <a:pt x="8606" y="0"/>
                    </a:moveTo>
                    <a:cubicBezTo>
                      <a:pt x="8306" y="0"/>
                      <a:pt x="8039" y="100"/>
                      <a:pt x="7806" y="200"/>
                    </a:cubicBezTo>
                    <a:lnTo>
                      <a:pt x="7706" y="234"/>
                    </a:lnTo>
                    <a:lnTo>
                      <a:pt x="7639" y="234"/>
                    </a:lnTo>
                    <a:lnTo>
                      <a:pt x="7739" y="400"/>
                    </a:lnTo>
                    <a:lnTo>
                      <a:pt x="7672" y="434"/>
                    </a:lnTo>
                    <a:lnTo>
                      <a:pt x="7539" y="234"/>
                    </a:lnTo>
                    <a:lnTo>
                      <a:pt x="0" y="534"/>
                    </a:lnTo>
                    <a:lnTo>
                      <a:pt x="0" y="901"/>
                    </a:lnTo>
                    <a:lnTo>
                      <a:pt x="7706" y="601"/>
                    </a:lnTo>
                    <a:cubicBezTo>
                      <a:pt x="7739" y="601"/>
                      <a:pt x="7806" y="567"/>
                      <a:pt x="7839" y="567"/>
                    </a:cubicBezTo>
                    <a:lnTo>
                      <a:pt x="7939" y="534"/>
                    </a:lnTo>
                    <a:cubicBezTo>
                      <a:pt x="8173" y="434"/>
                      <a:pt x="8373" y="334"/>
                      <a:pt x="8606" y="334"/>
                    </a:cubicBezTo>
                    <a:lnTo>
                      <a:pt x="14644" y="501"/>
                    </a:lnTo>
                    <a:lnTo>
                      <a:pt x="15244" y="167"/>
                    </a:lnTo>
                    <a:lnTo>
                      <a:pt x="86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a:off x="7055200" y="967800"/>
                <a:ext cx="22550" cy="13375"/>
              </a:xfrm>
              <a:custGeom>
                <a:avLst/>
                <a:gdLst/>
                <a:ahLst/>
                <a:cxnLst/>
                <a:rect l="l" t="t" r="r" b="b"/>
                <a:pathLst>
                  <a:path w="902" h="535" extrusionOk="0">
                    <a:moveTo>
                      <a:pt x="902" y="1"/>
                    </a:moveTo>
                    <a:lnTo>
                      <a:pt x="1" y="534"/>
                    </a:lnTo>
                    <a:lnTo>
                      <a:pt x="468" y="534"/>
                    </a:lnTo>
                    <a:cubicBezTo>
                      <a:pt x="701" y="534"/>
                      <a:pt x="902" y="334"/>
                      <a:pt x="902" y="34"/>
                    </a:cubicBezTo>
                    <a:cubicBezTo>
                      <a:pt x="902" y="34"/>
                      <a:pt x="902"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a:off x="6628250" y="925275"/>
                <a:ext cx="407800" cy="39225"/>
              </a:xfrm>
              <a:custGeom>
                <a:avLst/>
                <a:gdLst/>
                <a:ahLst/>
                <a:cxnLst/>
                <a:rect l="l" t="t" r="r" b="b"/>
                <a:pathLst>
                  <a:path w="16312" h="1569" extrusionOk="0">
                    <a:moveTo>
                      <a:pt x="0" y="0"/>
                    </a:moveTo>
                    <a:lnTo>
                      <a:pt x="0" y="367"/>
                    </a:lnTo>
                    <a:lnTo>
                      <a:pt x="7739" y="1101"/>
                    </a:lnTo>
                    <a:lnTo>
                      <a:pt x="7806" y="1134"/>
                    </a:lnTo>
                    <a:cubicBezTo>
                      <a:pt x="8072" y="1235"/>
                      <a:pt x="8339" y="1368"/>
                      <a:pt x="8606" y="1368"/>
                    </a:cubicBezTo>
                    <a:lnTo>
                      <a:pt x="15711" y="1568"/>
                    </a:lnTo>
                    <a:lnTo>
                      <a:pt x="16312" y="1201"/>
                    </a:lnTo>
                    <a:lnTo>
                      <a:pt x="8640" y="1001"/>
                    </a:lnTo>
                    <a:cubicBezTo>
                      <a:pt x="8406" y="1001"/>
                      <a:pt x="8206" y="901"/>
                      <a:pt x="7972" y="801"/>
                    </a:cubicBezTo>
                    <a:lnTo>
                      <a:pt x="7872" y="768"/>
                    </a:lnTo>
                    <a:cubicBezTo>
                      <a:pt x="7839" y="734"/>
                      <a:pt x="7806" y="734"/>
                      <a:pt x="7739" y="734"/>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a:off x="6628250" y="948625"/>
                <a:ext cx="193475" cy="29200"/>
              </a:xfrm>
              <a:custGeom>
                <a:avLst/>
                <a:gdLst/>
                <a:ahLst/>
                <a:cxnLst/>
                <a:rect l="l" t="t" r="r" b="b"/>
                <a:pathLst>
                  <a:path w="7739" h="1168" extrusionOk="0">
                    <a:moveTo>
                      <a:pt x="0" y="0"/>
                    </a:moveTo>
                    <a:lnTo>
                      <a:pt x="0" y="100"/>
                    </a:lnTo>
                    <a:lnTo>
                      <a:pt x="7339" y="601"/>
                    </a:lnTo>
                    <a:lnTo>
                      <a:pt x="7539" y="968"/>
                    </a:lnTo>
                    <a:lnTo>
                      <a:pt x="7672" y="1168"/>
                    </a:lnTo>
                    <a:lnTo>
                      <a:pt x="7739" y="1134"/>
                    </a:lnTo>
                    <a:lnTo>
                      <a:pt x="7639" y="968"/>
                    </a:lnTo>
                    <a:lnTo>
                      <a:pt x="7405" y="534"/>
                    </a:lnTo>
                    <a:lnTo>
                      <a:pt x="7372" y="50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a:off x="5600825" y="881900"/>
                <a:ext cx="348625" cy="189325"/>
              </a:xfrm>
              <a:custGeom>
                <a:avLst/>
                <a:gdLst/>
                <a:ahLst/>
                <a:cxnLst/>
                <a:rect l="l" t="t" r="r" b="b"/>
                <a:pathLst>
                  <a:path w="13945" h="7573" extrusionOk="0">
                    <a:moveTo>
                      <a:pt x="1" y="1"/>
                    </a:moveTo>
                    <a:lnTo>
                      <a:pt x="6105" y="3470"/>
                    </a:lnTo>
                    <a:lnTo>
                      <a:pt x="6939" y="3970"/>
                    </a:lnTo>
                    <a:lnTo>
                      <a:pt x="13177" y="7539"/>
                    </a:lnTo>
                    <a:lnTo>
                      <a:pt x="13244" y="7539"/>
                    </a:lnTo>
                    <a:lnTo>
                      <a:pt x="13944" y="7573"/>
                    </a:lnTo>
                    <a:lnTo>
                      <a:pt x="7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a:off x="6147050" y="1167950"/>
                <a:ext cx="76750" cy="45050"/>
              </a:xfrm>
              <a:custGeom>
                <a:avLst/>
                <a:gdLst/>
                <a:ahLst/>
                <a:cxnLst/>
                <a:rect l="l" t="t" r="r" b="b"/>
                <a:pathLst>
                  <a:path w="3070" h="1802" extrusionOk="0">
                    <a:moveTo>
                      <a:pt x="668" y="0"/>
                    </a:moveTo>
                    <a:lnTo>
                      <a:pt x="1" y="34"/>
                    </a:lnTo>
                    <a:lnTo>
                      <a:pt x="1569" y="934"/>
                    </a:lnTo>
                    <a:lnTo>
                      <a:pt x="1602" y="834"/>
                    </a:lnTo>
                    <a:lnTo>
                      <a:pt x="1702" y="901"/>
                    </a:lnTo>
                    <a:lnTo>
                      <a:pt x="1635" y="968"/>
                    </a:lnTo>
                    <a:lnTo>
                      <a:pt x="3070" y="1802"/>
                    </a:lnTo>
                    <a:cubicBezTo>
                      <a:pt x="3003" y="1635"/>
                      <a:pt x="2936" y="1501"/>
                      <a:pt x="2870" y="1335"/>
                    </a:cubicBezTo>
                    <a:cubicBezTo>
                      <a:pt x="2870" y="1301"/>
                      <a:pt x="2870" y="1268"/>
                      <a:pt x="2836" y="1235"/>
                    </a:cubicBez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a:off x="5645875" y="879400"/>
                <a:ext cx="351925" cy="193500"/>
              </a:xfrm>
              <a:custGeom>
                <a:avLst/>
                <a:gdLst/>
                <a:ahLst/>
                <a:cxnLst/>
                <a:rect l="l" t="t" r="r" b="b"/>
                <a:pathLst>
                  <a:path w="14077" h="7740" extrusionOk="0">
                    <a:moveTo>
                      <a:pt x="601" y="1"/>
                    </a:moveTo>
                    <a:cubicBezTo>
                      <a:pt x="467" y="67"/>
                      <a:pt x="300" y="101"/>
                      <a:pt x="167" y="101"/>
                    </a:cubicBezTo>
                    <a:lnTo>
                      <a:pt x="0" y="101"/>
                    </a:lnTo>
                    <a:lnTo>
                      <a:pt x="13276" y="7706"/>
                    </a:lnTo>
                    <a:lnTo>
                      <a:pt x="14077" y="7740"/>
                    </a:lnTo>
                    <a:lnTo>
                      <a:pt x="7572" y="4004"/>
                    </a:lnTo>
                    <a:lnTo>
                      <a:pt x="6972" y="3670"/>
                    </a:lnTo>
                    <a:lnTo>
                      <a:pt x="6505" y="3403"/>
                    </a:lnTo>
                    <a:lnTo>
                      <a:pt x="5904" y="3036"/>
                    </a:lnTo>
                    <a:lnTo>
                      <a:pt x="6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a:off x="6104525" y="1169625"/>
                <a:ext cx="141800" cy="81750"/>
              </a:xfrm>
              <a:custGeom>
                <a:avLst/>
                <a:gdLst/>
                <a:ahLst/>
                <a:cxnLst/>
                <a:rect l="l" t="t" r="r" b="b"/>
                <a:pathLst>
                  <a:path w="5672" h="3270" extrusionOk="0">
                    <a:moveTo>
                      <a:pt x="701" y="0"/>
                    </a:moveTo>
                    <a:lnTo>
                      <a:pt x="1" y="33"/>
                    </a:lnTo>
                    <a:lnTo>
                      <a:pt x="5671" y="3269"/>
                    </a:lnTo>
                    <a:cubicBezTo>
                      <a:pt x="5505" y="3069"/>
                      <a:pt x="5371" y="2835"/>
                      <a:pt x="5238" y="2602"/>
                    </a:cubicBezTo>
                    <a:lnTo>
                      <a:pt x="7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a:off x="6135375" y="1168775"/>
                <a:ext cx="54250" cy="28375"/>
              </a:xfrm>
              <a:custGeom>
                <a:avLst/>
                <a:gdLst/>
                <a:ahLst/>
                <a:cxnLst/>
                <a:rect l="l" t="t" r="r" b="b"/>
                <a:pathLst>
                  <a:path w="2170" h="1135" extrusionOk="0">
                    <a:moveTo>
                      <a:pt x="1" y="1"/>
                    </a:moveTo>
                    <a:lnTo>
                      <a:pt x="1936" y="1135"/>
                    </a:lnTo>
                    <a:lnTo>
                      <a:pt x="2002" y="1135"/>
                    </a:lnTo>
                    <a:lnTo>
                      <a:pt x="2102" y="935"/>
                    </a:lnTo>
                    <a:lnTo>
                      <a:pt x="2169" y="868"/>
                    </a:lnTo>
                    <a:lnTo>
                      <a:pt x="2069" y="801"/>
                    </a:lnTo>
                    <a:lnTo>
                      <a:pt x="2036" y="901"/>
                    </a:lnTo>
                    <a:lnTo>
                      <a:pt x="1969" y="1035"/>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a:off x="5633350" y="881900"/>
                <a:ext cx="336100" cy="189325"/>
              </a:xfrm>
              <a:custGeom>
                <a:avLst/>
                <a:gdLst/>
                <a:ahLst/>
                <a:cxnLst/>
                <a:rect l="l" t="t" r="r" b="b"/>
                <a:pathLst>
                  <a:path w="13444" h="7573" extrusionOk="0">
                    <a:moveTo>
                      <a:pt x="1" y="1"/>
                    </a:moveTo>
                    <a:lnTo>
                      <a:pt x="13244" y="7573"/>
                    </a:lnTo>
                    <a:lnTo>
                      <a:pt x="13444" y="7573"/>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a:off x="5549975" y="851050"/>
                <a:ext cx="129275" cy="30875"/>
              </a:xfrm>
              <a:custGeom>
                <a:avLst/>
                <a:gdLst/>
                <a:ahLst/>
                <a:cxnLst/>
                <a:rect l="l" t="t" r="r" b="b"/>
                <a:pathLst>
                  <a:path w="5171" h="1235" extrusionOk="0">
                    <a:moveTo>
                      <a:pt x="0" y="1"/>
                    </a:moveTo>
                    <a:cubicBezTo>
                      <a:pt x="100" y="701"/>
                      <a:pt x="701" y="1235"/>
                      <a:pt x="1435" y="1235"/>
                    </a:cubicBezTo>
                    <a:lnTo>
                      <a:pt x="4003" y="1235"/>
                    </a:lnTo>
                    <a:cubicBezTo>
                      <a:pt x="4136" y="1235"/>
                      <a:pt x="4303" y="1201"/>
                      <a:pt x="4437" y="1135"/>
                    </a:cubicBezTo>
                    <a:cubicBezTo>
                      <a:pt x="4804" y="1001"/>
                      <a:pt x="5104" y="634"/>
                      <a:pt x="5171" y="201"/>
                    </a:cubicBezTo>
                    <a:lnTo>
                      <a:pt x="4804" y="201"/>
                    </a:lnTo>
                    <a:cubicBezTo>
                      <a:pt x="4737" y="568"/>
                      <a:pt x="4403" y="868"/>
                      <a:pt x="4003" y="868"/>
                    </a:cubicBezTo>
                    <a:lnTo>
                      <a:pt x="1435" y="868"/>
                    </a:lnTo>
                    <a:cubicBezTo>
                      <a:pt x="1168" y="868"/>
                      <a:pt x="901" y="768"/>
                      <a:pt x="701" y="601"/>
                    </a:cubicBezTo>
                    <a:lnTo>
                      <a:pt x="467" y="601"/>
                    </a:lnTo>
                    <a:lnTo>
                      <a:pt x="467" y="568"/>
                    </a:lnTo>
                    <a:lnTo>
                      <a:pt x="367" y="568"/>
                    </a:lnTo>
                    <a:lnTo>
                      <a:pt x="367" y="401"/>
                    </a:lnTo>
                    <a:lnTo>
                      <a:pt x="534" y="401"/>
                    </a:lnTo>
                    <a:cubicBezTo>
                      <a:pt x="467" y="301"/>
                      <a:pt x="400" y="134"/>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a:off x="6608225" y="1167950"/>
                <a:ext cx="74250" cy="43375"/>
              </a:xfrm>
              <a:custGeom>
                <a:avLst/>
                <a:gdLst/>
                <a:ahLst/>
                <a:cxnLst/>
                <a:rect l="l" t="t" r="r" b="b"/>
                <a:pathLst>
                  <a:path w="2970" h="1735" extrusionOk="0">
                    <a:moveTo>
                      <a:pt x="2302" y="0"/>
                    </a:moveTo>
                    <a:lnTo>
                      <a:pt x="201" y="1201"/>
                    </a:lnTo>
                    <a:cubicBezTo>
                      <a:pt x="201" y="1235"/>
                      <a:pt x="167" y="1301"/>
                      <a:pt x="167" y="1335"/>
                    </a:cubicBezTo>
                    <a:cubicBezTo>
                      <a:pt x="101" y="1468"/>
                      <a:pt x="34" y="1601"/>
                      <a:pt x="0" y="1735"/>
                    </a:cubicBezTo>
                    <a:lnTo>
                      <a:pt x="1368" y="968"/>
                    </a:lnTo>
                    <a:lnTo>
                      <a:pt x="1301" y="901"/>
                    </a:lnTo>
                    <a:lnTo>
                      <a:pt x="1401" y="834"/>
                    </a:lnTo>
                    <a:lnTo>
                      <a:pt x="1435" y="901"/>
                    </a:lnTo>
                    <a:lnTo>
                      <a:pt x="2969" y="34"/>
                    </a:lnTo>
                    <a:lnTo>
                      <a:pt x="2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a:off x="6831725" y="879400"/>
                <a:ext cx="351100" cy="193500"/>
              </a:xfrm>
              <a:custGeom>
                <a:avLst/>
                <a:gdLst/>
                <a:ahLst/>
                <a:cxnLst/>
                <a:rect l="l" t="t" r="r" b="b"/>
                <a:pathLst>
                  <a:path w="14044" h="7740" extrusionOk="0">
                    <a:moveTo>
                      <a:pt x="13476" y="1"/>
                    </a:moveTo>
                    <a:lnTo>
                      <a:pt x="8173" y="3036"/>
                    </a:lnTo>
                    <a:lnTo>
                      <a:pt x="7572" y="3403"/>
                    </a:lnTo>
                    <a:lnTo>
                      <a:pt x="7105" y="3670"/>
                    </a:lnTo>
                    <a:lnTo>
                      <a:pt x="6505" y="4004"/>
                    </a:lnTo>
                    <a:lnTo>
                      <a:pt x="0" y="7740"/>
                    </a:lnTo>
                    <a:lnTo>
                      <a:pt x="767" y="7706"/>
                    </a:lnTo>
                    <a:lnTo>
                      <a:pt x="14044" y="101"/>
                    </a:lnTo>
                    <a:lnTo>
                      <a:pt x="13910" y="101"/>
                    </a:lnTo>
                    <a:cubicBezTo>
                      <a:pt x="13743" y="101"/>
                      <a:pt x="13610" y="67"/>
                      <a:pt x="13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a:off x="6585700" y="1169625"/>
                <a:ext cx="139300" cy="80075"/>
              </a:xfrm>
              <a:custGeom>
                <a:avLst/>
                <a:gdLst/>
                <a:ahLst/>
                <a:cxnLst/>
                <a:rect l="l" t="t" r="r" b="b"/>
                <a:pathLst>
                  <a:path w="5572" h="3203" extrusionOk="0">
                    <a:moveTo>
                      <a:pt x="4904" y="0"/>
                    </a:moveTo>
                    <a:lnTo>
                      <a:pt x="434" y="2535"/>
                    </a:lnTo>
                    <a:cubicBezTo>
                      <a:pt x="301" y="2769"/>
                      <a:pt x="168" y="3002"/>
                      <a:pt x="1" y="3202"/>
                    </a:cubicBezTo>
                    <a:lnTo>
                      <a:pt x="5571" y="33"/>
                    </a:lnTo>
                    <a:lnTo>
                      <a:pt x="49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a:off x="6880075" y="881900"/>
                <a:ext cx="348625" cy="189325"/>
              </a:xfrm>
              <a:custGeom>
                <a:avLst/>
                <a:gdLst/>
                <a:ahLst/>
                <a:cxnLst/>
                <a:rect l="l" t="t" r="r" b="b"/>
                <a:pathLst>
                  <a:path w="13945" h="7573" extrusionOk="0">
                    <a:moveTo>
                      <a:pt x="13210" y="1"/>
                    </a:moveTo>
                    <a:lnTo>
                      <a:pt x="1" y="7573"/>
                    </a:lnTo>
                    <a:lnTo>
                      <a:pt x="768" y="7539"/>
                    </a:lnTo>
                    <a:lnTo>
                      <a:pt x="7006" y="3970"/>
                    </a:lnTo>
                    <a:lnTo>
                      <a:pt x="7907" y="3437"/>
                    </a:lnTo>
                    <a:lnTo>
                      <a:pt x="139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a:off x="6640750" y="1168775"/>
                <a:ext cx="54225" cy="28375"/>
              </a:xfrm>
              <a:custGeom>
                <a:avLst/>
                <a:gdLst/>
                <a:ahLst/>
                <a:cxnLst/>
                <a:rect l="l" t="t" r="r" b="b"/>
                <a:pathLst>
                  <a:path w="2169" h="1135" extrusionOk="0">
                    <a:moveTo>
                      <a:pt x="2002" y="1"/>
                    </a:moveTo>
                    <a:lnTo>
                      <a:pt x="201" y="1035"/>
                    </a:lnTo>
                    <a:lnTo>
                      <a:pt x="134" y="868"/>
                    </a:lnTo>
                    <a:lnTo>
                      <a:pt x="100" y="801"/>
                    </a:lnTo>
                    <a:lnTo>
                      <a:pt x="0" y="868"/>
                    </a:lnTo>
                    <a:lnTo>
                      <a:pt x="34" y="935"/>
                    </a:lnTo>
                    <a:lnTo>
                      <a:pt x="201" y="1135"/>
                    </a:lnTo>
                    <a:lnTo>
                      <a:pt x="21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a:off x="6860900" y="881900"/>
                <a:ext cx="336100" cy="189325"/>
              </a:xfrm>
              <a:custGeom>
                <a:avLst/>
                <a:gdLst/>
                <a:ahLst/>
                <a:cxnLst/>
                <a:rect l="l" t="t" r="r" b="b"/>
                <a:pathLst>
                  <a:path w="13444" h="7573" extrusionOk="0">
                    <a:moveTo>
                      <a:pt x="13277" y="1"/>
                    </a:moveTo>
                    <a:lnTo>
                      <a:pt x="1" y="7573"/>
                    </a:lnTo>
                    <a:lnTo>
                      <a:pt x="201" y="7573"/>
                    </a:lnTo>
                    <a:lnTo>
                      <a:pt x="134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a:off x="7150275" y="856050"/>
                <a:ext cx="124275" cy="25050"/>
              </a:xfrm>
              <a:custGeom>
                <a:avLst/>
                <a:gdLst/>
                <a:ahLst/>
                <a:cxnLst/>
                <a:rect l="l" t="t" r="r" b="b"/>
                <a:pathLst>
                  <a:path w="4971" h="1002" extrusionOk="0">
                    <a:moveTo>
                      <a:pt x="1" y="1"/>
                    </a:moveTo>
                    <a:cubicBezTo>
                      <a:pt x="67" y="434"/>
                      <a:pt x="368" y="768"/>
                      <a:pt x="734" y="935"/>
                    </a:cubicBezTo>
                    <a:cubicBezTo>
                      <a:pt x="868" y="1001"/>
                      <a:pt x="1035" y="1001"/>
                      <a:pt x="1168" y="1001"/>
                    </a:cubicBezTo>
                    <a:lnTo>
                      <a:pt x="3737" y="1001"/>
                    </a:lnTo>
                    <a:cubicBezTo>
                      <a:pt x="4237" y="1001"/>
                      <a:pt x="4704" y="735"/>
                      <a:pt x="4971" y="368"/>
                    </a:cubicBezTo>
                    <a:lnTo>
                      <a:pt x="4437" y="368"/>
                    </a:lnTo>
                    <a:cubicBezTo>
                      <a:pt x="4270" y="534"/>
                      <a:pt x="4003" y="668"/>
                      <a:pt x="3737" y="668"/>
                    </a:cubicBezTo>
                    <a:lnTo>
                      <a:pt x="1168" y="668"/>
                    </a:lnTo>
                    <a:cubicBezTo>
                      <a:pt x="768" y="668"/>
                      <a:pt x="434" y="368"/>
                      <a:pt x="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a:off x="7265350" y="850225"/>
                <a:ext cx="14200" cy="14200"/>
              </a:xfrm>
              <a:custGeom>
                <a:avLst/>
                <a:gdLst/>
                <a:ahLst/>
                <a:cxnLst/>
                <a:rect l="l" t="t" r="r" b="b"/>
                <a:pathLst>
                  <a:path w="568" h="568" extrusionOk="0">
                    <a:moveTo>
                      <a:pt x="568" y="0"/>
                    </a:moveTo>
                    <a:lnTo>
                      <a:pt x="201" y="34"/>
                    </a:lnTo>
                    <a:cubicBezTo>
                      <a:pt x="168" y="167"/>
                      <a:pt x="101" y="300"/>
                      <a:pt x="1" y="434"/>
                    </a:cubicBezTo>
                    <a:lnTo>
                      <a:pt x="368" y="434"/>
                    </a:lnTo>
                    <a:lnTo>
                      <a:pt x="368" y="567"/>
                    </a:lnTo>
                    <a:cubicBezTo>
                      <a:pt x="468" y="400"/>
                      <a:pt x="535" y="200"/>
                      <a:pt x="5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a:off x="4473375" y="750975"/>
                <a:ext cx="1767100" cy="45900"/>
              </a:xfrm>
              <a:custGeom>
                <a:avLst/>
                <a:gdLst/>
                <a:ahLst/>
                <a:cxnLst/>
                <a:rect l="l" t="t" r="r" b="b"/>
                <a:pathLst>
                  <a:path w="70684" h="1836" extrusionOk="0">
                    <a:moveTo>
                      <a:pt x="0" y="1"/>
                    </a:moveTo>
                    <a:cubicBezTo>
                      <a:pt x="67" y="1"/>
                      <a:pt x="100" y="1"/>
                      <a:pt x="167" y="34"/>
                    </a:cubicBezTo>
                    <a:cubicBezTo>
                      <a:pt x="200" y="67"/>
                      <a:pt x="234" y="101"/>
                      <a:pt x="234" y="167"/>
                    </a:cubicBezTo>
                    <a:lnTo>
                      <a:pt x="234" y="368"/>
                    </a:lnTo>
                    <a:lnTo>
                      <a:pt x="20815" y="801"/>
                    </a:lnTo>
                    <a:lnTo>
                      <a:pt x="20815" y="634"/>
                    </a:lnTo>
                    <a:lnTo>
                      <a:pt x="21182" y="634"/>
                    </a:lnTo>
                    <a:lnTo>
                      <a:pt x="21182" y="801"/>
                    </a:lnTo>
                    <a:lnTo>
                      <a:pt x="22249" y="835"/>
                    </a:lnTo>
                    <a:lnTo>
                      <a:pt x="22249" y="634"/>
                    </a:lnTo>
                    <a:lnTo>
                      <a:pt x="22616" y="634"/>
                    </a:lnTo>
                    <a:lnTo>
                      <a:pt x="22616" y="835"/>
                    </a:lnTo>
                    <a:lnTo>
                      <a:pt x="28020" y="935"/>
                    </a:lnTo>
                    <a:lnTo>
                      <a:pt x="28020" y="735"/>
                    </a:lnTo>
                    <a:lnTo>
                      <a:pt x="28387" y="735"/>
                    </a:lnTo>
                    <a:lnTo>
                      <a:pt x="28387" y="935"/>
                    </a:lnTo>
                    <a:lnTo>
                      <a:pt x="29454" y="968"/>
                    </a:lnTo>
                    <a:lnTo>
                      <a:pt x="29454" y="835"/>
                    </a:lnTo>
                    <a:lnTo>
                      <a:pt x="29821" y="835"/>
                    </a:lnTo>
                    <a:lnTo>
                      <a:pt x="29821" y="968"/>
                    </a:lnTo>
                    <a:lnTo>
                      <a:pt x="43064" y="1268"/>
                    </a:lnTo>
                    <a:lnTo>
                      <a:pt x="43064" y="1168"/>
                    </a:lnTo>
                    <a:lnTo>
                      <a:pt x="43431" y="1168"/>
                    </a:lnTo>
                    <a:lnTo>
                      <a:pt x="43431" y="1268"/>
                    </a:lnTo>
                    <a:lnTo>
                      <a:pt x="54439" y="1502"/>
                    </a:lnTo>
                    <a:lnTo>
                      <a:pt x="54439" y="1402"/>
                    </a:lnTo>
                    <a:lnTo>
                      <a:pt x="54639" y="1402"/>
                    </a:lnTo>
                    <a:lnTo>
                      <a:pt x="54639" y="1502"/>
                    </a:lnTo>
                    <a:lnTo>
                      <a:pt x="67282" y="1769"/>
                    </a:lnTo>
                    <a:lnTo>
                      <a:pt x="67282" y="1669"/>
                    </a:lnTo>
                    <a:lnTo>
                      <a:pt x="67448" y="1669"/>
                    </a:lnTo>
                    <a:lnTo>
                      <a:pt x="67448" y="1769"/>
                    </a:lnTo>
                    <a:lnTo>
                      <a:pt x="68115" y="1769"/>
                    </a:lnTo>
                    <a:lnTo>
                      <a:pt x="68115" y="1568"/>
                    </a:lnTo>
                    <a:lnTo>
                      <a:pt x="68482" y="1568"/>
                    </a:lnTo>
                    <a:lnTo>
                      <a:pt x="68482" y="1802"/>
                    </a:lnTo>
                    <a:lnTo>
                      <a:pt x="70250" y="1835"/>
                    </a:lnTo>
                    <a:cubicBezTo>
                      <a:pt x="70384" y="1702"/>
                      <a:pt x="70517" y="1568"/>
                      <a:pt x="70684" y="1468"/>
                    </a:cubicBezTo>
                    <a:lnTo>
                      <a:pt x="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a:off x="4472525" y="750975"/>
                <a:ext cx="25" cy="25"/>
              </a:xfrm>
              <a:custGeom>
                <a:avLst/>
                <a:gdLst/>
                <a:ahLst/>
                <a:cxnLst/>
                <a:rect l="l" t="t" r="r" b="b"/>
                <a:pathLst>
                  <a:path w="1" h="1" extrusionOk="0">
                    <a:moveTo>
                      <a:pt x="1" y="1"/>
                    </a:moveTo>
                    <a:lnTo>
                      <a:pt x="1" y="1"/>
                    </a:lnTo>
                    <a:cubicBezTo>
                      <a:pt x="1" y="1"/>
                      <a:pt x="1" y="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a:off x="4475025" y="795175"/>
                <a:ext cx="1728775" cy="84250"/>
              </a:xfrm>
              <a:custGeom>
                <a:avLst/>
                <a:gdLst/>
                <a:ahLst/>
                <a:cxnLst/>
                <a:rect l="l" t="t" r="r" b="b"/>
                <a:pathLst>
                  <a:path w="69151" h="3370" extrusionOk="0">
                    <a:moveTo>
                      <a:pt x="401" y="1"/>
                    </a:moveTo>
                    <a:lnTo>
                      <a:pt x="168" y="134"/>
                    </a:lnTo>
                    <a:cubicBezTo>
                      <a:pt x="168" y="234"/>
                      <a:pt x="101" y="301"/>
                      <a:pt x="34" y="334"/>
                    </a:cubicBezTo>
                    <a:lnTo>
                      <a:pt x="1" y="334"/>
                    </a:lnTo>
                    <a:lnTo>
                      <a:pt x="42998" y="2202"/>
                    </a:lnTo>
                    <a:lnTo>
                      <a:pt x="43365" y="2236"/>
                    </a:lnTo>
                    <a:lnTo>
                      <a:pt x="47201" y="2402"/>
                    </a:lnTo>
                    <a:cubicBezTo>
                      <a:pt x="47201" y="2369"/>
                      <a:pt x="47235" y="2336"/>
                      <a:pt x="47235" y="2302"/>
                    </a:cubicBezTo>
                    <a:lnTo>
                      <a:pt x="47401" y="2302"/>
                    </a:lnTo>
                    <a:cubicBezTo>
                      <a:pt x="47401" y="2336"/>
                      <a:pt x="47401" y="2369"/>
                      <a:pt x="47401" y="2402"/>
                    </a:cubicBezTo>
                    <a:lnTo>
                      <a:pt x="47802" y="2436"/>
                    </a:lnTo>
                    <a:lnTo>
                      <a:pt x="48169" y="2436"/>
                    </a:lnTo>
                    <a:lnTo>
                      <a:pt x="69150" y="3370"/>
                    </a:lnTo>
                    <a:lnTo>
                      <a:pt x="69150" y="3003"/>
                    </a:lnTo>
                    <a:lnTo>
                      <a:pt x="68450" y="2969"/>
                    </a:lnTo>
                    <a:lnTo>
                      <a:pt x="68483" y="3136"/>
                    </a:lnTo>
                    <a:lnTo>
                      <a:pt x="68116" y="3136"/>
                    </a:lnTo>
                    <a:lnTo>
                      <a:pt x="68116" y="2969"/>
                    </a:lnTo>
                    <a:lnTo>
                      <a:pt x="43999" y="1902"/>
                    </a:lnTo>
                    <a:lnTo>
                      <a:pt x="43799" y="1902"/>
                    </a:lnTo>
                    <a:lnTo>
                      <a:pt x="43398" y="1869"/>
                    </a:lnTo>
                    <a:lnTo>
                      <a:pt x="43398" y="2202"/>
                    </a:lnTo>
                    <a:lnTo>
                      <a:pt x="43032" y="2202"/>
                    </a:lnTo>
                    <a:lnTo>
                      <a:pt x="43032" y="1869"/>
                    </a:lnTo>
                    <a:lnTo>
                      <a:pt x="4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a:off x="4392475" y="750975"/>
                <a:ext cx="86750" cy="65075"/>
              </a:xfrm>
              <a:custGeom>
                <a:avLst/>
                <a:gdLst/>
                <a:ahLst/>
                <a:cxnLst/>
                <a:rect l="l" t="t" r="r" b="b"/>
                <a:pathLst>
                  <a:path w="3470" h="2603" extrusionOk="0">
                    <a:moveTo>
                      <a:pt x="3103" y="401"/>
                    </a:moveTo>
                    <a:lnTo>
                      <a:pt x="3103" y="1769"/>
                    </a:lnTo>
                    <a:lnTo>
                      <a:pt x="1235" y="2202"/>
                    </a:lnTo>
                    <a:cubicBezTo>
                      <a:pt x="1168" y="2236"/>
                      <a:pt x="1135" y="2236"/>
                      <a:pt x="1068" y="2236"/>
                    </a:cubicBezTo>
                    <a:cubicBezTo>
                      <a:pt x="668" y="2236"/>
                      <a:pt x="367" y="1935"/>
                      <a:pt x="367" y="1535"/>
                    </a:cubicBezTo>
                    <a:cubicBezTo>
                      <a:pt x="367" y="1202"/>
                      <a:pt x="601" y="935"/>
                      <a:pt x="934" y="868"/>
                    </a:cubicBezTo>
                    <a:lnTo>
                      <a:pt x="3103" y="401"/>
                    </a:lnTo>
                    <a:close/>
                    <a:moveTo>
                      <a:pt x="3203" y="1"/>
                    </a:moveTo>
                    <a:lnTo>
                      <a:pt x="868" y="501"/>
                    </a:lnTo>
                    <a:cubicBezTo>
                      <a:pt x="367" y="601"/>
                      <a:pt x="0" y="1035"/>
                      <a:pt x="0" y="1535"/>
                    </a:cubicBezTo>
                    <a:cubicBezTo>
                      <a:pt x="0" y="2136"/>
                      <a:pt x="501" y="2603"/>
                      <a:pt x="1068" y="2603"/>
                    </a:cubicBezTo>
                    <a:cubicBezTo>
                      <a:pt x="1135" y="2603"/>
                      <a:pt x="1235" y="2603"/>
                      <a:pt x="1335" y="2569"/>
                    </a:cubicBezTo>
                    <a:lnTo>
                      <a:pt x="3303" y="2102"/>
                    </a:lnTo>
                    <a:lnTo>
                      <a:pt x="3336" y="2102"/>
                    </a:lnTo>
                    <a:cubicBezTo>
                      <a:pt x="3403" y="2069"/>
                      <a:pt x="3470" y="2002"/>
                      <a:pt x="3470" y="1902"/>
                    </a:cubicBezTo>
                    <a:lnTo>
                      <a:pt x="3470" y="1902"/>
                    </a:lnTo>
                    <a:lnTo>
                      <a:pt x="3336" y="2002"/>
                    </a:lnTo>
                    <a:lnTo>
                      <a:pt x="3236" y="1835"/>
                    </a:lnTo>
                    <a:lnTo>
                      <a:pt x="3470" y="1702"/>
                    </a:lnTo>
                    <a:lnTo>
                      <a:pt x="3470" y="368"/>
                    </a:lnTo>
                    <a:lnTo>
                      <a:pt x="3470" y="167"/>
                    </a:lnTo>
                    <a:cubicBezTo>
                      <a:pt x="3470" y="101"/>
                      <a:pt x="3436" y="67"/>
                      <a:pt x="3403" y="34"/>
                    </a:cubicBezTo>
                    <a:cubicBezTo>
                      <a:pt x="3370" y="1"/>
                      <a:pt x="3303"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a:off x="4993725" y="766825"/>
                <a:ext cx="225200" cy="45050"/>
              </a:xfrm>
              <a:custGeom>
                <a:avLst/>
                <a:gdLst/>
                <a:ahLst/>
                <a:cxnLst/>
                <a:rect l="l" t="t" r="r" b="b"/>
                <a:pathLst>
                  <a:path w="9008" h="1802" extrusionOk="0">
                    <a:moveTo>
                      <a:pt x="1" y="0"/>
                    </a:moveTo>
                    <a:lnTo>
                      <a:pt x="1" y="167"/>
                    </a:lnTo>
                    <a:lnTo>
                      <a:pt x="1" y="1268"/>
                    </a:lnTo>
                    <a:lnTo>
                      <a:pt x="368" y="1301"/>
                    </a:lnTo>
                    <a:lnTo>
                      <a:pt x="368" y="1468"/>
                    </a:lnTo>
                    <a:lnTo>
                      <a:pt x="168" y="1468"/>
                    </a:lnTo>
                    <a:lnTo>
                      <a:pt x="8807" y="1802"/>
                    </a:lnTo>
                    <a:lnTo>
                      <a:pt x="8841" y="1802"/>
                    </a:lnTo>
                    <a:cubicBezTo>
                      <a:pt x="8874" y="1802"/>
                      <a:pt x="8907" y="1768"/>
                      <a:pt x="8941" y="1735"/>
                    </a:cubicBezTo>
                    <a:cubicBezTo>
                      <a:pt x="8974" y="1702"/>
                      <a:pt x="9007" y="1668"/>
                      <a:pt x="9007" y="1602"/>
                    </a:cubicBezTo>
                    <a:lnTo>
                      <a:pt x="9007" y="334"/>
                    </a:lnTo>
                    <a:lnTo>
                      <a:pt x="9007" y="201"/>
                    </a:lnTo>
                    <a:lnTo>
                      <a:pt x="8640" y="201"/>
                    </a:lnTo>
                    <a:lnTo>
                      <a:pt x="8640" y="334"/>
                    </a:lnTo>
                    <a:lnTo>
                      <a:pt x="8640" y="1435"/>
                    </a:lnTo>
                    <a:lnTo>
                      <a:pt x="368" y="1135"/>
                    </a:lnTo>
                    <a:lnTo>
                      <a:pt x="368" y="167"/>
                    </a:lnTo>
                    <a:lnTo>
                      <a:pt x="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a:off x="5029600" y="766825"/>
                <a:ext cx="153475" cy="24200"/>
              </a:xfrm>
              <a:custGeom>
                <a:avLst/>
                <a:gdLst/>
                <a:ahLst/>
                <a:cxnLst/>
                <a:rect l="l" t="t" r="r" b="b"/>
                <a:pathLst>
                  <a:path w="6139" h="968" extrusionOk="0">
                    <a:moveTo>
                      <a:pt x="0" y="0"/>
                    </a:moveTo>
                    <a:lnTo>
                      <a:pt x="0" y="167"/>
                    </a:lnTo>
                    <a:lnTo>
                      <a:pt x="0" y="634"/>
                    </a:lnTo>
                    <a:cubicBezTo>
                      <a:pt x="0" y="734"/>
                      <a:pt x="100" y="801"/>
                      <a:pt x="200" y="801"/>
                    </a:cubicBezTo>
                    <a:lnTo>
                      <a:pt x="5938" y="968"/>
                    </a:lnTo>
                    <a:cubicBezTo>
                      <a:pt x="6005" y="968"/>
                      <a:pt x="6038" y="968"/>
                      <a:pt x="6071" y="934"/>
                    </a:cubicBezTo>
                    <a:cubicBezTo>
                      <a:pt x="6105" y="901"/>
                      <a:pt x="6138" y="834"/>
                      <a:pt x="6138" y="801"/>
                    </a:cubicBezTo>
                    <a:lnTo>
                      <a:pt x="6138" y="301"/>
                    </a:lnTo>
                    <a:lnTo>
                      <a:pt x="6138" y="101"/>
                    </a:lnTo>
                    <a:lnTo>
                      <a:pt x="5771" y="101"/>
                    </a:lnTo>
                    <a:lnTo>
                      <a:pt x="5771" y="301"/>
                    </a:lnTo>
                    <a:lnTo>
                      <a:pt x="5771" y="601"/>
                    </a:lnTo>
                    <a:lnTo>
                      <a:pt x="367" y="467"/>
                    </a:lnTo>
                    <a:lnTo>
                      <a:pt x="367" y="201"/>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a:off x="6176250" y="790175"/>
                <a:ext cx="10875" cy="83425"/>
              </a:xfrm>
              <a:custGeom>
                <a:avLst/>
                <a:gdLst/>
                <a:ahLst/>
                <a:cxnLst/>
                <a:rect l="l" t="t" r="r" b="b"/>
                <a:pathLst>
                  <a:path w="435" h="3337" extrusionOk="0">
                    <a:moveTo>
                      <a:pt x="0" y="0"/>
                    </a:moveTo>
                    <a:lnTo>
                      <a:pt x="0" y="201"/>
                    </a:lnTo>
                    <a:lnTo>
                      <a:pt x="67" y="3169"/>
                    </a:lnTo>
                    <a:lnTo>
                      <a:pt x="67" y="3336"/>
                    </a:lnTo>
                    <a:lnTo>
                      <a:pt x="434" y="3336"/>
                    </a:lnTo>
                    <a:lnTo>
                      <a:pt x="434" y="3169"/>
                    </a:lnTo>
                    <a:lnTo>
                      <a:pt x="367" y="234"/>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a:off x="5550800" y="780175"/>
                <a:ext cx="9200" cy="70075"/>
              </a:xfrm>
              <a:custGeom>
                <a:avLst/>
                <a:gdLst/>
                <a:ahLst/>
                <a:cxnLst/>
                <a:rect l="l" t="t" r="r" b="b"/>
                <a:pathLst>
                  <a:path w="368" h="2803" extrusionOk="0">
                    <a:moveTo>
                      <a:pt x="1" y="0"/>
                    </a:moveTo>
                    <a:lnTo>
                      <a:pt x="1" y="100"/>
                    </a:lnTo>
                    <a:lnTo>
                      <a:pt x="1" y="2469"/>
                    </a:lnTo>
                    <a:lnTo>
                      <a:pt x="1" y="2802"/>
                    </a:lnTo>
                    <a:lnTo>
                      <a:pt x="367" y="2802"/>
                    </a:lnTo>
                    <a:lnTo>
                      <a:pt x="367" y="2469"/>
                    </a:lnTo>
                    <a:lnTo>
                      <a:pt x="367" y="100"/>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a:off x="6627400" y="794350"/>
                <a:ext cx="1729600" cy="85075"/>
              </a:xfrm>
              <a:custGeom>
                <a:avLst/>
                <a:gdLst/>
                <a:ahLst/>
                <a:cxnLst/>
                <a:rect l="l" t="t" r="r" b="b"/>
                <a:pathLst>
                  <a:path w="69184" h="3403" extrusionOk="0">
                    <a:moveTo>
                      <a:pt x="68783" y="0"/>
                    </a:moveTo>
                    <a:lnTo>
                      <a:pt x="26153" y="1902"/>
                    </a:lnTo>
                    <a:lnTo>
                      <a:pt x="26153" y="2232"/>
                    </a:lnTo>
                    <a:lnTo>
                      <a:pt x="26153" y="2232"/>
                    </a:lnTo>
                    <a:lnTo>
                      <a:pt x="69183" y="367"/>
                    </a:lnTo>
                    <a:lnTo>
                      <a:pt x="69150" y="367"/>
                    </a:lnTo>
                    <a:cubicBezTo>
                      <a:pt x="69050" y="334"/>
                      <a:pt x="69017" y="267"/>
                      <a:pt x="69017" y="167"/>
                    </a:cubicBezTo>
                    <a:lnTo>
                      <a:pt x="68783" y="0"/>
                    </a:lnTo>
                    <a:close/>
                    <a:moveTo>
                      <a:pt x="26153" y="2232"/>
                    </a:moveTo>
                    <a:lnTo>
                      <a:pt x="26086" y="2235"/>
                    </a:lnTo>
                    <a:lnTo>
                      <a:pt x="26153" y="2235"/>
                    </a:lnTo>
                    <a:lnTo>
                      <a:pt x="26153" y="2232"/>
                    </a:lnTo>
                    <a:close/>
                    <a:moveTo>
                      <a:pt x="25786" y="1902"/>
                    </a:moveTo>
                    <a:lnTo>
                      <a:pt x="25185" y="1935"/>
                    </a:lnTo>
                    <a:lnTo>
                      <a:pt x="25185" y="2135"/>
                    </a:lnTo>
                    <a:lnTo>
                      <a:pt x="24985" y="2135"/>
                    </a:lnTo>
                    <a:lnTo>
                      <a:pt x="24985" y="1935"/>
                    </a:lnTo>
                    <a:lnTo>
                      <a:pt x="1068" y="3002"/>
                    </a:lnTo>
                    <a:lnTo>
                      <a:pt x="1068" y="3169"/>
                    </a:lnTo>
                    <a:lnTo>
                      <a:pt x="701" y="3169"/>
                    </a:lnTo>
                    <a:lnTo>
                      <a:pt x="701" y="3002"/>
                    </a:lnTo>
                    <a:lnTo>
                      <a:pt x="1" y="3036"/>
                    </a:lnTo>
                    <a:lnTo>
                      <a:pt x="1" y="3403"/>
                    </a:lnTo>
                    <a:lnTo>
                      <a:pt x="20916" y="2469"/>
                    </a:lnTo>
                    <a:lnTo>
                      <a:pt x="21283" y="2469"/>
                    </a:lnTo>
                    <a:lnTo>
                      <a:pt x="21850" y="2435"/>
                    </a:lnTo>
                    <a:cubicBezTo>
                      <a:pt x="21850" y="2402"/>
                      <a:pt x="21850" y="2369"/>
                      <a:pt x="21850" y="2302"/>
                    </a:cubicBezTo>
                    <a:lnTo>
                      <a:pt x="22016" y="2302"/>
                    </a:lnTo>
                    <a:cubicBezTo>
                      <a:pt x="22016" y="2369"/>
                      <a:pt x="22050" y="2402"/>
                      <a:pt x="22050" y="2435"/>
                    </a:cubicBezTo>
                    <a:lnTo>
                      <a:pt x="25719" y="2269"/>
                    </a:lnTo>
                    <a:lnTo>
                      <a:pt x="26086" y="2235"/>
                    </a:lnTo>
                    <a:lnTo>
                      <a:pt x="25786" y="2235"/>
                    </a:lnTo>
                    <a:lnTo>
                      <a:pt x="25786" y="19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a:off x="6590700" y="750975"/>
                <a:ext cx="1767125" cy="45900"/>
              </a:xfrm>
              <a:custGeom>
                <a:avLst/>
                <a:gdLst/>
                <a:ahLst/>
                <a:cxnLst/>
                <a:rect l="l" t="t" r="r" b="b"/>
                <a:pathLst>
                  <a:path w="70685" h="1836" extrusionOk="0">
                    <a:moveTo>
                      <a:pt x="70651" y="1"/>
                    </a:moveTo>
                    <a:lnTo>
                      <a:pt x="1" y="1468"/>
                    </a:lnTo>
                    <a:cubicBezTo>
                      <a:pt x="168" y="1568"/>
                      <a:pt x="301" y="1702"/>
                      <a:pt x="435" y="1835"/>
                    </a:cubicBezTo>
                    <a:lnTo>
                      <a:pt x="2203" y="1802"/>
                    </a:lnTo>
                    <a:lnTo>
                      <a:pt x="2236" y="1535"/>
                    </a:lnTo>
                    <a:lnTo>
                      <a:pt x="2569" y="1568"/>
                    </a:lnTo>
                    <a:lnTo>
                      <a:pt x="2569" y="1769"/>
                    </a:lnTo>
                    <a:lnTo>
                      <a:pt x="3070" y="1769"/>
                    </a:lnTo>
                    <a:lnTo>
                      <a:pt x="3070" y="1635"/>
                    </a:lnTo>
                    <a:lnTo>
                      <a:pt x="3270" y="1635"/>
                    </a:lnTo>
                    <a:lnTo>
                      <a:pt x="3270" y="1769"/>
                    </a:lnTo>
                    <a:lnTo>
                      <a:pt x="15912" y="1502"/>
                    </a:lnTo>
                    <a:lnTo>
                      <a:pt x="15912" y="1368"/>
                    </a:lnTo>
                    <a:lnTo>
                      <a:pt x="16079" y="1368"/>
                    </a:lnTo>
                    <a:lnTo>
                      <a:pt x="16079" y="1502"/>
                    </a:lnTo>
                    <a:lnTo>
                      <a:pt x="27254" y="1268"/>
                    </a:lnTo>
                    <a:lnTo>
                      <a:pt x="27254" y="1168"/>
                    </a:lnTo>
                    <a:lnTo>
                      <a:pt x="27621" y="1168"/>
                    </a:lnTo>
                    <a:lnTo>
                      <a:pt x="27621" y="1235"/>
                    </a:lnTo>
                    <a:lnTo>
                      <a:pt x="40897" y="968"/>
                    </a:lnTo>
                    <a:lnTo>
                      <a:pt x="40897" y="835"/>
                    </a:lnTo>
                    <a:lnTo>
                      <a:pt x="41264" y="835"/>
                    </a:lnTo>
                    <a:lnTo>
                      <a:pt x="41264" y="968"/>
                    </a:lnTo>
                    <a:lnTo>
                      <a:pt x="42331" y="935"/>
                    </a:lnTo>
                    <a:lnTo>
                      <a:pt x="42331" y="735"/>
                    </a:lnTo>
                    <a:lnTo>
                      <a:pt x="42698" y="735"/>
                    </a:lnTo>
                    <a:lnTo>
                      <a:pt x="42698" y="935"/>
                    </a:lnTo>
                    <a:lnTo>
                      <a:pt x="48069" y="801"/>
                    </a:lnTo>
                    <a:lnTo>
                      <a:pt x="48069" y="601"/>
                    </a:lnTo>
                    <a:lnTo>
                      <a:pt x="48436" y="601"/>
                    </a:lnTo>
                    <a:lnTo>
                      <a:pt x="48436" y="801"/>
                    </a:lnTo>
                    <a:lnTo>
                      <a:pt x="49536" y="801"/>
                    </a:lnTo>
                    <a:lnTo>
                      <a:pt x="49536" y="601"/>
                    </a:lnTo>
                    <a:lnTo>
                      <a:pt x="49870" y="601"/>
                    </a:lnTo>
                    <a:lnTo>
                      <a:pt x="49870" y="768"/>
                    </a:lnTo>
                    <a:lnTo>
                      <a:pt x="70485" y="334"/>
                    </a:lnTo>
                    <a:lnTo>
                      <a:pt x="70485" y="167"/>
                    </a:lnTo>
                    <a:cubicBezTo>
                      <a:pt x="70485" y="101"/>
                      <a:pt x="70485" y="67"/>
                      <a:pt x="70551" y="34"/>
                    </a:cubicBezTo>
                    <a:cubicBezTo>
                      <a:pt x="70585" y="1"/>
                      <a:pt x="70618" y="1"/>
                      <a:pt x="7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a:off x="7612275" y="766825"/>
                <a:ext cx="225175" cy="45050"/>
              </a:xfrm>
              <a:custGeom>
                <a:avLst/>
                <a:gdLst/>
                <a:ahLst/>
                <a:cxnLst/>
                <a:rect l="l" t="t" r="r" b="b"/>
                <a:pathLst>
                  <a:path w="9007" h="1802" extrusionOk="0">
                    <a:moveTo>
                      <a:pt x="8640" y="0"/>
                    </a:moveTo>
                    <a:lnTo>
                      <a:pt x="8640" y="167"/>
                    </a:lnTo>
                    <a:lnTo>
                      <a:pt x="8640" y="1135"/>
                    </a:lnTo>
                    <a:lnTo>
                      <a:pt x="367" y="1435"/>
                    </a:lnTo>
                    <a:lnTo>
                      <a:pt x="367" y="334"/>
                    </a:lnTo>
                    <a:lnTo>
                      <a:pt x="367" y="201"/>
                    </a:lnTo>
                    <a:lnTo>
                      <a:pt x="0" y="201"/>
                    </a:lnTo>
                    <a:lnTo>
                      <a:pt x="0" y="334"/>
                    </a:lnTo>
                    <a:lnTo>
                      <a:pt x="0" y="1602"/>
                    </a:lnTo>
                    <a:cubicBezTo>
                      <a:pt x="34" y="1668"/>
                      <a:pt x="34" y="1702"/>
                      <a:pt x="67" y="1735"/>
                    </a:cubicBezTo>
                    <a:cubicBezTo>
                      <a:pt x="101" y="1768"/>
                      <a:pt x="167" y="1802"/>
                      <a:pt x="201" y="1802"/>
                    </a:cubicBezTo>
                    <a:lnTo>
                      <a:pt x="8840" y="1468"/>
                    </a:lnTo>
                    <a:lnTo>
                      <a:pt x="8607" y="1468"/>
                    </a:lnTo>
                    <a:lnTo>
                      <a:pt x="8573" y="1301"/>
                    </a:lnTo>
                    <a:lnTo>
                      <a:pt x="9007" y="1268"/>
                    </a:lnTo>
                    <a:lnTo>
                      <a:pt x="9007" y="134"/>
                    </a:lnTo>
                    <a:lnTo>
                      <a:pt x="90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a:off x="7648125" y="766825"/>
                <a:ext cx="153475" cy="24200"/>
              </a:xfrm>
              <a:custGeom>
                <a:avLst/>
                <a:gdLst/>
                <a:ahLst/>
                <a:cxnLst/>
                <a:rect l="l" t="t" r="r" b="b"/>
                <a:pathLst>
                  <a:path w="6139" h="968" extrusionOk="0">
                    <a:moveTo>
                      <a:pt x="5772" y="0"/>
                    </a:moveTo>
                    <a:lnTo>
                      <a:pt x="5772" y="201"/>
                    </a:lnTo>
                    <a:lnTo>
                      <a:pt x="5772" y="467"/>
                    </a:lnTo>
                    <a:lnTo>
                      <a:pt x="368" y="601"/>
                    </a:lnTo>
                    <a:lnTo>
                      <a:pt x="368" y="301"/>
                    </a:lnTo>
                    <a:lnTo>
                      <a:pt x="368" y="101"/>
                    </a:lnTo>
                    <a:lnTo>
                      <a:pt x="1" y="101"/>
                    </a:lnTo>
                    <a:lnTo>
                      <a:pt x="1" y="301"/>
                    </a:lnTo>
                    <a:lnTo>
                      <a:pt x="1" y="801"/>
                    </a:lnTo>
                    <a:cubicBezTo>
                      <a:pt x="34" y="834"/>
                      <a:pt x="34" y="868"/>
                      <a:pt x="68" y="934"/>
                    </a:cubicBezTo>
                    <a:cubicBezTo>
                      <a:pt x="101" y="968"/>
                      <a:pt x="168" y="968"/>
                      <a:pt x="201" y="968"/>
                    </a:cubicBezTo>
                    <a:lnTo>
                      <a:pt x="5972" y="801"/>
                    </a:lnTo>
                    <a:cubicBezTo>
                      <a:pt x="6072" y="801"/>
                      <a:pt x="6139" y="734"/>
                      <a:pt x="6139" y="634"/>
                    </a:cubicBezTo>
                    <a:lnTo>
                      <a:pt x="6139" y="167"/>
                    </a:lnTo>
                    <a:lnTo>
                      <a:pt x="61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a:off x="6644925" y="790175"/>
                <a:ext cx="10025" cy="83425"/>
              </a:xfrm>
              <a:custGeom>
                <a:avLst/>
                <a:gdLst/>
                <a:ahLst/>
                <a:cxnLst/>
                <a:rect l="l" t="t" r="r" b="b"/>
                <a:pathLst>
                  <a:path w="401" h="3337" extrusionOk="0">
                    <a:moveTo>
                      <a:pt x="34" y="0"/>
                    </a:moveTo>
                    <a:lnTo>
                      <a:pt x="34" y="234"/>
                    </a:lnTo>
                    <a:lnTo>
                      <a:pt x="0" y="3169"/>
                    </a:lnTo>
                    <a:lnTo>
                      <a:pt x="0" y="3336"/>
                    </a:lnTo>
                    <a:lnTo>
                      <a:pt x="367" y="3336"/>
                    </a:lnTo>
                    <a:lnTo>
                      <a:pt x="367" y="3169"/>
                    </a:lnTo>
                    <a:lnTo>
                      <a:pt x="400" y="201"/>
                    </a:lnTo>
                    <a:lnTo>
                      <a:pt x="4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a:off x="7272025" y="780175"/>
                <a:ext cx="9200" cy="70075"/>
              </a:xfrm>
              <a:custGeom>
                <a:avLst/>
                <a:gdLst/>
                <a:ahLst/>
                <a:cxnLst/>
                <a:rect l="l" t="t" r="r" b="b"/>
                <a:pathLst>
                  <a:path w="368" h="2803" extrusionOk="0">
                    <a:moveTo>
                      <a:pt x="1" y="0"/>
                    </a:moveTo>
                    <a:lnTo>
                      <a:pt x="1" y="100"/>
                    </a:lnTo>
                    <a:lnTo>
                      <a:pt x="1" y="2469"/>
                    </a:lnTo>
                    <a:lnTo>
                      <a:pt x="1" y="2802"/>
                    </a:lnTo>
                    <a:lnTo>
                      <a:pt x="368" y="2802"/>
                    </a:lnTo>
                    <a:lnTo>
                      <a:pt x="368" y="2469"/>
                    </a:lnTo>
                    <a:lnTo>
                      <a:pt x="368" y="100"/>
                    </a:lnTo>
                    <a:lnTo>
                      <a:pt x="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a:off x="6208775" y="1166275"/>
                <a:ext cx="413650" cy="146800"/>
              </a:xfrm>
              <a:custGeom>
                <a:avLst/>
                <a:gdLst/>
                <a:ahLst/>
                <a:cxnLst/>
                <a:rect l="l" t="t" r="r" b="b"/>
                <a:pathLst>
                  <a:path w="16546" h="5872" extrusionOk="0">
                    <a:moveTo>
                      <a:pt x="0" y="1"/>
                    </a:moveTo>
                    <a:cubicBezTo>
                      <a:pt x="67" y="368"/>
                      <a:pt x="167" y="734"/>
                      <a:pt x="301" y="1101"/>
                    </a:cubicBezTo>
                    <a:cubicBezTo>
                      <a:pt x="301" y="1168"/>
                      <a:pt x="334" y="1235"/>
                      <a:pt x="367" y="1302"/>
                    </a:cubicBezTo>
                    <a:cubicBezTo>
                      <a:pt x="367" y="1335"/>
                      <a:pt x="401" y="1368"/>
                      <a:pt x="401" y="1402"/>
                    </a:cubicBezTo>
                    <a:cubicBezTo>
                      <a:pt x="467" y="1568"/>
                      <a:pt x="534" y="1702"/>
                      <a:pt x="601" y="1869"/>
                    </a:cubicBezTo>
                    <a:cubicBezTo>
                      <a:pt x="734" y="2169"/>
                      <a:pt x="868" y="2469"/>
                      <a:pt x="1034" y="2736"/>
                    </a:cubicBezTo>
                    <a:cubicBezTo>
                      <a:pt x="1201" y="2969"/>
                      <a:pt x="1335" y="3203"/>
                      <a:pt x="1501" y="3403"/>
                    </a:cubicBezTo>
                    <a:cubicBezTo>
                      <a:pt x="1568" y="3536"/>
                      <a:pt x="1635" y="3637"/>
                      <a:pt x="1735" y="3770"/>
                    </a:cubicBezTo>
                    <a:cubicBezTo>
                      <a:pt x="1968" y="4037"/>
                      <a:pt x="2235" y="4304"/>
                      <a:pt x="2502" y="4537"/>
                    </a:cubicBezTo>
                    <a:cubicBezTo>
                      <a:pt x="2602" y="4604"/>
                      <a:pt x="2702" y="4704"/>
                      <a:pt x="2802" y="4771"/>
                    </a:cubicBezTo>
                    <a:cubicBezTo>
                      <a:pt x="2869" y="4804"/>
                      <a:pt x="2902" y="4837"/>
                      <a:pt x="2969" y="4904"/>
                    </a:cubicBezTo>
                    <a:lnTo>
                      <a:pt x="3069" y="4837"/>
                    </a:lnTo>
                    <a:lnTo>
                      <a:pt x="3136" y="4904"/>
                    </a:lnTo>
                    <a:lnTo>
                      <a:pt x="3036" y="4971"/>
                    </a:lnTo>
                    <a:cubicBezTo>
                      <a:pt x="3103" y="5004"/>
                      <a:pt x="3136" y="5038"/>
                      <a:pt x="3203" y="5071"/>
                    </a:cubicBezTo>
                    <a:cubicBezTo>
                      <a:pt x="3336" y="5138"/>
                      <a:pt x="3436" y="5204"/>
                      <a:pt x="3570" y="5271"/>
                    </a:cubicBezTo>
                    <a:cubicBezTo>
                      <a:pt x="4103" y="5538"/>
                      <a:pt x="4704" y="5738"/>
                      <a:pt x="5304" y="5805"/>
                    </a:cubicBezTo>
                    <a:cubicBezTo>
                      <a:pt x="5438" y="5838"/>
                      <a:pt x="5571" y="5838"/>
                      <a:pt x="5671" y="5838"/>
                    </a:cubicBezTo>
                    <a:cubicBezTo>
                      <a:pt x="5805" y="5871"/>
                      <a:pt x="5938" y="5871"/>
                      <a:pt x="6105" y="5871"/>
                    </a:cubicBezTo>
                    <a:lnTo>
                      <a:pt x="10841" y="5871"/>
                    </a:lnTo>
                    <a:cubicBezTo>
                      <a:pt x="10975" y="5838"/>
                      <a:pt x="11108" y="5838"/>
                      <a:pt x="11208" y="5838"/>
                    </a:cubicBezTo>
                    <a:cubicBezTo>
                      <a:pt x="11842" y="5738"/>
                      <a:pt x="12443" y="5571"/>
                      <a:pt x="12976" y="5271"/>
                    </a:cubicBezTo>
                    <a:cubicBezTo>
                      <a:pt x="13110" y="5204"/>
                      <a:pt x="13210" y="5138"/>
                      <a:pt x="13343" y="5071"/>
                    </a:cubicBezTo>
                    <a:cubicBezTo>
                      <a:pt x="13377" y="5038"/>
                      <a:pt x="13410" y="5038"/>
                      <a:pt x="13443" y="5004"/>
                    </a:cubicBezTo>
                    <a:lnTo>
                      <a:pt x="13310" y="4937"/>
                    </a:lnTo>
                    <a:lnTo>
                      <a:pt x="13377" y="4837"/>
                    </a:lnTo>
                    <a:lnTo>
                      <a:pt x="13543" y="4937"/>
                    </a:lnTo>
                    <a:cubicBezTo>
                      <a:pt x="13610" y="4904"/>
                      <a:pt x="13677" y="4837"/>
                      <a:pt x="13744" y="4771"/>
                    </a:cubicBezTo>
                    <a:cubicBezTo>
                      <a:pt x="13844" y="4704"/>
                      <a:pt x="13944" y="4637"/>
                      <a:pt x="14044" y="4537"/>
                    </a:cubicBezTo>
                    <a:cubicBezTo>
                      <a:pt x="14311" y="4304"/>
                      <a:pt x="14544" y="4070"/>
                      <a:pt x="14778" y="3770"/>
                    </a:cubicBezTo>
                    <a:cubicBezTo>
                      <a:pt x="14878" y="3637"/>
                      <a:pt x="14978" y="3503"/>
                      <a:pt x="15078" y="3336"/>
                    </a:cubicBezTo>
                    <a:cubicBezTo>
                      <a:pt x="15245" y="3136"/>
                      <a:pt x="15378" y="2903"/>
                      <a:pt x="15511" y="2669"/>
                    </a:cubicBezTo>
                    <a:cubicBezTo>
                      <a:pt x="15678" y="2402"/>
                      <a:pt x="15845" y="2102"/>
                      <a:pt x="15945" y="1802"/>
                    </a:cubicBezTo>
                    <a:cubicBezTo>
                      <a:pt x="16012" y="1668"/>
                      <a:pt x="16079" y="1535"/>
                      <a:pt x="16112" y="1402"/>
                    </a:cubicBezTo>
                    <a:cubicBezTo>
                      <a:pt x="16145" y="1368"/>
                      <a:pt x="16145" y="1302"/>
                      <a:pt x="16179" y="1268"/>
                    </a:cubicBezTo>
                    <a:cubicBezTo>
                      <a:pt x="16345" y="868"/>
                      <a:pt x="16445" y="434"/>
                      <a:pt x="16546" y="1"/>
                    </a:cubicBezTo>
                    <a:lnTo>
                      <a:pt x="16179" y="1"/>
                    </a:lnTo>
                    <a:cubicBezTo>
                      <a:pt x="16079" y="434"/>
                      <a:pt x="15945" y="868"/>
                      <a:pt x="15778" y="1268"/>
                    </a:cubicBezTo>
                    <a:cubicBezTo>
                      <a:pt x="15478" y="2102"/>
                      <a:pt x="15044" y="2869"/>
                      <a:pt x="14477" y="3536"/>
                    </a:cubicBezTo>
                    <a:cubicBezTo>
                      <a:pt x="13577" y="4771"/>
                      <a:pt x="12109" y="5505"/>
                      <a:pt x="10575" y="5505"/>
                    </a:cubicBezTo>
                    <a:lnTo>
                      <a:pt x="6105" y="5505"/>
                    </a:lnTo>
                    <a:cubicBezTo>
                      <a:pt x="4504" y="5505"/>
                      <a:pt x="3036" y="4804"/>
                      <a:pt x="2035" y="3536"/>
                    </a:cubicBezTo>
                    <a:cubicBezTo>
                      <a:pt x="1501" y="2836"/>
                      <a:pt x="1068" y="2102"/>
                      <a:pt x="734" y="1268"/>
                    </a:cubicBezTo>
                    <a:cubicBezTo>
                      <a:pt x="701" y="1168"/>
                      <a:pt x="668" y="1068"/>
                      <a:pt x="634" y="968"/>
                    </a:cubicBezTo>
                    <a:cubicBezTo>
                      <a:pt x="534" y="668"/>
                      <a:pt x="434" y="334"/>
                      <a:pt x="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7"/>
              <p:cNvSpPr/>
              <p:nvPr/>
            </p:nvSpPr>
            <p:spPr>
              <a:xfrm>
                <a:off x="6203775" y="772650"/>
                <a:ext cx="423650" cy="307750"/>
              </a:xfrm>
              <a:custGeom>
                <a:avLst/>
                <a:gdLst/>
                <a:ahLst/>
                <a:cxnLst/>
                <a:rect l="l" t="t" r="r" b="b"/>
                <a:pathLst>
                  <a:path w="16946" h="12310" extrusionOk="0">
                    <a:moveTo>
                      <a:pt x="3403" y="1"/>
                    </a:moveTo>
                    <a:cubicBezTo>
                      <a:pt x="2702" y="1"/>
                      <a:pt x="2035" y="234"/>
                      <a:pt x="1468" y="601"/>
                    </a:cubicBezTo>
                    <a:cubicBezTo>
                      <a:pt x="1301" y="701"/>
                      <a:pt x="1168" y="835"/>
                      <a:pt x="1034" y="968"/>
                    </a:cubicBezTo>
                    <a:cubicBezTo>
                      <a:pt x="401" y="1569"/>
                      <a:pt x="0" y="2436"/>
                      <a:pt x="0" y="3403"/>
                    </a:cubicBezTo>
                    <a:lnTo>
                      <a:pt x="0" y="3904"/>
                    </a:lnTo>
                    <a:lnTo>
                      <a:pt x="0" y="4271"/>
                    </a:lnTo>
                    <a:lnTo>
                      <a:pt x="0" y="6105"/>
                    </a:lnTo>
                    <a:lnTo>
                      <a:pt x="0" y="6472"/>
                    </a:lnTo>
                    <a:lnTo>
                      <a:pt x="0" y="7039"/>
                    </a:lnTo>
                    <a:lnTo>
                      <a:pt x="0" y="7139"/>
                    </a:lnTo>
                    <a:lnTo>
                      <a:pt x="0" y="8307"/>
                    </a:lnTo>
                    <a:lnTo>
                      <a:pt x="0" y="8674"/>
                    </a:lnTo>
                    <a:lnTo>
                      <a:pt x="0" y="12310"/>
                    </a:lnTo>
                    <a:lnTo>
                      <a:pt x="367" y="12310"/>
                    </a:lnTo>
                    <a:lnTo>
                      <a:pt x="367" y="10308"/>
                    </a:lnTo>
                    <a:lnTo>
                      <a:pt x="300" y="10342"/>
                    </a:lnTo>
                    <a:lnTo>
                      <a:pt x="267" y="10242"/>
                    </a:lnTo>
                    <a:lnTo>
                      <a:pt x="367" y="10208"/>
                    </a:lnTo>
                    <a:lnTo>
                      <a:pt x="367" y="9775"/>
                    </a:lnTo>
                    <a:lnTo>
                      <a:pt x="267" y="9841"/>
                    </a:lnTo>
                    <a:lnTo>
                      <a:pt x="100" y="9508"/>
                    </a:lnTo>
                    <a:cubicBezTo>
                      <a:pt x="167" y="9474"/>
                      <a:pt x="267" y="9408"/>
                      <a:pt x="367" y="9374"/>
                    </a:cubicBezTo>
                    <a:lnTo>
                      <a:pt x="367" y="3403"/>
                    </a:lnTo>
                    <a:cubicBezTo>
                      <a:pt x="367" y="1736"/>
                      <a:pt x="1735" y="368"/>
                      <a:pt x="3403" y="368"/>
                    </a:cubicBezTo>
                    <a:lnTo>
                      <a:pt x="7973" y="368"/>
                    </a:lnTo>
                    <a:lnTo>
                      <a:pt x="7973" y="168"/>
                    </a:lnTo>
                    <a:lnTo>
                      <a:pt x="8340" y="168"/>
                    </a:lnTo>
                    <a:lnTo>
                      <a:pt x="8340" y="368"/>
                    </a:lnTo>
                    <a:lnTo>
                      <a:pt x="8640" y="368"/>
                    </a:lnTo>
                    <a:lnTo>
                      <a:pt x="8640" y="168"/>
                    </a:lnTo>
                    <a:lnTo>
                      <a:pt x="8973" y="168"/>
                    </a:lnTo>
                    <a:lnTo>
                      <a:pt x="8973" y="368"/>
                    </a:lnTo>
                    <a:lnTo>
                      <a:pt x="13543" y="368"/>
                    </a:lnTo>
                    <a:cubicBezTo>
                      <a:pt x="15211" y="368"/>
                      <a:pt x="16612" y="1736"/>
                      <a:pt x="16612" y="3403"/>
                    </a:cubicBezTo>
                    <a:lnTo>
                      <a:pt x="16612" y="9374"/>
                    </a:lnTo>
                    <a:cubicBezTo>
                      <a:pt x="16679" y="9441"/>
                      <a:pt x="16779" y="9474"/>
                      <a:pt x="16879" y="9541"/>
                    </a:cubicBezTo>
                    <a:lnTo>
                      <a:pt x="16679" y="9841"/>
                    </a:lnTo>
                    <a:lnTo>
                      <a:pt x="16612" y="9808"/>
                    </a:lnTo>
                    <a:lnTo>
                      <a:pt x="16612" y="10208"/>
                    </a:lnTo>
                    <a:lnTo>
                      <a:pt x="16712" y="10275"/>
                    </a:lnTo>
                    <a:lnTo>
                      <a:pt x="16645" y="10342"/>
                    </a:lnTo>
                    <a:lnTo>
                      <a:pt x="16612" y="10308"/>
                    </a:lnTo>
                    <a:lnTo>
                      <a:pt x="16612" y="12310"/>
                    </a:lnTo>
                    <a:lnTo>
                      <a:pt x="16946" y="12310"/>
                    </a:lnTo>
                    <a:lnTo>
                      <a:pt x="16946" y="8707"/>
                    </a:lnTo>
                    <a:lnTo>
                      <a:pt x="16946" y="8340"/>
                    </a:lnTo>
                    <a:lnTo>
                      <a:pt x="16946" y="7139"/>
                    </a:lnTo>
                    <a:lnTo>
                      <a:pt x="16946" y="7039"/>
                    </a:lnTo>
                    <a:lnTo>
                      <a:pt x="16946" y="6472"/>
                    </a:lnTo>
                    <a:lnTo>
                      <a:pt x="16946" y="6105"/>
                    </a:lnTo>
                    <a:lnTo>
                      <a:pt x="16946" y="4271"/>
                    </a:lnTo>
                    <a:lnTo>
                      <a:pt x="16946" y="3904"/>
                    </a:lnTo>
                    <a:lnTo>
                      <a:pt x="16946" y="3403"/>
                    </a:lnTo>
                    <a:cubicBezTo>
                      <a:pt x="16946" y="2436"/>
                      <a:pt x="16545" y="1569"/>
                      <a:pt x="15912" y="968"/>
                    </a:cubicBezTo>
                    <a:cubicBezTo>
                      <a:pt x="15778" y="835"/>
                      <a:pt x="15645" y="701"/>
                      <a:pt x="15478" y="601"/>
                    </a:cubicBezTo>
                    <a:cubicBezTo>
                      <a:pt x="14944" y="234"/>
                      <a:pt x="14277" y="1"/>
                      <a:pt x="13543" y="1"/>
                    </a:cubicBezTo>
                    <a:lnTo>
                      <a:pt x="8540" y="1"/>
                    </a:lnTo>
                    <a:lnTo>
                      <a:pt x="8540" y="201"/>
                    </a:lnTo>
                    <a:lnTo>
                      <a:pt x="8473" y="201"/>
                    </a:lnTo>
                    <a:lnTo>
                      <a:pt x="8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7"/>
              <p:cNvSpPr/>
              <p:nvPr/>
            </p:nvSpPr>
            <p:spPr>
              <a:xfrm>
                <a:off x="6206275" y="776825"/>
                <a:ext cx="206000" cy="241875"/>
              </a:xfrm>
              <a:custGeom>
                <a:avLst/>
                <a:gdLst/>
                <a:ahLst/>
                <a:cxnLst/>
                <a:rect l="l" t="t" r="r" b="b"/>
                <a:pathLst>
                  <a:path w="8240" h="9675" extrusionOk="0">
                    <a:moveTo>
                      <a:pt x="7873" y="1"/>
                    </a:moveTo>
                    <a:lnTo>
                      <a:pt x="7873" y="201"/>
                    </a:lnTo>
                    <a:lnTo>
                      <a:pt x="7873" y="5071"/>
                    </a:lnTo>
                    <a:lnTo>
                      <a:pt x="8039" y="5071"/>
                    </a:lnTo>
                    <a:lnTo>
                      <a:pt x="8073" y="5238"/>
                    </a:lnTo>
                    <a:cubicBezTo>
                      <a:pt x="8006" y="5238"/>
                      <a:pt x="7939" y="5238"/>
                      <a:pt x="7873" y="5271"/>
                    </a:cubicBezTo>
                    <a:lnTo>
                      <a:pt x="7873" y="6706"/>
                    </a:lnTo>
                    <a:cubicBezTo>
                      <a:pt x="7873" y="7072"/>
                      <a:pt x="7572" y="7406"/>
                      <a:pt x="7172" y="7406"/>
                    </a:cubicBezTo>
                    <a:cubicBezTo>
                      <a:pt x="6638" y="7439"/>
                      <a:pt x="6138" y="7506"/>
                      <a:pt x="5604" y="7573"/>
                    </a:cubicBezTo>
                    <a:cubicBezTo>
                      <a:pt x="5604" y="7606"/>
                      <a:pt x="5604" y="7673"/>
                      <a:pt x="5604" y="7706"/>
                    </a:cubicBezTo>
                    <a:lnTo>
                      <a:pt x="5404" y="7673"/>
                    </a:lnTo>
                    <a:cubicBezTo>
                      <a:pt x="5438" y="7640"/>
                      <a:pt x="5438" y="7606"/>
                      <a:pt x="5438" y="7606"/>
                    </a:cubicBezTo>
                    <a:lnTo>
                      <a:pt x="5438" y="7606"/>
                    </a:lnTo>
                    <a:cubicBezTo>
                      <a:pt x="5104" y="7640"/>
                      <a:pt x="4737" y="7706"/>
                      <a:pt x="4403" y="7773"/>
                    </a:cubicBezTo>
                    <a:cubicBezTo>
                      <a:pt x="2836" y="8073"/>
                      <a:pt x="1435" y="8574"/>
                      <a:pt x="267" y="9207"/>
                    </a:cubicBezTo>
                    <a:cubicBezTo>
                      <a:pt x="167" y="9241"/>
                      <a:pt x="100" y="9307"/>
                      <a:pt x="0" y="9341"/>
                    </a:cubicBezTo>
                    <a:lnTo>
                      <a:pt x="200" y="9674"/>
                    </a:lnTo>
                    <a:lnTo>
                      <a:pt x="267" y="9608"/>
                    </a:lnTo>
                    <a:cubicBezTo>
                      <a:pt x="1401" y="8940"/>
                      <a:pt x="2869" y="8440"/>
                      <a:pt x="4504" y="8107"/>
                    </a:cubicBezTo>
                    <a:cubicBezTo>
                      <a:pt x="5337" y="7940"/>
                      <a:pt x="6238" y="7840"/>
                      <a:pt x="7205" y="7773"/>
                    </a:cubicBezTo>
                    <a:cubicBezTo>
                      <a:pt x="7773" y="7773"/>
                      <a:pt x="8240" y="7273"/>
                      <a:pt x="8240" y="6706"/>
                    </a:cubicBezTo>
                    <a:lnTo>
                      <a:pt x="8240" y="201"/>
                    </a:lnTo>
                    <a:lnTo>
                      <a:pt x="82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7"/>
              <p:cNvSpPr/>
              <p:nvPr/>
            </p:nvSpPr>
            <p:spPr>
              <a:xfrm>
                <a:off x="6419750" y="776825"/>
                <a:ext cx="206000" cy="241875"/>
              </a:xfrm>
              <a:custGeom>
                <a:avLst/>
                <a:gdLst/>
                <a:ahLst/>
                <a:cxnLst/>
                <a:rect l="l" t="t" r="r" b="b"/>
                <a:pathLst>
                  <a:path w="8240" h="9675" extrusionOk="0">
                    <a:moveTo>
                      <a:pt x="1" y="1"/>
                    </a:moveTo>
                    <a:lnTo>
                      <a:pt x="1" y="201"/>
                    </a:lnTo>
                    <a:lnTo>
                      <a:pt x="1" y="6706"/>
                    </a:lnTo>
                    <a:cubicBezTo>
                      <a:pt x="1" y="7273"/>
                      <a:pt x="434" y="7773"/>
                      <a:pt x="1035" y="7773"/>
                    </a:cubicBezTo>
                    <a:cubicBezTo>
                      <a:pt x="1969" y="7840"/>
                      <a:pt x="2903" y="7940"/>
                      <a:pt x="3737" y="8140"/>
                    </a:cubicBezTo>
                    <a:cubicBezTo>
                      <a:pt x="5371" y="8440"/>
                      <a:pt x="6806" y="8974"/>
                      <a:pt x="7973" y="9608"/>
                    </a:cubicBezTo>
                    <a:lnTo>
                      <a:pt x="8040" y="9674"/>
                    </a:lnTo>
                    <a:lnTo>
                      <a:pt x="8240" y="9374"/>
                    </a:lnTo>
                    <a:cubicBezTo>
                      <a:pt x="8140" y="9307"/>
                      <a:pt x="8040" y="9274"/>
                      <a:pt x="7973" y="9207"/>
                    </a:cubicBezTo>
                    <a:cubicBezTo>
                      <a:pt x="6806" y="8574"/>
                      <a:pt x="5405" y="8073"/>
                      <a:pt x="3803" y="7773"/>
                    </a:cubicBezTo>
                    <a:cubicBezTo>
                      <a:pt x="3503" y="7706"/>
                      <a:pt x="3136" y="7640"/>
                      <a:pt x="2803" y="7606"/>
                    </a:cubicBezTo>
                    <a:cubicBezTo>
                      <a:pt x="2803" y="7640"/>
                      <a:pt x="2803" y="7673"/>
                      <a:pt x="2803" y="7706"/>
                    </a:cubicBezTo>
                    <a:lnTo>
                      <a:pt x="2636" y="7740"/>
                    </a:lnTo>
                    <a:cubicBezTo>
                      <a:pt x="2636" y="7673"/>
                      <a:pt x="2603" y="7640"/>
                      <a:pt x="2603" y="7573"/>
                    </a:cubicBezTo>
                    <a:cubicBezTo>
                      <a:pt x="2102" y="7506"/>
                      <a:pt x="1569" y="7439"/>
                      <a:pt x="1035" y="7439"/>
                    </a:cubicBezTo>
                    <a:cubicBezTo>
                      <a:pt x="668" y="7406"/>
                      <a:pt x="368" y="7072"/>
                      <a:pt x="368" y="6706"/>
                    </a:cubicBezTo>
                    <a:lnTo>
                      <a:pt x="368" y="5271"/>
                    </a:lnTo>
                    <a:cubicBezTo>
                      <a:pt x="334" y="5271"/>
                      <a:pt x="268" y="5271"/>
                      <a:pt x="234" y="5238"/>
                    </a:cubicBezTo>
                    <a:lnTo>
                      <a:pt x="268" y="5071"/>
                    </a:lnTo>
                    <a:cubicBezTo>
                      <a:pt x="301" y="5071"/>
                      <a:pt x="334" y="5071"/>
                      <a:pt x="368" y="5104"/>
                    </a:cubicBezTo>
                    <a:lnTo>
                      <a:pt x="368" y="201"/>
                    </a:lnTo>
                    <a:lnTo>
                      <a:pt x="3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7"/>
              <p:cNvSpPr/>
              <p:nvPr/>
            </p:nvSpPr>
            <p:spPr>
              <a:xfrm>
                <a:off x="6267150" y="1212975"/>
                <a:ext cx="45875" cy="45900"/>
              </a:xfrm>
              <a:custGeom>
                <a:avLst/>
                <a:gdLst/>
                <a:ahLst/>
                <a:cxnLst/>
                <a:rect l="l" t="t" r="r" b="b"/>
                <a:pathLst>
                  <a:path w="1835" h="1836" extrusionOk="0">
                    <a:moveTo>
                      <a:pt x="934" y="1"/>
                    </a:moveTo>
                    <a:lnTo>
                      <a:pt x="167" y="734"/>
                    </a:lnTo>
                    <a:cubicBezTo>
                      <a:pt x="67" y="868"/>
                      <a:pt x="0" y="1035"/>
                      <a:pt x="0" y="1201"/>
                    </a:cubicBezTo>
                    <a:cubicBezTo>
                      <a:pt x="0" y="1368"/>
                      <a:pt x="67" y="1535"/>
                      <a:pt x="167" y="1635"/>
                    </a:cubicBezTo>
                    <a:cubicBezTo>
                      <a:pt x="301" y="1769"/>
                      <a:pt x="467" y="1835"/>
                      <a:pt x="634" y="1835"/>
                    </a:cubicBezTo>
                    <a:cubicBezTo>
                      <a:pt x="801" y="1835"/>
                      <a:pt x="934" y="1769"/>
                      <a:pt x="1068" y="1635"/>
                    </a:cubicBezTo>
                    <a:lnTo>
                      <a:pt x="1835" y="868"/>
                    </a:lnTo>
                    <a:cubicBezTo>
                      <a:pt x="1735" y="801"/>
                      <a:pt x="1668" y="701"/>
                      <a:pt x="1568" y="634"/>
                    </a:cubicBezTo>
                    <a:lnTo>
                      <a:pt x="801" y="1368"/>
                    </a:lnTo>
                    <a:cubicBezTo>
                      <a:pt x="751" y="1418"/>
                      <a:pt x="684" y="1443"/>
                      <a:pt x="617" y="1443"/>
                    </a:cubicBezTo>
                    <a:cubicBezTo>
                      <a:pt x="551" y="1443"/>
                      <a:pt x="484" y="1418"/>
                      <a:pt x="434" y="1368"/>
                    </a:cubicBezTo>
                    <a:cubicBezTo>
                      <a:pt x="401" y="1335"/>
                      <a:pt x="367" y="1268"/>
                      <a:pt x="367" y="1201"/>
                    </a:cubicBezTo>
                    <a:cubicBezTo>
                      <a:pt x="367" y="1135"/>
                      <a:pt x="401" y="1068"/>
                      <a:pt x="434" y="1001"/>
                    </a:cubicBezTo>
                    <a:lnTo>
                      <a:pt x="1168" y="267"/>
                    </a:lnTo>
                    <a:cubicBezTo>
                      <a:pt x="1101" y="167"/>
                      <a:pt x="1001" y="10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7"/>
              <p:cNvSpPr/>
              <p:nvPr/>
            </p:nvSpPr>
            <p:spPr>
              <a:xfrm>
                <a:off x="6518150" y="1212975"/>
                <a:ext cx="46725" cy="45900"/>
              </a:xfrm>
              <a:custGeom>
                <a:avLst/>
                <a:gdLst/>
                <a:ahLst/>
                <a:cxnLst/>
                <a:rect l="l" t="t" r="r" b="b"/>
                <a:pathLst>
                  <a:path w="1869" h="1836" extrusionOk="0">
                    <a:moveTo>
                      <a:pt x="935" y="1"/>
                    </a:moveTo>
                    <a:cubicBezTo>
                      <a:pt x="835" y="101"/>
                      <a:pt x="768" y="201"/>
                      <a:pt x="668" y="267"/>
                    </a:cubicBezTo>
                    <a:lnTo>
                      <a:pt x="1435" y="1035"/>
                    </a:lnTo>
                    <a:cubicBezTo>
                      <a:pt x="1469" y="1068"/>
                      <a:pt x="1502" y="1135"/>
                      <a:pt x="1502" y="1201"/>
                    </a:cubicBezTo>
                    <a:cubicBezTo>
                      <a:pt x="1502" y="1268"/>
                      <a:pt x="1469" y="1335"/>
                      <a:pt x="1435" y="1402"/>
                    </a:cubicBezTo>
                    <a:cubicBezTo>
                      <a:pt x="1369" y="1435"/>
                      <a:pt x="1302" y="1468"/>
                      <a:pt x="1235" y="1468"/>
                    </a:cubicBezTo>
                    <a:cubicBezTo>
                      <a:pt x="1168" y="1468"/>
                      <a:pt x="1102" y="1435"/>
                      <a:pt x="1035" y="1402"/>
                    </a:cubicBezTo>
                    <a:lnTo>
                      <a:pt x="301" y="634"/>
                    </a:lnTo>
                    <a:cubicBezTo>
                      <a:pt x="201" y="734"/>
                      <a:pt x="101" y="801"/>
                      <a:pt x="1" y="868"/>
                    </a:cubicBezTo>
                    <a:lnTo>
                      <a:pt x="801" y="1668"/>
                    </a:lnTo>
                    <a:cubicBezTo>
                      <a:pt x="902" y="1769"/>
                      <a:pt x="1068" y="1835"/>
                      <a:pt x="1235" y="1835"/>
                    </a:cubicBezTo>
                    <a:cubicBezTo>
                      <a:pt x="1402" y="1835"/>
                      <a:pt x="1569" y="1769"/>
                      <a:pt x="1669" y="1635"/>
                    </a:cubicBezTo>
                    <a:cubicBezTo>
                      <a:pt x="1802" y="1535"/>
                      <a:pt x="1869" y="1368"/>
                      <a:pt x="1869" y="1201"/>
                    </a:cubicBezTo>
                    <a:cubicBezTo>
                      <a:pt x="1869" y="1035"/>
                      <a:pt x="1802" y="868"/>
                      <a:pt x="1669" y="768"/>
                    </a:cubicBezTo>
                    <a:lnTo>
                      <a:pt x="9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7"/>
              <p:cNvSpPr/>
              <p:nvPr/>
            </p:nvSpPr>
            <p:spPr>
              <a:xfrm>
                <a:off x="6252975" y="1011175"/>
                <a:ext cx="325250" cy="70900"/>
              </a:xfrm>
              <a:custGeom>
                <a:avLst/>
                <a:gdLst/>
                <a:ahLst/>
                <a:cxnLst/>
                <a:rect l="l" t="t" r="r" b="b"/>
                <a:pathLst>
                  <a:path w="13010" h="2836" extrusionOk="0">
                    <a:moveTo>
                      <a:pt x="3336" y="0"/>
                    </a:moveTo>
                    <a:cubicBezTo>
                      <a:pt x="2269" y="0"/>
                      <a:pt x="1301" y="500"/>
                      <a:pt x="701" y="1301"/>
                    </a:cubicBezTo>
                    <a:lnTo>
                      <a:pt x="634" y="1368"/>
                    </a:lnTo>
                    <a:cubicBezTo>
                      <a:pt x="334" y="1801"/>
                      <a:pt x="100" y="2302"/>
                      <a:pt x="0" y="2835"/>
                    </a:cubicBezTo>
                    <a:lnTo>
                      <a:pt x="367" y="2835"/>
                    </a:lnTo>
                    <a:cubicBezTo>
                      <a:pt x="634" y="1434"/>
                      <a:pt x="1868" y="367"/>
                      <a:pt x="3336" y="367"/>
                    </a:cubicBezTo>
                    <a:lnTo>
                      <a:pt x="9674" y="367"/>
                    </a:lnTo>
                    <a:cubicBezTo>
                      <a:pt x="11142" y="367"/>
                      <a:pt x="12409" y="1434"/>
                      <a:pt x="12643" y="2835"/>
                    </a:cubicBezTo>
                    <a:lnTo>
                      <a:pt x="13010" y="2835"/>
                    </a:lnTo>
                    <a:cubicBezTo>
                      <a:pt x="12910" y="2302"/>
                      <a:pt x="12709" y="1801"/>
                      <a:pt x="12376" y="1368"/>
                    </a:cubicBezTo>
                    <a:lnTo>
                      <a:pt x="12342" y="1301"/>
                    </a:lnTo>
                    <a:cubicBezTo>
                      <a:pt x="11709" y="500"/>
                      <a:pt x="10741" y="0"/>
                      <a:pt x="96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p:nvPr/>
            </p:nvSpPr>
            <p:spPr>
              <a:xfrm>
                <a:off x="6261300" y="1163775"/>
                <a:ext cx="308575" cy="102600"/>
              </a:xfrm>
              <a:custGeom>
                <a:avLst/>
                <a:gdLst/>
                <a:ahLst/>
                <a:cxnLst/>
                <a:rect l="l" t="t" r="r" b="b"/>
                <a:pathLst>
                  <a:path w="12343" h="4104" extrusionOk="0">
                    <a:moveTo>
                      <a:pt x="401" y="1"/>
                    </a:moveTo>
                    <a:lnTo>
                      <a:pt x="1" y="34"/>
                    </a:lnTo>
                    <a:cubicBezTo>
                      <a:pt x="268" y="734"/>
                      <a:pt x="668" y="1402"/>
                      <a:pt x="1168" y="1969"/>
                    </a:cubicBezTo>
                    <a:cubicBezTo>
                      <a:pt x="1235" y="2069"/>
                      <a:pt x="1302" y="2169"/>
                      <a:pt x="1402" y="2235"/>
                    </a:cubicBezTo>
                    <a:cubicBezTo>
                      <a:pt x="1535" y="2369"/>
                      <a:pt x="1669" y="2502"/>
                      <a:pt x="1802" y="2602"/>
                    </a:cubicBezTo>
                    <a:cubicBezTo>
                      <a:pt x="1869" y="2669"/>
                      <a:pt x="1969" y="2769"/>
                      <a:pt x="2069" y="2836"/>
                    </a:cubicBezTo>
                    <a:cubicBezTo>
                      <a:pt x="3103" y="3636"/>
                      <a:pt x="4404" y="4103"/>
                      <a:pt x="5838" y="4103"/>
                    </a:cubicBezTo>
                    <a:lnTo>
                      <a:pt x="6506" y="4103"/>
                    </a:lnTo>
                    <a:cubicBezTo>
                      <a:pt x="7940" y="4103"/>
                      <a:pt x="9207" y="3636"/>
                      <a:pt x="10275" y="2836"/>
                    </a:cubicBezTo>
                    <a:cubicBezTo>
                      <a:pt x="10375" y="2769"/>
                      <a:pt x="10442" y="2669"/>
                      <a:pt x="10542" y="2602"/>
                    </a:cubicBezTo>
                    <a:cubicBezTo>
                      <a:pt x="10675" y="2502"/>
                      <a:pt x="10809" y="2369"/>
                      <a:pt x="10942" y="2235"/>
                    </a:cubicBezTo>
                    <a:cubicBezTo>
                      <a:pt x="11009" y="2169"/>
                      <a:pt x="11109" y="2069"/>
                      <a:pt x="11176" y="1969"/>
                    </a:cubicBezTo>
                    <a:cubicBezTo>
                      <a:pt x="11676" y="1402"/>
                      <a:pt x="12076" y="734"/>
                      <a:pt x="12343" y="34"/>
                    </a:cubicBezTo>
                    <a:lnTo>
                      <a:pt x="11943" y="1"/>
                    </a:lnTo>
                    <a:cubicBezTo>
                      <a:pt x="11109" y="2202"/>
                      <a:pt x="9007" y="3737"/>
                      <a:pt x="6539" y="3737"/>
                    </a:cubicBezTo>
                    <a:lnTo>
                      <a:pt x="6239" y="3737"/>
                    </a:lnTo>
                    <a:lnTo>
                      <a:pt x="6239" y="3903"/>
                    </a:lnTo>
                    <a:lnTo>
                      <a:pt x="6139" y="3903"/>
                    </a:lnTo>
                    <a:lnTo>
                      <a:pt x="6139" y="3737"/>
                    </a:lnTo>
                    <a:lnTo>
                      <a:pt x="5838" y="3737"/>
                    </a:lnTo>
                    <a:cubicBezTo>
                      <a:pt x="3337" y="3737"/>
                      <a:pt x="1235" y="2202"/>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7"/>
              <p:cNvSpPr/>
              <p:nvPr/>
            </p:nvSpPr>
            <p:spPr>
              <a:xfrm>
                <a:off x="6300500" y="1037850"/>
                <a:ext cx="231025" cy="48400"/>
              </a:xfrm>
              <a:custGeom>
                <a:avLst/>
                <a:gdLst/>
                <a:ahLst/>
                <a:cxnLst/>
                <a:rect l="l" t="t" r="r" b="b"/>
                <a:pathLst>
                  <a:path w="9241" h="1936" extrusionOk="0">
                    <a:moveTo>
                      <a:pt x="2102" y="1"/>
                    </a:moveTo>
                    <a:cubicBezTo>
                      <a:pt x="1001" y="1"/>
                      <a:pt x="134" y="834"/>
                      <a:pt x="1" y="1869"/>
                    </a:cubicBezTo>
                    <a:cubicBezTo>
                      <a:pt x="34" y="1902"/>
                      <a:pt x="101" y="1902"/>
                      <a:pt x="167" y="1935"/>
                    </a:cubicBezTo>
                    <a:cubicBezTo>
                      <a:pt x="268" y="968"/>
                      <a:pt x="1101" y="201"/>
                      <a:pt x="2102" y="201"/>
                    </a:cubicBezTo>
                    <a:lnTo>
                      <a:pt x="7106" y="201"/>
                    </a:lnTo>
                    <a:cubicBezTo>
                      <a:pt x="8140" y="201"/>
                      <a:pt x="8940" y="968"/>
                      <a:pt x="9040" y="1935"/>
                    </a:cubicBezTo>
                    <a:cubicBezTo>
                      <a:pt x="9107" y="1902"/>
                      <a:pt x="9174" y="1902"/>
                      <a:pt x="9241" y="1869"/>
                    </a:cubicBezTo>
                    <a:cubicBezTo>
                      <a:pt x="9107" y="834"/>
                      <a:pt x="8207" y="1"/>
                      <a:pt x="7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7"/>
              <p:cNvSpPr/>
              <p:nvPr/>
            </p:nvSpPr>
            <p:spPr>
              <a:xfrm>
                <a:off x="6308850" y="1156275"/>
                <a:ext cx="213500" cy="50050"/>
              </a:xfrm>
              <a:custGeom>
                <a:avLst/>
                <a:gdLst/>
                <a:ahLst/>
                <a:cxnLst/>
                <a:rect l="l" t="t" r="r" b="b"/>
                <a:pathLst>
                  <a:path w="8540" h="2002" extrusionOk="0">
                    <a:moveTo>
                      <a:pt x="167" y="0"/>
                    </a:moveTo>
                    <a:cubicBezTo>
                      <a:pt x="134" y="34"/>
                      <a:pt x="67" y="67"/>
                      <a:pt x="0" y="100"/>
                    </a:cubicBezTo>
                    <a:cubicBezTo>
                      <a:pt x="567" y="1235"/>
                      <a:pt x="1768" y="2002"/>
                      <a:pt x="3136" y="2002"/>
                    </a:cubicBezTo>
                    <a:lnTo>
                      <a:pt x="4237" y="2002"/>
                    </a:lnTo>
                    <a:lnTo>
                      <a:pt x="4237" y="1902"/>
                    </a:lnTo>
                    <a:lnTo>
                      <a:pt x="4337" y="1902"/>
                    </a:lnTo>
                    <a:lnTo>
                      <a:pt x="4337" y="2002"/>
                    </a:lnTo>
                    <a:lnTo>
                      <a:pt x="5437" y="2002"/>
                    </a:lnTo>
                    <a:cubicBezTo>
                      <a:pt x="6805" y="2002"/>
                      <a:pt x="7973" y="1235"/>
                      <a:pt x="8540" y="100"/>
                    </a:cubicBezTo>
                    <a:cubicBezTo>
                      <a:pt x="8506" y="67"/>
                      <a:pt x="8440" y="34"/>
                      <a:pt x="8406" y="0"/>
                    </a:cubicBezTo>
                    <a:cubicBezTo>
                      <a:pt x="7839" y="1068"/>
                      <a:pt x="6738" y="1835"/>
                      <a:pt x="5437" y="1835"/>
                    </a:cubicBezTo>
                    <a:lnTo>
                      <a:pt x="3136" y="1835"/>
                    </a:lnTo>
                    <a:cubicBezTo>
                      <a:pt x="1835" y="1835"/>
                      <a:pt x="701" y="1068"/>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7"/>
              <p:cNvSpPr/>
              <p:nvPr/>
            </p:nvSpPr>
            <p:spPr>
              <a:xfrm>
                <a:off x="6386400" y="419900"/>
                <a:ext cx="58400" cy="57575"/>
              </a:xfrm>
              <a:custGeom>
                <a:avLst/>
                <a:gdLst/>
                <a:ahLst/>
                <a:cxnLst/>
                <a:rect l="l" t="t" r="r" b="b"/>
                <a:pathLst>
                  <a:path w="2336" h="2303" extrusionOk="0">
                    <a:moveTo>
                      <a:pt x="1168" y="368"/>
                    </a:moveTo>
                    <a:cubicBezTo>
                      <a:pt x="1602" y="368"/>
                      <a:pt x="1969" y="735"/>
                      <a:pt x="1969" y="1168"/>
                    </a:cubicBezTo>
                    <a:cubicBezTo>
                      <a:pt x="1969" y="1602"/>
                      <a:pt x="1602" y="1936"/>
                      <a:pt x="1168" y="1936"/>
                    </a:cubicBezTo>
                    <a:cubicBezTo>
                      <a:pt x="734" y="1936"/>
                      <a:pt x="367" y="1602"/>
                      <a:pt x="367" y="1168"/>
                    </a:cubicBezTo>
                    <a:cubicBezTo>
                      <a:pt x="367" y="735"/>
                      <a:pt x="734" y="368"/>
                      <a:pt x="1168" y="368"/>
                    </a:cubicBezTo>
                    <a:close/>
                    <a:moveTo>
                      <a:pt x="1168" y="1"/>
                    </a:moveTo>
                    <a:cubicBezTo>
                      <a:pt x="534" y="1"/>
                      <a:pt x="0" y="535"/>
                      <a:pt x="0" y="1168"/>
                    </a:cubicBezTo>
                    <a:cubicBezTo>
                      <a:pt x="0" y="1635"/>
                      <a:pt x="301" y="2036"/>
                      <a:pt x="734" y="2236"/>
                    </a:cubicBezTo>
                    <a:cubicBezTo>
                      <a:pt x="834" y="2269"/>
                      <a:pt x="968" y="2303"/>
                      <a:pt x="1101" y="2303"/>
                    </a:cubicBezTo>
                    <a:lnTo>
                      <a:pt x="1168" y="2303"/>
                    </a:lnTo>
                    <a:lnTo>
                      <a:pt x="1168" y="2169"/>
                    </a:lnTo>
                    <a:lnTo>
                      <a:pt x="1235" y="2169"/>
                    </a:lnTo>
                    <a:lnTo>
                      <a:pt x="1235" y="2303"/>
                    </a:lnTo>
                    <a:lnTo>
                      <a:pt x="1268" y="2303"/>
                    </a:lnTo>
                    <a:cubicBezTo>
                      <a:pt x="1368" y="2303"/>
                      <a:pt x="1502" y="2269"/>
                      <a:pt x="1602" y="2236"/>
                    </a:cubicBezTo>
                    <a:cubicBezTo>
                      <a:pt x="2035" y="2036"/>
                      <a:pt x="2335" y="1635"/>
                      <a:pt x="2335" y="1168"/>
                    </a:cubicBezTo>
                    <a:cubicBezTo>
                      <a:pt x="2335" y="535"/>
                      <a:pt x="1802" y="1"/>
                      <a:pt x="1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7"/>
              <p:cNvSpPr/>
              <p:nvPr/>
            </p:nvSpPr>
            <p:spPr>
              <a:xfrm>
                <a:off x="6484800" y="1104575"/>
                <a:ext cx="21700" cy="9200"/>
              </a:xfrm>
              <a:custGeom>
                <a:avLst/>
                <a:gdLst/>
                <a:ahLst/>
                <a:cxnLst/>
                <a:rect l="l" t="t" r="r" b="b"/>
                <a:pathLst>
                  <a:path w="868" h="368" extrusionOk="0">
                    <a:moveTo>
                      <a:pt x="1" y="0"/>
                    </a:moveTo>
                    <a:cubicBezTo>
                      <a:pt x="34" y="100"/>
                      <a:pt x="67" y="234"/>
                      <a:pt x="101" y="367"/>
                    </a:cubicBezTo>
                    <a:lnTo>
                      <a:pt x="734" y="367"/>
                    </a:lnTo>
                    <a:cubicBezTo>
                      <a:pt x="768" y="234"/>
                      <a:pt x="801" y="100"/>
                      <a:pt x="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7"/>
              <p:cNvSpPr/>
              <p:nvPr/>
            </p:nvSpPr>
            <p:spPr>
              <a:xfrm>
                <a:off x="6486475" y="1126250"/>
                <a:ext cx="16700" cy="9200"/>
              </a:xfrm>
              <a:custGeom>
                <a:avLst/>
                <a:gdLst/>
                <a:ahLst/>
                <a:cxnLst/>
                <a:rect l="l" t="t" r="r" b="b"/>
                <a:pathLst>
                  <a:path w="668" h="368" extrusionOk="0">
                    <a:moveTo>
                      <a:pt x="34" y="0"/>
                    </a:moveTo>
                    <a:cubicBezTo>
                      <a:pt x="34" y="134"/>
                      <a:pt x="34" y="267"/>
                      <a:pt x="0" y="367"/>
                    </a:cubicBezTo>
                    <a:lnTo>
                      <a:pt x="667" y="367"/>
                    </a:lnTo>
                    <a:cubicBezTo>
                      <a:pt x="634" y="267"/>
                      <a:pt x="634" y="134"/>
                      <a:pt x="6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7"/>
              <p:cNvSpPr/>
              <p:nvPr/>
            </p:nvSpPr>
            <p:spPr>
              <a:xfrm>
                <a:off x="6328025" y="1126250"/>
                <a:ext cx="16700" cy="9200"/>
              </a:xfrm>
              <a:custGeom>
                <a:avLst/>
                <a:gdLst/>
                <a:ahLst/>
                <a:cxnLst/>
                <a:rect l="l" t="t" r="r" b="b"/>
                <a:pathLst>
                  <a:path w="668" h="368" extrusionOk="0">
                    <a:moveTo>
                      <a:pt x="67" y="0"/>
                    </a:moveTo>
                    <a:cubicBezTo>
                      <a:pt x="67" y="134"/>
                      <a:pt x="34" y="267"/>
                      <a:pt x="0" y="367"/>
                    </a:cubicBezTo>
                    <a:lnTo>
                      <a:pt x="668" y="367"/>
                    </a:lnTo>
                    <a:cubicBezTo>
                      <a:pt x="668" y="267"/>
                      <a:pt x="634" y="134"/>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27"/>
              <p:cNvSpPr/>
              <p:nvPr/>
            </p:nvSpPr>
            <p:spPr>
              <a:xfrm>
                <a:off x="6325525" y="1104575"/>
                <a:ext cx="20875" cy="9200"/>
              </a:xfrm>
              <a:custGeom>
                <a:avLst/>
                <a:gdLst/>
                <a:ahLst/>
                <a:cxnLst/>
                <a:rect l="l" t="t" r="r" b="b"/>
                <a:pathLst>
                  <a:path w="835" h="368" extrusionOk="0">
                    <a:moveTo>
                      <a:pt x="0" y="0"/>
                    </a:moveTo>
                    <a:cubicBezTo>
                      <a:pt x="34" y="100"/>
                      <a:pt x="100" y="234"/>
                      <a:pt x="134" y="367"/>
                    </a:cubicBezTo>
                    <a:lnTo>
                      <a:pt x="768" y="367"/>
                    </a:lnTo>
                    <a:cubicBezTo>
                      <a:pt x="768" y="234"/>
                      <a:pt x="801" y="10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7"/>
              <p:cNvSpPr/>
              <p:nvPr/>
            </p:nvSpPr>
            <p:spPr>
              <a:xfrm>
                <a:off x="6343875" y="1051200"/>
                <a:ext cx="143450" cy="144300"/>
              </a:xfrm>
              <a:custGeom>
                <a:avLst/>
                <a:gdLst/>
                <a:ahLst/>
                <a:cxnLst/>
                <a:rect l="l" t="t" r="r" b="b"/>
                <a:pathLst>
                  <a:path w="5738" h="5772" extrusionOk="0">
                    <a:moveTo>
                      <a:pt x="2869" y="367"/>
                    </a:moveTo>
                    <a:cubicBezTo>
                      <a:pt x="4270" y="367"/>
                      <a:pt x="5404" y="1501"/>
                      <a:pt x="5404" y="2902"/>
                    </a:cubicBezTo>
                    <a:cubicBezTo>
                      <a:pt x="5404" y="3570"/>
                      <a:pt x="5104" y="4170"/>
                      <a:pt x="4670" y="4637"/>
                    </a:cubicBezTo>
                    <a:lnTo>
                      <a:pt x="4804" y="4737"/>
                    </a:lnTo>
                    <a:lnTo>
                      <a:pt x="4737" y="4804"/>
                    </a:lnTo>
                    <a:lnTo>
                      <a:pt x="4637" y="4704"/>
                    </a:lnTo>
                    <a:cubicBezTo>
                      <a:pt x="4170" y="5137"/>
                      <a:pt x="3569" y="5404"/>
                      <a:pt x="2869" y="5404"/>
                    </a:cubicBezTo>
                    <a:cubicBezTo>
                      <a:pt x="2202" y="5404"/>
                      <a:pt x="1601" y="5137"/>
                      <a:pt x="1134" y="4704"/>
                    </a:cubicBezTo>
                    <a:lnTo>
                      <a:pt x="1034" y="4804"/>
                    </a:lnTo>
                    <a:lnTo>
                      <a:pt x="968" y="4737"/>
                    </a:lnTo>
                    <a:lnTo>
                      <a:pt x="1068" y="4637"/>
                    </a:lnTo>
                    <a:cubicBezTo>
                      <a:pt x="634" y="4170"/>
                      <a:pt x="367" y="3570"/>
                      <a:pt x="367" y="2869"/>
                    </a:cubicBezTo>
                    <a:cubicBezTo>
                      <a:pt x="367" y="1501"/>
                      <a:pt x="1501" y="367"/>
                      <a:pt x="2869" y="367"/>
                    </a:cubicBezTo>
                    <a:close/>
                    <a:moveTo>
                      <a:pt x="2869" y="0"/>
                    </a:moveTo>
                    <a:cubicBezTo>
                      <a:pt x="1568" y="0"/>
                      <a:pt x="434" y="901"/>
                      <a:pt x="100" y="2135"/>
                    </a:cubicBezTo>
                    <a:cubicBezTo>
                      <a:pt x="67" y="2235"/>
                      <a:pt x="34" y="2369"/>
                      <a:pt x="34" y="2502"/>
                    </a:cubicBezTo>
                    <a:cubicBezTo>
                      <a:pt x="0" y="2602"/>
                      <a:pt x="0" y="2736"/>
                      <a:pt x="0" y="2869"/>
                    </a:cubicBezTo>
                    <a:cubicBezTo>
                      <a:pt x="0" y="2936"/>
                      <a:pt x="0" y="2969"/>
                      <a:pt x="0" y="3002"/>
                    </a:cubicBezTo>
                    <a:cubicBezTo>
                      <a:pt x="0" y="3136"/>
                      <a:pt x="34" y="3269"/>
                      <a:pt x="34" y="3369"/>
                    </a:cubicBezTo>
                    <a:cubicBezTo>
                      <a:pt x="267" y="4737"/>
                      <a:pt x="1468" y="5771"/>
                      <a:pt x="2869" y="5771"/>
                    </a:cubicBezTo>
                    <a:cubicBezTo>
                      <a:pt x="4303" y="5771"/>
                      <a:pt x="5471" y="4737"/>
                      <a:pt x="5704" y="3369"/>
                    </a:cubicBezTo>
                    <a:cubicBezTo>
                      <a:pt x="5738" y="3236"/>
                      <a:pt x="5738" y="3136"/>
                      <a:pt x="5738" y="3002"/>
                    </a:cubicBezTo>
                    <a:cubicBezTo>
                      <a:pt x="5738" y="2969"/>
                      <a:pt x="5738" y="2936"/>
                      <a:pt x="5738" y="2869"/>
                    </a:cubicBezTo>
                    <a:cubicBezTo>
                      <a:pt x="5738" y="2736"/>
                      <a:pt x="5738" y="2602"/>
                      <a:pt x="5704" y="2502"/>
                    </a:cubicBezTo>
                    <a:cubicBezTo>
                      <a:pt x="5704" y="2369"/>
                      <a:pt x="5671" y="2235"/>
                      <a:pt x="5638" y="2135"/>
                    </a:cubicBezTo>
                    <a:cubicBezTo>
                      <a:pt x="5304" y="901"/>
                      <a:pt x="4203" y="0"/>
                      <a:pt x="2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7"/>
              <p:cNvSpPr/>
              <p:nvPr/>
            </p:nvSpPr>
            <p:spPr>
              <a:xfrm>
                <a:off x="5876025" y="1070375"/>
                <a:ext cx="453700" cy="105925"/>
              </a:xfrm>
              <a:custGeom>
                <a:avLst/>
                <a:gdLst/>
                <a:ahLst/>
                <a:cxnLst/>
                <a:rect l="l" t="t" r="r" b="b"/>
                <a:pathLst>
                  <a:path w="18148" h="4237" extrusionOk="0">
                    <a:moveTo>
                      <a:pt x="5505" y="367"/>
                    </a:moveTo>
                    <a:lnTo>
                      <a:pt x="5505" y="467"/>
                    </a:lnTo>
                    <a:lnTo>
                      <a:pt x="16613" y="901"/>
                    </a:lnTo>
                    <a:cubicBezTo>
                      <a:pt x="17247" y="901"/>
                      <a:pt x="17747" y="1402"/>
                      <a:pt x="17780" y="2035"/>
                    </a:cubicBezTo>
                    <a:lnTo>
                      <a:pt x="17947" y="2035"/>
                    </a:lnTo>
                    <a:lnTo>
                      <a:pt x="17947" y="2202"/>
                    </a:lnTo>
                    <a:lnTo>
                      <a:pt x="17780" y="2202"/>
                    </a:lnTo>
                    <a:cubicBezTo>
                      <a:pt x="17747" y="2836"/>
                      <a:pt x="17247" y="3336"/>
                      <a:pt x="16613" y="3370"/>
                    </a:cubicBezTo>
                    <a:lnTo>
                      <a:pt x="2303" y="3903"/>
                    </a:lnTo>
                    <a:lnTo>
                      <a:pt x="2236" y="3903"/>
                    </a:lnTo>
                    <a:cubicBezTo>
                      <a:pt x="1936" y="3903"/>
                      <a:pt x="1635" y="3803"/>
                      <a:pt x="1369" y="3670"/>
                    </a:cubicBezTo>
                    <a:lnTo>
                      <a:pt x="902" y="3703"/>
                    </a:lnTo>
                    <a:lnTo>
                      <a:pt x="902" y="3503"/>
                    </a:lnTo>
                    <a:lnTo>
                      <a:pt x="1102" y="3503"/>
                    </a:lnTo>
                    <a:lnTo>
                      <a:pt x="1068" y="3470"/>
                    </a:lnTo>
                    <a:cubicBezTo>
                      <a:pt x="601" y="3103"/>
                      <a:pt x="368" y="2602"/>
                      <a:pt x="401" y="2035"/>
                    </a:cubicBezTo>
                    <a:cubicBezTo>
                      <a:pt x="401" y="1468"/>
                      <a:pt x="701" y="968"/>
                      <a:pt x="1168" y="668"/>
                    </a:cubicBezTo>
                    <a:cubicBezTo>
                      <a:pt x="1435" y="467"/>
                      <a:pt x="1769" y="367"/>
                      <a:pt x="2136" y="367"/>
                    </a:cubicBezTo>
                    <a:lnTo>
                      <a:pt x="5305" y="467"/>
                    </a:lnTo>
                    <a:lnTo>
                      <a:pt x="5305" y="367"/>
                    </a:lnTo>
                    <a:close/>
                    <a:moveTo>
                      <a:pt x="2136" y="0"/>
                    </a:moveTo>
                    <a:cubicBezTo>
                      <a:pt x="1735" y="0"/>
                      <a:pt x="1302" y="134"/>
                      <a:pt x="968" y="367"/>
                    </a:cubicBezTo>
                    <a:cubicBezTo>
                      <a:pt x="401" y="734"/>
                      <a:pt x="68" y="1335"/>
                      <a:pt x="34" y="2002"/>
                    </a:cubicBezTo>
                    <a:cubicBezTo>
                      <a:pt x="1" y="2702"/>
                      <a:pt x="301" y="3336"/>
                      <a:pt x="835" y="3737"/>
                    </a:cubicBezTo>
                    <a:lnTo>
                      <a:pt x="902" y="3803"/>
                    </a:lnTo>
                    <a:cubicBezTo>
                      <a:pt x="1302" y="4103"/>
                      <a:pt x="1769" y="4237"/>
                      <a:pt x="2236" y="4237"/>
                    </a:cubicBezTo>
                    <a:lnTo>
                      <a:pt x="9141" y="4003"/>
                    </a:lnTo>
                    <a:lnTo>
                      <a:pt x="9808" y="3970"/>
                    </a:lnTo>
                    <a:lnTo>
                      <a:pt x="10375" y="3937"/>
                    </a:lnTo>
                    <a:lnTo>
                      <a:pt x="10842" y="3937"/>
                    </a:lnTo>
                    <a:lnTo>
                      <a:pt x="11509" y="3903"/>
                    </a:lnTo>
                    <a:lnTo>
                      <a:pt x="13310" y="3837"/>
                    </a:lnTo>
                    <a:lnTo>
                      <a:pt x="13677" y="3837"/>
                    </a:lnTo>
                    <a:lnTo>
                      <a:pt x="15412" y="3770"/>
                    </a:lnTo>
                    <a:lnTo>
                      <a:pt x="15812" y="3737"/>
                    </a:lnTo>
                    <a:lnTo>
                      <a:pt x="16613" y="3703"/>
                    </a:lnTo>
                    <a:cubicBezTo>
                      <a:pt x="16880" y="3703"/>
                      <a:pt x="17113" y="3636"/>
                      <a:pt x="17313" y="3536"/>
                    </a:cubicBezTo>
                    <a:cubicBezTo>
                      <a:pt x="17380" y="3503"/>
                      <a:pt x="17413" y="3470"/>
                      <a:pt x="17480" y="3436"/>
                    </a:cubicBezTo>
                    <a:cubicBezTo>
                      <a:pt x="17747" y="3236"/>
                      <a:pt x="17980" y="2936"/>
                      <a:pt x="18080" y="2602"/>
                    </a:cubicBezTo>
                    <a:cubicBezTo>
                      <a:pt x="18114" y="2469"/>
                      <a:pt x="18147" y="2369"/>
                      <a:pt x="18147" y="2235"/>
                    </a:cubicBezTo>
                    <a:cubicBezTo>
                      <a:pt x="18147" y="2202"/>
                      <a:pt x="18147" y="2169"/>
                      <a:pt x="18147" y="2102"/>
                    </a:cubicBezTo>
                    <a:cubicBezTo>
                      <a:pt x="18147" y="1969"/>
                      <a:pt x="18147" y="1835"/>
                      <a:pt x="18114" y="1702"/>
                    </a:cubicBezTo>
                    <a:cubicBezTo>
                      <a:pt x="18080" y="1602"/>
                      <a:pt x="18014" y="1468"/>
                      <a:pt x="17947" y="1368"/>
                    </a:cubicBezTo>
                    <a:cubicBezTo>
                      <a:pt x="17780" y="1035"/>
                      <a:pt x="17480" y="768"/>
                      <a:pt x="17146" y="634"/>
                    </a:cubicBezTo>
                    <a:cubicBezTo>
                      <a:pt x="17080" y="601"/>
                      <a:pt x="17013" y="601"/>
                      <a:pt x="16980" y="568"/>
                    </a:cubicBezTo>
                    <a:cubicBezTo>
                      <a:pt x="16846" y="534"/>
                      <a:pt x="16746" y="534"/>
                      <a:pt x="16613" y="534"/>
                    </a:cubicBezTo>
                    <a:lnTo>
                      <a:pt x="15445" y="467"/>
                    </a:lnTo>
                    <a:lnTo>
                      <a:pt x="15078" y="467"/>
                    </a:lnTo>
                    <a:lnTo>
                      <a:pt x="13477" y="401"/>
                    </a:lnTo>
                    <a:lnTo>
                      <a:pt x="13110" y="401"/>
                    </a:lnTo>
                    <a:lnTo>
                      <a:pt x="4871" y="101"/>
                    </a:lnTo>
                    <a:lnTo>
                      <a:pt x="4070" y="67"/>
                    </a:lnTo>
                    <a:lnTo>
                      <a:pt x="3737" y="34"/>
                    </a:lnTo>
                    <a:lnTo>
                      <a:pt x="2936" y="34"/>
                    </a:lnTo>
                    <a:lnTo>
                      <a:pt x="22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7"/>
              <p:cNvSpPr/>
              <p:nvPr/>
            </p:nvSpPr>
            <p:spPr>
              <a:xfrm>
                <a:off x="6008625" y="1079550"/>
                <a:ext cx="316075" cy="45900"/>
              </a:xfrm>
              <a:custGeom>
                <a:avLst/>
                <a:gdLst/>
                <a:ahLst/>
                <a:cxnLst/>
                <a:rect l="l" t="t" r="r" b="b"/>
                <a:pathLst>
                  <a:path w="12643" h="1836" extrusionOk="0">
                    <a:moveTo>
                      <a:pt x="1" y="0"/>
                    </a:moveTo>
                    <a:lnTo>
                      <a:pt x="1" y="100"/>
                    </a:lnTo>
                    <a:lnTo>
                      <a:pt x="1" y="1835"/>
                    </a:lnTo>
                    <a:lnTo>
                      <a:pt x="4204" y="1835"/>
                    </a:lnTo>
                    <a:lnTo>
                      <a:pt x="4204" y="1768"/>
                    </a:lnTo>
                    <a:lnTo>
                      <a:pt x="4370" y="1768"/>
                    </a:lnTo>
                    <a:lnTo>
                      <a:pt x="4370" y="1835"/>
                    </a:lnTo>
                    <a:lnTo>
                      <a:pt x="12643" y="1835"/>
                    </a:lnTo>
                    <a:lnTo>
                      <a:pt x="12643" y="1668"/>
                    </a:lnTo>
                    <a:lnTo>
                      <a:pt x="12476" y="1668"/>
                    </a:lnTo>
                    <a:lnTo>
                      <a:pt x="201" y="1635"/>
                    </a:lnTo>
                    <a:lnTo>
                      <a:pt x="201" y="100"/>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7"/>
              <p:cNvSpPr/>
              <p:nvPr/>
            </p:nvSpPr>
            <p:spPr>
              <a:xfrm>
                <a:off x="5898550" y="1123750"/>
                <a:ext cx="219350" cy="39225"/>
              </a:xfrm>
              <a:custGeom>
                <a:avLst/>
                <a:gdLst/>
                <a:ahLst/>
                <a:cxnLst/>
                <a:rect l="l" t="t" r="r" b="b"/>
                <a:pathLst>
                  <a:path w="8774" h="1569" extrusionOk="0">
                    <a:moveTo>
                      <a:pt x="8607" y="0"/>
                    </a:moveTo>
                    <a:lnTo>
                      <a:pt x="8607" y="67"/>
                    </a:lnTo>
                    <a:lnTo>
                      <a:pt x="8607" y="1001"/>
                    </a:lnTo>
                    <a:lnTo>
                      <a:pt x="234" y="1368"/>
                    </a:lnTo>
                    <a:lnTo>
                      <a:pt x="1" y="1368"/>
                    </a:lnTo>
                    <a:lnTo>
                      <a:pt x="1" y="1568"/>
                    </a:lnTo>
                    <a:lnTo>
                      <a:pt x="468" y="1535"/>
                    </a:lnTo>
                    <a:lnTo>
                      <a:pt x="8773" y="1201"/>
                    </a:lnTo>
                    <a:lnTo>
                      <a:pt x="8773" y="67"/>
                    </a:lnTo>
                    <a:lnTo>
                      <a:pt x="8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7"/>
              <p:cNvSpPr/>
              <p:nvPr/>
            </p:nvSpPr>
            <p:spPr>
              <a:xfrm>
                <a:off x="6501475" y="1070375"/>
                <a:ext cx="453675" cy="105925"/>
              </a:xfrm>
              <a:custGeom>
                <a:avLst/>
                <a:gdLst/>
                <a:ahLst/>
                <a:cxnLst/>
                <a:rect l="l" t="t" r="r" b="b"/>
                <a:pathLst>
                  <a:path w="18147" h="4237" extrusionOk="0">
                    <a:moveTo>
                      <a:pt x="16012" y="367"/>
                    </a:moveTo>
                    <a:cubicBezTo>
                      <a:pt x="16379" y="367"/>
                      <a:pt x="16713" y="467"/>
                      <a:pt x="17013" y="634"/>
                    </a:cubicBezTo>
                    <a:cubicBezTo>
                      <a:pt x="17480" y="968"/>
                      <a:pt x="17747" y="1468"/>
                      <a:pt x="17780" y="2035"/>
                    </a:cubicBezTo>
                    <a:cubicBezTo>
                      <a:pt x="17780" y="2569"/>
                      <a:pt x="17547" y="3103"/>
                      <a:pt x="17113" y="3436"/>
                    </a:cubicBezTo>
                    <a:lnTo>
                      <a:pt x="17046" y="3503"/>
                    </a:lnTo>
                    <a:lnTo>
                      <a:pt x="17213" y="3503"/>
                    </a:lnTo>
                    <a:lnTo>
                      <a:pt x="17213" y="3670"/>
                    </a:lnTo>
                    <a:lnTo>
                      <a:pt x="16779" y="3670"/>
                    </a:lnTo>
                    <a:cubicBezTo>
                      <a:pt x="16513" y="3803"/>
                      <a:pt x="16246" y="3870"/>
                      <a:pt x="15945" y="3870"/>
                    </a:cubicBezTo>
                    <a:lnTo>
                      <a:pt x="1535" y="3370"/>
                    </a:lnTo>
                    <a:cubicBezTo>
                      <a:pt x="901" y="3336"/>
                      <a:pt x="401" y="2836"/>
                      <a:pt x="368" y="2202"/>
                    </a:cubicBezTo>
                    <a:lnTo>
                      <a:pt x="168" y="2202"/>
                    </a:lnTo>
                    <a:lnTo>
                      <a:pt x="168" y="2035"/>
                    </a:lnTo>
                    <a:lnTo>
                      <a:pt x="368" y="2035"/>
                    </a:lnTo>
                    <a:cubicBezTo>
                      <a:pt x="401" y="1402"/>
                      <a:pt x="901" y="901"/>
                      <a:pt x="1535" y="901"/>
                    </a:cubicBezTo>
                    <a:lnTo>
                      <a:pt x="12610" y="467"/>
                    </a:lnTo>
                    <a:lnTo>
                      <a:pt x="12610" y="367"/>
                    </a:lnTo>
                    <a:lnTo>
                      <a:pt x="12810" y="367"/>
                    </a:lnTo>
                    <a:lnTo>
                      <a:pt x="12810" y="467"/>
                    </a:lnTo>
                    <a:lnTo>
                      <a:pt x="15945" y="367"/>
                    </a:lnTo>
                    <a:close/>
                    <a:moveTo>
                      <a:pt x="15912" y="0"/>
                    </a:moveTo>
                    <a:lnTo>
                      <a:pt x="15145" y="34"/>
                    </a:lnTo>
                    <a:lnTo>
                      <a:pt x="14378" y="34"/>
                    </a:lnTo>
                    <a:lnTo>
                      <a:pt x="13977" y="67"/>
                    </a:lnTo>
                    <a:lnTo>
                      <a:pt x="13210" y="101"/>
                    </a:lnTo>
                    <a:lnTo>
                      <a:pt x="5071" y="401"/>
                    </a:lnTo>
                    <a:lnTo>
                      <a:pt x="4704" y="401"/>
                    </a:lnTo>
                    <a:lnTo>
                      <a:pt x="3070" y="467"/>
                    </a:lnTo>
                    <a:lnTo>
                      <a:pt x="2703" y="467"/>
                    </a:lnTo>
                    <a:lnTo>
                      <a:pt x="1535" y="501"/>
                    </a:lnTo>
                    <a:cubicBezTo>
                      <a:pt x="1435" y="534"/>
                      <a:pt x="1302" y="534"/>
                      <a:pt x="1202" y="568"/>
                    </a:cubicBezTo>
                    <a:cubicBezTo>
                      <a:pt x="1135" y="601"/>
                      <a:pt x="1068" y="601"/>
                      <a:pt x="1001" y="634"/>
                    </a:cubicBezTo>
                    <a:cubicBezTo>
                      <a:pt x="668" y="768"/>
                      <a:pt x="368" y="1035"/>
                      <a:pt x="201" y="1335"/>
                    </a:cubicBezTo>
                    <a:cubicBezTo>
                      <a:pt x="134" y="1468"/>
                      <a:pt x="101" y="1568"/>
                      <a:pt x="67" y="1702"/>
                    </a:cubicBezTo>
                    <a:cubicBezTo>
                      <a:pt x="34" y="1835"/>
                      <a:pt x="1" y="1969"/>
                      <a:pt x="1" y="2102"/>
                    </a:cubicBezTo>
                    <a:cubicBezTo>
                      <a:pt x="1" y="2169"/>
                      <a:pt x="1" y="2202"/>
                      <a:pt x="1" y="2235"/>
                    </a:cubicBezTo>
                    <a:cubicBezTo>
                      <a:pt x="34" y="2369"/>
                      <a:pt x="34" y="2469"/>
                      <a:pt x="101" y="2602"/>
                    </a:cubicBezTo>
                    <a:cubicBezTo>
                      <a:pt x="201" y="2936"/>
                      <a:pt x="401" y="3236"/>
                      <a:pt x="701" y="3436"/>
                    </a:cubicBezTo>
                    <a:cubicBezTo>
                      <a:pt x="735" y="3470"/>
                      <a:pt x="801" y="3503"/>
                      <a:pt x="835" y="3503"/>
                    </a:cubicBezTo>
                    <a:cubicBezTo>
                      <a:pt x="1068" y="3636"/>
                      <a:pt x="1302" y="3703"/>
                      <a:pt x="1535" y="3703"/>
                    </a:cubicBezTo>
                    <a:lnTo>
                      <a:pt x="2369" y="3737"/>
                    </a:lnTo>
                    <a:lnTo>
                      <a:pt x="2736" y="3770"/>
                    </a:lnTo>
                    <a:lnTo>
                      <a:pt x="4471" y="3803"/>
                    </a:lnTo>
                    <a:lnTo>
                      <a:pt x="4838" y="3837"/>
                    </a:lnTo>
                    <a:lnTo>
                      <a:pt x="6572" y="3903"/>
                    </a:lnTo>
                    <a:lnTo>
                      <a:pt x="7239" y="3937"/>
                    </a:lnTo>
                    <a:lnTo>
                      <a:pt x="7740" y="3937"/>
                    </a:lnTo>
                    <a:lnTo>
                      <a:pt x="8273" y="3970"/>
                    </a:lnTo>
                    <a:lnTo>
                      <a:pt x="8940" y="4003"/>
                    </a:lnTo>
                    <a:lnTo>
                      <a:pt x="15879" y="4237"/>
                    </a:lnTo>
                    <a:lnTo>
                      <a:pt x="15945" y="4237"/>
                    </a:lnTo>
                    <a:cubicBezTo>
                      <a:pt x="16412" y="4237"/>
                      <a:pt x="16879" y="4070"/>
                      <a:pt x="17246" y="3803"/>
                    </a:cubicBezTo>
                    <a:lnTo>
                      <a:pt x="17313" y="3737"/>
                    </a:lnTo>
                    <a:cubicBezTo>
                      <a:pt x="17880" y="3303"/>
                      <a:pt x="18147" y="2669"/>
                      <a:pt x="18147" y="2002"/>
                    </a:cubicBezTo>
                    <a:cubicBezTo>
                      <a:pt x="18114" y="1335"/>
                      <a:pt x="17780" y="734"/>
                      <a:pt x="17213" y="334"/>
                    </a:cubicBezTo>
                    <a:cubicBezTo>
                      <a:pt x="16846" y="101"/>
                      <a:pt x="16446" y="0"/>
                      <a:pt x="160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7"/>
              <p:cNvSpPr/>
              <p:nvPr/>
            </p:nvSpPr>
            <p:spPr>
              <a:xfrm>
                <a:off x="6505650" y="1079550"/>
                <a:ext cx="316075" cy="45900"/>
              </a:xfrm>
              <a:custGeom>
                <a:avLst/>
                <a:gdLst/>
                <a:ahLst/>
                <a:cxnLst/>
                <a:rect l="l" t="t" r="r" b="b"/>
                <a:pathLst>
                  <a:path w="12643" h="1836" extrusionOk="0">
                    <a:moveTo>
                      <a:pt x="12443" y="0"/>
                    </a:moveTo>
                    <a:lnTo>
                      <a:pt x="12443" y="100"/>
                    </a:lnTo>
                    <a:lnTo>
                      <a:pt x="12443" y="1635"/>
                    </a:lnTo>
                    <a:lnTo>
                      <a:pt x="201" y="1668"/>
                    </a:lnTo>
                    <a:lnTo>
                      <a:pt x="1" y="1668"/>
                    </a:lnTo>
                    <a:lnTo>
                      <a:pt x="1" y="1835"/>
                    </a:lnTo>
                    <a:lnTo>
                      <a:pt x="8273" y="1835"/>
                    </a:lnTo>
                    <a:lnTo>
                      <a:pt x="8273" y="1768"/>
                    </a:lnTo>
                    <a:lnTo>
                      <a:pt x="8440" y="1768"/>
                    </a:lnTo>
                    <a:lnTo>
                      <a:pt x="8440" y="1835"/>
                    </a:lnTo>
                    <a:lnTo>
                      <a:pt x="12643" y="1835"/>
                    </a:lnTo>
                    <a:lnTo>
                      <a:pt x="12643" y="100"/>
                    </a:lnTo>
                    <a:lnTo>
                      <a:pt x="1264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7"/>
              <p:cNvSpPr/>
              <p:nvPr/>
            </p:nvSpPr>
            <p:spPr>
              <a:xfrm>
                <a:off x="6712475" y="1123750"/>
                <a:ext cx="219325" cy="39225"/>
              </a:xfrm>
              <a:custGeom>
                <a:avLst/>
                <a:gdLst/>
                <a:ahLst/>
                <a:cxnLst/>
                <a:rect l="l" t="t" r="r" b="b"/>
                <a:pathLst>
                  <a:path w="8773" h="1569" extrusionOk="0">
                    <a:moveTo>
                      <a:pt x="0" y="0"/>
                    </a:moveTo>
                    <a:lnTo>
                      <a:pt x="0" y="67"/>
                    </a:lnTo>
                    <a:lnTo>
                      <a:pt x="0" y="1201"/>
                    </a:lnTo>
                    <a:lnTo>
                      <a:pt x="8339" y="1535"/>
                    </a:lnTo>
                    <a:lnTo>
                      <a:pt x="8773" y="1568"/>
                    </a:lnTo>
                    <a:lnTo>
                      <a:pt x="8773" y="1368"/>
                    </a:lnTo>
                    <a:lnTo>
                      <a:pt x="8606" y="1368"/>
                    </a:lnTo>
                    <a:lnTo>
                      <a:pt x="167" y="1001"/>
                    </a:lnTo>
                    <a:lnTo>
                      <a:pt x="167" y="67"/>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7"/>
              <p:cNvSpPr/>
              <p:nvPr/>
            </p:nvSpPr>
            <p:spPr>
              <a:xfrm>
                <a:off x="6415575" y="1122925"/>
                <a:ext cx="47575" cy="48375"/>
              </a:xfrm>
              <a:custGeom>
                <a:avLst/>
                <a:gdLst/>
                <a:ahLst/>
                <a:cxnLst/>
                <a:rect l="l" t="t" r="r" b="b"/>
                <a:pathLst>
                  <a:path w="1903" h="1935" extrusionOk="0">
                    <a:moveTo>
                      <a:pt x="34" y="0"/>
                    </a:moveTo>
                    <a:lnTo>
                      <a:pt x="1" y="33"/>
                    </a:lnTo>
                    <a:lnTo>
                      <a:pt x="34" y="67"/>
                    </a:lnTo>
                    <a:lnTo>
                      <a:pt x="1" y="67"/>
                    </a:lnTo>
                    <a:lnTo>
                      <a:pt x="1736" y="1835"/>
                    </a:lnTo>
                    <a:lnTo>
                      <a:pt x="1869" y="1935"/>
                    </a:lnTo>
                    <a:lnTo>
                      <a:pt x="1902" y="1868"/>
                    </a:lnTo>
                    <a:lnTo>
                      <a:pt x="1802" y="1768"/>
                    </a:ln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7"/>
              <p:cNvSpPr/>
              <p:nvPr/>
            </p:nvSpPr>
            <p:spPr>
              <a:xfrm>
                <a:off x="6368050" y="1122925"/>
                <a:ext cx="48400" cy="48375"/>
              </a:xfrm>
              <a:custGeom>
                <a:avLst/>
                <a:gdLst/>
                <a:ahLst/>
                <a:cxnLst/>
                <a:rect l="l" t="t" r="r" b="b"/>
                <a:pathLst>
                  <a:path w="1936" h="1935" extrusionOk="0">
                    <a:moveTo>
                      <a:pt x="1869" y="0"/>
                    </a:moveTo>
                    <a:lnTo>
                      <a:pt x="101" y="1768"/>
                    </a:lnTo>
                    <a:lnTo>
                      <a:pt x="1" y="1868"/>
                    </a:lnTo>
                    <a:lnTo>
                      <a:pt x="67" y="1935"/>
                    </a:lnTo>
                    <a:lnTo>
                      <a:pt x="167" y="1835"/>
                    </a:lnTo>
                    <a:lnTo>
                      <a:pt x="1902" y="67"/>
                    </a:lnTo>
                    <a:lnTo>
                      <a:pt x="1935" y="67"/>
                    </a:lnTo>
                    <a:lnTo>
                      <a:pt x="1902" y="33"/>
                    </a:lnTo>
                    <a:lnTo>
                      <a:pt x="18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7"/>
              <p:cNvSpPr/>
              <p:nvPr/>
            </p:nvSpPr>
            <p:spPr>
              <a:xfrm>
                <a:off x="6341375" y="903600"/>
                <a:ext cx="66725" cy="65900"/>
              </a:xfrm>
              <a:custGeom>
                <a:avLst/>
                <a:gdLst/>
                <a:ahLst/>
                <a:cxnLst/>
                <a:rect l="l" t="t" r="r" b="b"/>
                <a:pathLst>
                  <a:path w="2669" h="2636" extrusionOk="0">
                    <a:moveTo>
                      <a:pt x="2635" y="0"/>
                    </a:moveTo>
                    <a:cubicBezTo>
                      <a:pt x="2569" y="0"/>
                      <a:pt x="2502" y="0"/>
                      <a:pt x="2469" y="33"/>
                    </a:cubicBezTo>
                    <a:cubicBezTo>
                      <a:pt x="1201" y="234"/>
                      <a:pt x="200" y="1268"/>
                      <a:pt x="34" y="2535"/>
                    </a:cubicBezTo>
                    <a:cubicBezTo>
                      <a:pt x="34" y="2569"/>
                      <a:pt x="0" y="2602"/>
                      <a:pt x="0" y="2635"/>
                    </a:cubicBezTo>
                    <a:lnTo>
                      <a:pt x="200" y="2635"/>
                    </a:lnTo>
                    <a:cubicBezTo>
                      <a:pt x="200" y="2602"/>
                      <a:pt x="200" y="2535"/>
                      <a:pt x="200" y="2502"/>
                    </a:cubicBezTo>
                    <a:cubicBezTo>
                      <a:pt x="400" y="1334"/>
                      <a:pt x="1301" y="400"/>
                      <a:pt x="2469" y="200"/>
                    </a:cubicBezTo>
                    <a:cubicBezTo>
                      <a:pt x="2535" y="200"/>
                      <a:pt x="2602" y="167"/>
                      <a:pt x="2669" y="167"/>
                    </a:cubicBezTo>
                    <a:lnTo>
                      <a:pt x="2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7"/>
              <p:cNvSpPr/>
              <p:nvPr/>
            </p:nvSpPr>
            <p:spPr>
              <a:xfrm>
                <a:off x="6425600" y="903600"/>
                <a:ext cx="64225" cy="66725"/>
              </a:xfrm>
              <a:custGeom>
                <a:avLst/>
                <a:gdLst/>
                <a:ahLst/>
                <a:cxnLst/>
                <a:rect l="l" t="t" r="r" b="b"/>
                <a:pathLst>
                  <a:path w="2569" h="2669" extrusionOk="0">
                    <a:moveTo>
                      <a:pt x="34" y="0"/>
                    </a:moveTo>
                    <a:lnTo>
                      <a:pt x="0" y="167"/>
                    </a:lnTo>
                    <a:cubicBezTo>
                      <a:pt x="34" y="167"/>
                      <a:pt x="67" y="200"/>
                      <a:pt x="134" y="200"/>
                    </a:cubicBezTo>
                    <a:cubicBezTo>
                      <a:pt x="1268" y="434"/>
                      <a:pt x="2168" y="1334"/>
                      <a:pt x="2369" y="2502"/>
                    </a:cubicBezTo>
                    <a:cubicBezTo>
                      <a:pt x="2369" y="2535"/>
                      <a:pt x="2402" y="2602"/>
                      <a:pt x="2402" y="2669"/>
                    </a:cubicBezTo>
                    <a:lnTo>
                      <a:pt x="2569" y="2635"/>
                    </a:lnTo>
                    <a:cubicBezTo>
                      <a:pt x="2569" y="2602"/>
                      <a:pt x="2569" y="2569"/>
                      <a:pt x="2569" y="2535"/>
                    </a:cubicBezTo>
                    <a:cubicBezTo>
                      <a:pt x="2369" y="1234"/>
                      <a:pt x="1401" y="234"/>
                      <a:pt x="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7"/>
              <p:cNvSpPr/>
              <p:nvPr/>
            </p:nvSpPr>
            <p:spPr>
              <a:xfrm>
                <a:off x="6667425" y="792675"/>
                <a:ext cx="589625" cy="55900"/>
              </a:xfrm>
              <a:custGeom>
                <a:avLst/>
                <a:gdLst/>
                <a:ahLst/>
                <a:cxnLst/>
                <a:rect l="l" t="t" r="r" b="b"/>
                <a:pathLst>
                  <a:path w="23585" h="2236" extrusionOk="0">
                    <a:moveTo>
                      <a:pt x="1" y="1"/>
                    </a:moveTo>
                    <a:lnTo>
                      <a:pt x="1" y="101"/>
                    </a:lnTo>
                    <a:lnTo>
                      <a:pt x="1" y="2102"/>
                    </a:lnTo>
                    <a:lnTo>
                      <a:pt x="23384" y="1035"/>
                    </a:lnTo>
                    <a:lnTo>
                      <a:pt x="23384" y="2002"/>
                    </a:lnTo>
                    <a:lnTo>
                      <a:pt x="23384" y="2235"/>
                    </a:lnTo>
                    <a:lnTo>
                      <a:pt x="23584" y="2235"/>
                    </a:lnTo>
                    <a:lnTo>
                      <a:pt x="23584" y="2002"/>
                    </a:lnTo>
                    <a:lnTo>
                      <a:pt x="23584" y="834"/>
                    </a:lnTo>
                    <a:lnTo>
                      <a:pt x="13010" y="1301"/>
                    </a:lnTo>
                    <a:lnTo>
                      <a:pt x="13010" y="1435"/>
                    </a:lnTo>
                    <a:lnTo>
                      <a:pt x="12843" y="1435"/>
                    </a:lnTo>
                    <a:lnTo>
                      <a:pt x="12843" y="1335"/>
                    </a:lnTo>
                    <a:lnTo>
                      <a:pt x="168" y="1902"/>
                    </a:lnTo>
                    <a:lnTo>
                      <a:pt x="168" y="101"/>
                    </a:lnTo>
                    <a:lnTo>
                      <a:pt x="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7"/>
              <p:cNvSpPr/>
              <p:nvPr/>
            </p:nvSpPr>
            <p:spPr>
              <a:xfrm>
                <a:off x="6988500" y="786000"/>
                <a:ext cx="4200" cy="42550"/>
              </a:xfrm>
              <a:custGeom>
                <a:avLst/>
                <a:gdLst/>
                <a:ahLst/>
                <a:cxnLst/>
                <a:rect l="l" t="t" r="r" b="b"/>
                <a:pathLst>
                  <a:path w="168" h="1702" extrusionOk="0">
                    <a:moveTo>
                      <a:pt x="0" y="1"/>
                    </a:moveTo>
                    <a:lnTo>
                      <a:pt x="0" y="101"/>
                    </a:lnTo>
                    <a:lnTo>
                      <a:pt x="0" y="1602"/>
                    </a:lnTo>
                    <a:lnTo>
                      <a:pt x="0" y="1702"/>
                    </a:lnTo>
                    <a:lnTo>
                      <a:pt x="167" y="1702"/>
                    </a:lnTo>
                    <a:lnTo>
                      <a:pt x="167" y="1568"/>
                    </a:lnTo>
                    <a:lnTo>
                      <a:pt x="167" y="101"/>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7"/>
              <p:cNvSpPr/>
              <p:nvPr/>
            </p:nvSpPr>
            <p:spPr>
              <a:xfrm>
                <a:off x="5569975" y="792675"/>
                <a:ext cx="589625" cy="52575"/>
              </a:xfrm>
              <a:custGeom>
                <a:avLst/>
                <a:gdLst/>
                <a:ahLst/>
                <a:cxnLst/>
                <a:rect l="l" t="t" r="r" b="b"/>
                <a:pathLst>
                  <a:path w="23585" h="2103" extrusionOk="0">
                    <a:moveTo>
                      <a:pt x="23418" y="1"/>
                    </a:moveTo>
                    <a:lnTo>
                      <a:pt x="23418" y="101"/>
                    </a:lnTo>
                    <a:lnTo>
                      <a:pt x="23418" y="1902"/>
                    </a:lnTo>
                    <a:lnTo>
                      <a:pt x="10775" y="1335"/>
                    </a:lnTo>
                    <a:lnTo>
                      <a:pt x="10775" y="1435"/>
                    </a:lnTo>
                    <a:lnTo>
                      <a:pt x="10575" y="1435"/>
                    </a:lnTo>
                    <a:lnTo>
                      <a:pt x="10575" y="1301"/>
                    </a:lnTo>
                    <a:lnTo>
                      <a:pt x="101" y="834"/>
                    </a:lnTo>
                    <a:lnTo>
                      <a:pt x="1" y="834"/>
                    </a:lnTo>
                    <a:lnTo>
                      <a:pt x="1" y="2002"/>
                    </a:lnTo>
                    <a:lnTo>
                      <a:pt x="201" y="2002"/>
                    </a:lnTo>
                    <a:lnTo>
                      <a:pt x="201" y="1035"/>
                    </a:lnTo>
                    <a:lnTo>
                      <a:pt x="23484" y="2069"/>
                    </a:lnTo>
                    <a:lnTo>
                      <a:pt x="23584" y="2102"/>
                    </a:lnTo>
                    <a:lnTo>
                      <a:pt x="23584" y="101"/>
                    </a:lnTo>
                    <a:lnTo>
                      <a:pt x="235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7"/>
              <p:cNvSpPr/>
              <p:nvPr/>
            </p:nvSpPr>
            <p:spPr>
              <a:xfrm>
                <a:off x="5834325" y="786000"/>
                <a:ext cx="5050" cy="42550"/>
              </a:xfrm>
              <a:custGeom>
                <a:avLst/>
                <a:gdLst/>
                <a:ahLst/>
                <a:cxnLst/>
                <a:rect l="l" t="t" r="r" b="b"/>
                <a:pathLst>
                  <a:path w="202" h="1702" extrusionOk="0">
                    <a:moveTo>
                      <a:pt x="1" y="1"/>
                    </a:moveTo>
                    <a:lnTo>
                      <a:pt x="1" y="101"/>
                    </a:lnTo>
                    <a:lnTo>
                      <a:pt x="1" y="1568"/>
                    </a:lnTo>
                    <a:lnTo>
                      <a:pt x="1" y="1702"/>
                    </a:lnTo>
                    <a:lnTo>
                      <a:pt x="201" y="1702"/>
                    </a:lnTo>
                    <a:lnTo>
                      <a:pt x="201" y="1602"/>
                    </a:lnTo>
                    <a:lnTo>
                      <a:pt x="201" y="101"/>
                    </a:ln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7"/>
              <p:cNvSpPr/>
              <p:nvPr/>
            </p:nvSpPr>
            <p:spPr>
              <a:xfrm>
                <a:off x="7826600" y="775175"/>
                <a:ext cx="532075" cy="28375"/>
              </a:xfrm>
              <a:custGeom>
                <a:avLst/>
                <a:gdLst/>
                <a:ahLst/>
                <a:cxnLst/>
                <a:rect l="l" t="t" r="r" b="b"/>
                <a:pathLst>
                  <a:path w="21283" h="1135" extrusionOk="0">
                    <a:moveTo>
                      <a:pt x="20015" y="0"/>
                    </a:moveTo>
                    <a:lnTo>
                      <a:pt x="434" y="934"/>
                    </a:lnTo>
                    <a:lnTo>
                      <a:pt x="0" y="967"/>
                    </a:lnTo>
                    <a:lnTo>
                      <a:pt x="34" y="1134"/>
                    </a:lnTo>
                    <a:lnTo>
                      <a:pt x="367" y="1134"/>
                    </a:lnTo>
                    <a:lnTo>
                      <a:pt x="19981" y="200"/>
                    </a:lnTo>
                    <a:lnTo>
                      <a:pt x="20815" y="767"/>
                    </a:lnTo>
                    <a:lnTo>
                      <a:pt x="21049" y="934"/>
                    </a:lnTo>
                    <a:lnTo>
                      <a:pt x="21182" y="1034"/>
                    </a:lnTo>
                    <a:lnTo>
                      <a:pt x="21282" y="867"/>
                    </a:lnTo>
                    <a:lnTo>
                      <a:pt x="21049" y="701"/>
                    </a:lnTo>
                    <a:lnTo>
                      <a:pt x="200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7"/>
              <p:cNvSpPr/>
              <p:nvPr/>
            </p:nvSpPr>
            <p:spPr>
              <a:xfrm>
                <a:off x="4473375" y="778500"/>
                <a:ext cx="529550" cy="25050"/>
              </a:xfrm>
              <a:custGeom>
                <a:avLst/>
                <a:gdLst/>
                <a:ahLst/>
                <a:cxnLst/>
                <a:rect l="l" t="t" r="r" b="b"/>
                <a:pathLst>
                  <a:path w="21182" h="1002" extrusionOk="0">
                    <a:moveTo>
                      <a:pt x="1201" y="0"/>
                    </a:moveTo>
                    <a:lnTo>
                      <a:pt x="234" y="601"/>
                    </a:lnTo>
                    <a:lnTo>
                      <a:pt x="0" y="734"/>
                    </a:lnTo>
                    <a:lnTo>
                      <a:pt x="100" y="901"/>
                    </a:lnTo>
                    <a:lnTo>
                      <a:pt x="234" y="801"/>
                    </a:lnTo>
                    <a:lnTo>
                      <a:pt x="467" y="634"/>
                    </a:lnTo>
                    <a:lnTo>
                      <a:pt x="1234" y="167"/>
                    </a:lnTo>
                    <a:lnTo>
                      <a:pt x="20915" y="1001"/>
                    </a:lnTo>
                    <a:lnTo>
                      <a:pt x="21182" y="1001"/>
                    </a:lnTo>
                    <a:lnTo>
                      <a:pt x="21182" y="834"/>
                    </a:lnTo>
                    <a:lnTo>
                      <a:pt x="20815" y="801"/>
                    </a:lnTo>
                    <a:lnTo>
                      <a:pt x="1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7"/>
              <p:cNvSpPr/>
              <p:nvPr/>
            </p:nvSpPr>
            <p:spPr>
              <a:xfrm>
                <a:off x="6415575" y="474125"/>
                <a:ext cx="1700" cy="303575"/>
              </a:xfrm>
              <a:custGeom>
                <a:avLst/>
                <a:gdLst/>
                <a:ahLst/>
                <a:cxnLst/>
                <a:rect l="l" t="t" r="r" b="b"/>
                <a:pathLst>
                  <a:path w="68" h="12143" extrusionOk="0">
                    <a:moveTo>
                      <a:pt x="1" y="0"/>
                    </a:moveTo>
                    <a:lnTo>
                      <a:pt x="1" y="134"/>
                    </a:lnTo>
                    <a:lnTo>
                      <a:pt x="1" y="11942"/>
                    </a:lnTo>
                    <a:lnTo>
                      <a:pt x="1" y="12142"/>
                    </a:lnTo>
                    <a:lnTo>
                      <a:pt x="68" y="12142"/>
                    </a:lnTo>
                    <a:lnTo>
                      <a:pt x="68" y="11942"/>
                    </a:lnTo>
                    <a:lnTo>
                      <a:pt x="68" y="134"/>
                    </a:lnTo>
                    <a:lnTo>
                      <a:pt x="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7"/>
              <p:cNvSpPr/>
              <p:nvPr/>
            </p:nvSpPr>
            <p:spPr>
              <a:xfrm>
                <a:off x="6414750" y="1203800"/>
                <a:ext cx="2525" cy="57575"/>
              </a:xfrm>
              <a:custGeom>
                <a:avLst/>
                <a:gdLst/>
                <a:ahLst/>
                <a:cxnLst/>
                <a:rect l="l" t="t" r="r" b="b"/>
                <a:pathLst>
                  <a:path w="101" h="2303" extrusionOk="0">
                    <a:moveTo>
                      <a:pt x="1" y="1"/>
                    </a:moveTo>
                    <a:lnTo>
                      <a:pt x="1" y="101"/>
                    </a:lnTo>
                    <a:lnTo>
                      <a:pt x="1" y="2136"/>
                    </a:lnTo>
                    <a:lnTo>
                      <a:pt x="1" y="2302"/>
                    </a:lnTo>
                    <a:lnTo>
                      <a:pt x="101" y="2302"/>
                    </a:lnTo>
                    <a:lnTo>
                      <a:pt x="101" y="2136"/>
                    </a:lnTo>
                    <a:lnTo>
                      <a:pt x="101" y="101"/>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7"/>
              <p:cNvSpPr/>
              <p:nvPr/>
            </p:nvSpPr>
            <p:spPr>
              <a:xfrm>
                <a:off x="6210450" y="1017225"/>
                <a:ext cx="60050" cy="28150"/>
              </a:xfrm>
              <a:custGeom>
                <a:avLst/>
                <a:gdLst/>
                <a:ahLst/>
                <a:cxnLst/>
                <a:rect l="l" t="t" r="r" b="b"/>
                <a:pathLst>
                  <a:path w="2402" h="1126" extrusionOk="0">
                    <a:moveTo>
                      <a:pt x="958" y="0"/>
                    </a:moveTo>
                    <a:cubicBezTo>
                      <a:pt x="869" y="0"/>
                      <a:pt x="780" y="19"/>
                      <a:pt x="701" y="58"/>
                    </a:cubicBezTo>
                    <a:lnTo>
                      <a:pt x="100" y="425"/>
                    </a:lnTo>
                    <a:lnTo>
                      <a:pt x="0" y="492"/>
                    </a:lnTo>
                    <a:lnTo>
                      <a:pt x="33" y="559"/>
                    </a:lnTo>
                    <a:lnTo>
                      <a:pt x="100" y="525"/>
                    </a:lnTo>
                    <a:lnTo>
                      <a:pt x="734" y="158"/>
                    </a:lnTo>
                    <a:cubicBezTo>
                      <a:pt x="827" y="112"/>
                      <a:pt x="920" y="87"/>
                      <a:pt x="1009" y="87"/>
                    </a:cubicBezTo>
                    <a:cubicBezTo>
                      <a:pt x="1113" y="87"/>
                      <a:pt x="1212" y="120"/>
                      <a:pt x="1301" y="192"/>
                    </a:cubicBezTo>
                    <a:lnTo>
                      <a:pt x="2335" y="1126"/>
                    </a:lnTo>
                    <a:lnTo>
                      <a:pt x="2402" y="1059"/>
                    </a:lnTo>
                    <a:lnTo>
                      <a:pt x="1334" y="125"/>
                    </a:lnTo>
                    <a:cubicBezTo>
                      <a:pt x="1233" y="44"/>
                      <a:pt x="1096" y="0"/>
                      <a:pt x="9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7"/>
              <p:cNvSpPr/>
              <p:nvPr/>
            </p:nvSpPr>
            <p:spPr>
              <a:xfrm>
                <a:off x="6561525" y="1017225"/>
                <a:ext cx="59225" cy="28150"/>
              </a:xfrm>
              <a:custGeom>
                <a:avLst/>
                <a:gdLst/>
                <a:ahLst/>
                <a:cxnLst/>
                <a:rect l="l" t="t" r="r" b="b"/>
                <a:pathLst>
                  <a:path w="2369" h="1126" extrusionOk="0">
                    <a:moveTo>
                      <a:pt x="1411" y="0"/>
                    </a:moveTo>
                    <a:cubicBezTo>
                      <a:pt x="1273" y="0"/>
                      <a:pt x="1136" y="44"/>
                      <a:pt x="1035" y="125"/>
                    </a:cubicBezTo>
                    <a:lnTo>
                      <a:pt x="0" y="1059"/>
                    </a:lnTo>
                    <a:lnTo>
                      <a:pt x="34" y="1126"/>
                    </a:lnTo>
                    <a:lnTo>
                      <a:pt x="67" y="1126"/>
                    </a:lnTo>
                    <a:lnTo>
                      <a:pt x="1101" y="192"/>
                    </a:lnTo>
                    <a:cubicBezTo>
                      <a:pt x="1173" y="120"/>
                      <a:pt x="1273" y="87"/>
                      <a:pt x="1376" y="87"/>
                    </a:cubicBezTo>
                    <a:cubicBezTo>
                      <a:pt x="1466" y="87"/>
                      <a:pt x="1558" y="112"/>
                      <a:pt x="1635" y="158"/>
                    </a:cubicBezTo>
                    <a:lnTo>
                      <a:pt x="2269" y="525"/>
                    </a:lnTo>
                    <a:lnTo>
                      <a:pt x="2335" y="559"/>
                    </a:lnTo>
                    <a:lnTo>
                      <a:pt x="2369" y="459"/>
                    </a:lnTo>
                    <a:lnTo>
                      <a:pt x="2269" y="425"/>
                    </a:lnTo>
                    <a:lnTo>
                      <a:pt x="1668" y="58"/>
                    </a:lnTo>
                    <a:cubicBezTo>
                      <a:pt x="1589" y="19"/>
                      <a:pt x="1500" y="0"/>
                      <a:pt x="1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7"/>
              <p:cNvSpPr/>
              <p:nvPr/>
            </p:nvSpPr>
            <p:spPr>
              <a:xfrm>
                <a:off x="7173625" y="852725"/>
                <a:ext cx="100925" cy="12525"/>
              </a:xfrm>
              <a:custGeom>
                <a:avLst/>
                <a:gdLst/>
                <a:ahLst/>
                <a:cxnLst/>
                <a:rect l="l" t="t" r="r" b="b"/>
                <a:pathLst>
                  <a:path w="4037" h="501" extrusionOk="0">
                    <a:moveTo>
                      <a:pt x="1" y="0"/>
                    </a:moveTo>
                    <a:cubicBezTo>
                      <a:pt x="1" y="34"/>
                      <a:pt x="1" y="67"/>
                      <a:pt x="1" y="100"/>
                    </a:cubicBezTo>
                    <a:cubicBezTo>
                      <a:pt x="67" y="334"/>
                      <a:pt x="267" y="501"/>
                      <a:pt x="534" y="501"/>
                    </a:cubicBezTo>
                    <a:lnTo>
                      <a:pt x="4037" y="501"/>
                    </a:lnTo>
                    <a:lnTo>
                      <a:pt x="4037" y="467"/>
                    </a:lnTo>
                    <a:lnTo>
                      <a:pt x="4037" y="334"/>
                    </a:lnTo>
                    <a:lnTo>
                      <a:pt x="534" y="334"/>
                    </a:lnTo>
                    <a:cubicBezTo>
                      <a:pt x="368" y="334"/>
                      <a:pt x="234" y="234"/>
                      <a:pt x="201" y="100"/>
                    </a:cubicBezTo>
                    <a:cubicBezTo>
                      <a:pt x="201" y="67"/>
                      <a:pt x="167" y="34"/>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7"/>
              <p:cNvSpPr/>
              <p:nvPr/>
            </p:nvSpPr>
            <p:spPr>
              <a:xfrm>
                <a:off x="5559150" y="852725"/>
                <a:ext cx="100925" cy="13350"/>
              </a:xfrm>
              <a:custGeom>
                <a:avLst/>
                <a:gdLst/>
                <a:ahLst/>
                <a:cxnLst/>
                <a:rect l="l" t="t" r="r" b="b"/>
                <a:pathLst>
                  <a:path w="4037" h="534" extrusionOk="0">
                    <a:moveTo>
                      <a:pt x="3870" y="0"/>
                    </a:moveTo>
                    <a:cubicBezTo>
                      <a:pt x="3870" y="34"/>
                      <a:pt x="3870" y="67"/>
                      <a:pt x="3836" y="100"/>
                    </a:cubicBezTo>
                    <a:cubicBezTo>
                      <a:pt x="3803" y="234"/>
                      <a:pt x="3669" y="334"/>
                      <a:pt x="3536" y="334"/>
                    </a:cubicBezTo>
                    <a:lnTo>
                      <a:pt x="0" y="334"/>
                    </a:lnTo>
                    <a:lnTo>
                      <a:pt x="0" y="501"/>
                    </a:lnTo>
                    <a:lnTo>
                      <a:pt x="100" y="501"/>
                    </a:lnTo>
                    <a:lnTo>
                      <a:pt x="100" y="534"/>
                    </a:lnTo>
                    <a:lnTo>
                      <a:pt x="3503" y="534"/>
                    </a:lnTo>
                    <a:lnTo>
                      <a:pt x="3503" y="501"/>
                    </a:lnTo>
                    <a:cubicBezTo>
                      <a:pt x="3769" y="501"/>
                      <a:pt x="3970" y="334"/>
                      <a:pt x="4036" y="100"/>
                    </a:cubicBezTo>
                    <a:cubicBezTo>
                      <a:pt x="4036" y="67"/>
                      <a:pt x="4036" y="34"/>
                      <a:pt x="4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7"/>
              <p:cNvSpPr/>
              <p:nvPr/>
            </p:nvSpPr>
            <p:spPr>
              <a:xfrm>
                <a:off x="6373900" y="1521525"/>
                <a:ext cx="85075" cy="42550"/>
              </a:xfrm>
              <a:custGeom>
                <a:avLst/>
                <a:gdLst/>
                <a:ahLst/>
                <a:cxnLst/>
                <a:rect l="l" t="t" r="r" b="b"/>
                <a:pathLst>
                  <a:path w="3403" h="1702" extrusionOk="0">
                    <a:moveTo>
                      <a:pt x="767" y="1"/>
                    </a:moveTo>
                    <a:lnTo>
                      <a:pt x="200" y="1202"/>
                    </a:lnTo>
                    <a:lnTo>
                      <a:pt x="0" y="1569"/>
                    </a:lnTo>
                    <a:lnTo>
                      <a:pt x="167" y="1635"/>
                    </a:lnTo>
                    <a:lnTo>
                      <a:pt x="234" y="1468"/>
                    </a:lnTo>
                    <a:lnTo>
                      <a:pt x="867" y="201"/>
                    </a:lnTo>
                    <a:lnTo>
                      <a:pt x="2535" y="201"/>
                    </a:lnTo>
                    <a:lnTo>
                      <a:pt x="3136" y="1468"/>
                    </a:lnTo>
                    <a:lnTo>
                      <a:pt x="3236" y="1702"/>
                    </a:lnTo>
                    <a:lnTo>
                      <a:pt x="3403" y="1635"/>
                    </a:lnTo>
                    <a:lnTo>
                      <a:pt x="3169" y="1135"/>
                    </a:lnTo>
                    <a:lnTo>
                      <a:pt x="2669" y="1"/>
                    </a:lnTo>
                    <a:lnTo>
                      <a:pt x="1801" y="1"/>
                    </a:lnTo>
                    <a:lnTo>
                      <a:pt x="1801" y="101"/>
                    </a:lnTo>
                    <a:lnTo>
                      <a:pt x="1635" y="101"/>
                    </a:lnTo>
                    <a:lnTo>
                      <a:pt x="16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7"/>
              <p:cNvSpPr/>
              <p:nvPr/>
            </p:nvSpPr>
            <p:spPr>
              <a:xfrm>
                <a:off x="6414750" y="1432300"/>
                <a:ext cx="4200" cy="91750"/>
              </a:xfrm>
              <a:custGeom>
                <a:avLst/>
                <a:gdLst/>
                <a:ahLst/>
                <a:cxnLst/>
                <a:rect l="l" t="t" r="r" b="b"/>
                <a:pathLst>
                  <a:path w="168" h="3670" extrusionOk="0">
                    <a:moveTo>
                      <a:pt x="1" y="1"/>
                    </a:moveTo>
                    <a:lnTo>
                      <a:pt x="1" y="101"/>
                    </a:lnTo>
                    <a:lnTo>
                      <a:pt x="1" y="3570"/>
                    </a:lnTo>
                    <a:lnTo>
                      <a:pt x="1" y="3670"/>
                    </a:lnTo>
                    <a:lnTo>
                      <a:pt x="167" y="3670"/>
                    </a:lnTo>
                    <a:lnTo>
                      <a:pt x="167" y="3570"/>
                    </a:lnTo>
                    <a:lnTo>
                      <a:pt x="167" y="134"/>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7"/>
              <p:cNvSpPr/>
              <p:nvPr/>
            </p:nvSpPr>
            <p:spPr>
              <a:xfrm>
                <a:off x="6824200" y="1453975"/>
                <a:ext cx="85100" cy="42575"/>
              </a:xfrm>
              <a:custGeom>
                <a:avLst/>
                <a:gdLst/>
                <a:ahLst/>
                <a:cxnLst/>
                <a:rect l="l" t="t" r="r" b="b"/>
                <a:pathLst>
                  <a:path w="3404" h="1703" extrusionOk="0">
                    <a:moveTo>
                      <a:pt x="768" y="1"/>
                    </a:moveTo>
                    <a:lnTo>
                      <a:pt x="201" y="1202"/>
                    </a:lnTo>
                    <a:lnTo>
                      <a:pt x="1" y="1569"/>
                    </a:lnTo>
                    <a:lnTo>
                      <a:pt x="168" y="1635"/>
                    </a:lnTo>
                    <a:lnTo>
                      <a:pt x="234" y="1535"/>
                    </a:lnTo>
                    <a:lnTo>
                      <a:pt x="868" y="201"/>
                    </a:lnTo>
                    <a:lnTo>
                      <a:pt x="2536" y="201"/>
                    </a:lnTo>
                    <a:lnTo>
                      <a:pt x="3137" y="1535"/>
                    </a:lnTo>
                    <a:lnTo>
                      <a:pt x="3237" y="1702"/>
                    </a:lnTo>
                    <a:lnTo>
                      <a:pt x="3403" y="1635"/>
                    </a:lnTo>
                    <a:lnTo>
                      <a:pt x="3170" y="1168"/>
                    </a:lnTo>
                    <a:lnTo>
                      <a:pt x="2670" y="1"/>
                    </a:lnTo>
                    <a:lnTo>
                      <a:pt x="1836" y="1"/>
                    </a:lnTo>
                    <a:lnTo>
                      <a:pt x="1836" y="68"/>
                    </a:lnTo>
                    <a:lnTo>
                      <a:pt x="1635" y="68"/>
                    </a:lnTo>
                    <a:lnTo>
                      <a:pt x="16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7"/>
              <p:cNvSpPr/>
              <p:nvPr/>
            </p:nvSpPr>
            <p:spPr>
              <a:xfrm>
                <a:off x="6865075" y="1363925"/>
                <a:ext cx="5025" cy="91750"/>
              </a:xfrm>
              <a:custGeom>
                <a:avLst/>
                <a:gdLst/>
                <a:ahLst/>
                <a:cxnLst/>
                <a:rect l="l" t="t" r="r" b="b"/>
                <a:pathLst>
                  <a:path w="201" h="3670" extrusionOk="0">
                    <a:moveTo>
                      <a:pt x="0" y="0"/>
                    </a:moveTo>
                    <a:lnTo>
                      <a:pt x="0" y="200"/>
                    </a:lnTo>
                    <a:lnTo>
                      <a:pt x="0" y="3603"/>
                    </a:lnTo>
                    <a:lnTo>
                      <a:pt x="0" y="3670"/>
                    </a:lnTo>
                    <a:lnTo>
                      <a:pt x="201" y="3670"/>
                    </a:lnTo>
                    <a:lnTo>
                      <a:pt x="201" y="3603"/>
                    </a:lnTo>
                    <a:lnTo>
                      <a:pt x="201" y="200"/>
                    </a:lnTo>
                    <a:lnTo>
                      <a:pt x="2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7"/>
              <p:cNvSpPr/>
              <p:nvPr/>
            </p:nvSpPr>
            <p:spPr>
              <a:xfrm>
                <a:off x="5922725" y="1453975"/>
                <a:ext cx="84250" cy="42575"/>
              </a:xfrm>
              <a:custGeom>
                <a:avLst/>
                <a:gdLst/>
                <a:ahLst/>
                <a:cxnLst/>
                <a:rect l="l" t="t" r="r" b="b"/>
                <a:pathLst>
                  <a:path w="3370" h="1703" extrusionOk="0">
                    <a:moveTo>
                      <a:pt x="768" y="1"/>
                    </a:moveTo>
                    <a:lnTo>
                      <a:pt x="201" y="1135"/>
                    </a:lnTo>
                    <a:lnTo>
                      <a:pt x="1" y="1569"/>
                    </a:lnTo>
                    <a:lnTo>
                      <a:pt x="168" y="1635"/>
                    </a:lnTo>
                    <a:lnTo>
                      <a:pt x="234" y="1502"/>
                    </a:lnTo>
                    <a:lnTo>
                      <a:pt x="868" y="201"/>
                    </a:lnTo>
                    <a:lnTo>
                      <a:pt x="2536" y="201"/>
                    </a:lnTo>
                    <a:lnTo>
                      <a:pt x="3136" y="1535"/>
                    </a:lnTo>
                    <a:lnTo>
                      <a:pt x="3237" y="1702"/>
                    </a:lnTo>
                    <a:lnTo>
                      <a:pt x="3370" y="1635"/>
                    </a:lnTo>
                    <a:lnTo>
                      <a:pt x="3203" y="1202"/>
                    </a:lnTo>
                    <a:lnTo>
                      <a:pt x="2669" y="1"/>
                    </a:lnTo>
                    <a:lnTo>
                      <a:pt x="1802" y="1"/>
                    </a:lnTo>
                    <a:lnTo>
                      <a:pt x="1802" y="68"/>
                    </a:lnTo>
                    <a:lnTo>
                      <a:pt x="1635" y="68"/>
                    </a:lnTo>
                    <a:lnTo>
                      <a:pt x="16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7"/>
              <p:cNvSpPr/>
              <p:nvPr/>
            </p:nvSpPr>
            <p:spPr>
              <a:xfrm>
                <a:off x="5963600" y="1363925"/>
                <a:ext cx="4200" cy="91750"/>
              </a:xfrm>
              <a:custGeom>
                <a:avLst/>
                <a:gdLst/>
                <a:ahLst/>
                <a:cxnLst/>
                <a:rect l="l" t="t" r="r" b="b"/>
                <a:pathLst>
                  <a:path w="168" h="3670" extrusionOk="0">
                    <a:moveTo>
                      <a:pt x="0" y="0"/>
                    </a:moveTo>
                    <a:lnTo>
                      <a:pt x="0" y="200"/>
                    </a:lnTo>
                    <a:lnTo>
                      <a:pt x="0" y="3603"/>
                    </a:lnTo>
                    <a:lnTo>
                      <a:pt x="0" y="3670"/>
                    </a:lnTo>
                    <a:lnTo>
                      <a:pt x="167" y="3670"/>
                    </a:lnTo>
                    <a:lnTo>
                      <a:pt x="167" y="3603"/>
                    </a:lnTo>
                    <a:lnTo>
                      <a:pt x="167" y="200"/>
                    </a:ln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7"/>
              <p:cNvSpPr/>
              <p:nvPr/>
            </p:nvSpPr>
            <p:spPr>
              <a:xfrm>
                <a:off x="6025300" y="1287200"/>
                <a:ext cx="261875" cy="169300"/>
              </a:xfrm>
              <a:custGeom>
                <a:avLst/>
                <a:gdLst/>
                <a:ahLst/>
                <a:cxnLst/>
                <a:rect l="l" t="t" r="r" b="b"/>
                <a:pathLst>
                  <a:path w="10475" h="6772" extrusionOk="0">
                    <a:moveTo>
                      <a:pt x="10442" y="0"/>
                    </a:moveTo>
                    <a:lnTo>
                      <a:pt x="10308" y="67"/>
                    </a:lnTo>
                    <a:lnTo>
                      <a:pt x="34" y="6305"/>
                    </a:lnTo>
                    <a:lnTo>
                      <a:pt x="1" y="6305"/>
                    </a:lnTo>
                    <a:lnTo>
                      <a:pt x="1" y="6605"/>
                    </a:lnTo>
                    <a:lnTo>
                      <a:pt x="1" y="6772"/>
                    </a:lnTo>
                    <a:lnTo>
                      <a:pt x="101" y="6772"/>
                    </a:lnTo>
                    <a:lnTo>
                      <a:pt x="101" y="6538"/>
                    </a:lnTo>
                    <a:lnTo>
                      <a:pt x="101" y="6372"/>
                    </a:lnTo>
                    <a:lnTo>
                      <a:pt x="10408" y="100"/>
                    </a:lnTo>
                    <a:lnTo>
                      <a:pt x="10475" y="67"/>
                    </a:lnTo>
                    <a:lnTo>
                      <a:pt x="104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7"/>
              <p:cNvSpPr/>
              <p:nvPr/>
            </p:nvSpPr>
            <p:spPr>
              <a:xfrm>
                <a:off x="6542350" y="1287200"/>
                <a:ext cx="264375" cy="171800"/>
              </a:xfrm>
              <a:custGeom>
                <a:avLst/>
                <a:gdLst/>
                <a:ahLst/>
                <a:cxnLst/>
                <a:rect l="l" t="t" r="r" b="b"/>
                <a:pathLst>
                  <a:path w="10575" h="6872" extrusionOk="0">
                    <a:moveTo>
                      <a:pt x="34" y="0"/>
                    </a:moveTo>
                    <a:lnTo>
                      <a:pt x="0" y="67"/>
                    </a:lnTo>
                    <a:lnTo>
                      <a:pt x="134" y="167"/>
                    </a:lnTo>
                    <a:lnTo>
                      <a:pt x="10474" y="6372"/>
                    </a:lnTo>
                    <a:lnTo>
                      <a:pt x="10474" y="6572"/>
                    </a:lnTo>
                    <a:lnTo>
                      <a:pt x="10474" y="6872"/>
                    </a:lnTo>
                    <a:lnTo>
                      <a:pt x="10574" y="6872"/>
                    </a:lnTo>
                    <a:lnTo>
                      <a:pt x="10574" y="6605"/>
                    </a:lnTo>
                    <a:lnTo>
                      <a:pt x="10574" y="6305"/>
                    </a:lnTo>
                    <a:lnTo>
                      <a:pt x="200" y="100"/>
                    </a:ln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7"/>
              <p:cNvSpPr/>
              <p:nvPr/>
            </p:nvSpPr>
            <p:spPr>
              <a:xfrm flipH="1">
                <a:off x="8351975" y="750975"/>
                <a:ext cx="86750" cy="65075"/>
              </a:xfrm>
              <a:custGeom>
                <a:avLst/>
                <a:gdLst/>
                <a:ahLst/>
                <a:cxnLst/>
                <a:rect l="l" t="t" r="r" b="b"/>
                <a:pathLst>
                  <a:path w="3470" h="2603" extrusionOk="0">
                    <a:moveTo>
                      <a:pt x="3103" y="401"/>
                    </a:moveTo>
                    <a:lnTo>
                      <a:pt x="3103" y="1769"/>
                    </a:lnTo>
                    <a:lnTo>
                      <a:pt x="1235" y="2202"/>
                    </a:lnTo>
                    <a:cubicBezTo>
                      <a:pt x="1168" y="2236"/>
                      <a:pt x="1135" y="2236"/>
                      <a:pt x="1068" y="2236"/>
                    </a:cubicBezTo>
                    <a:cubicBezTo>
                      <a:pt x="668" y="2236"/>
                      <a:pt x="367" y="1935"/>
                      <a:pt x="367" y="1535"/>
                    </a:cubicBezTo>
                    <a:cubicBezTo>
                      <a:pt x="367" y="1202"/>
                      <a:pt x="601" y="935"/>
                      <a:pt x="934" y="868"/>
                    </a:cubicBezTo>
                    <a:lnTo>
                      <a:pt x="3103" y="401"/>
                    </a:lnTo>
                    <a:close/>
                    <a:moveTo>
                      <a:pt x="3203" y="1"/>
                    </a:moveTo>
                    <a:lnTo>
                      <a:pt x="868" y="501"/>
                    </a:lnTo>
                    <a:cubicBezTo>
                      <a:pt x="367" y="601"/>
                      <a:pt x="0" y="1035"/>
                      <a:pt x="0" y="1535"/>
                    </a:cubicBezTo>
                    <a:cubicBezTo>
                      <a:pt x="0" y="2136"/>
                      <a:pt x="501" y="2603"/>
                      <a:pt x="1068" y="2603"/>
                    </a:cubicBezTo>
                    <a:cubicBezTo>
                      <a:pt x="1135" y="2603"/>
                      <a:pt x="1235" y="2603"/>
                      <a:pt x="1335" y="2569"/>
                    </a:cubicBezTo>
                    <a:lnTo>
                      <a:pt x="3303" y="2102"/>
                    </a:lnTo>
                    <a:lnTo>
                      <a:pt x="3336" y="2102"/>
                    </a:lnTo>
                    <a:cubicBezTo>
                      <a:pt x="3403" y="2069"/>
                      <a:pt x="3470" y="2002"/>
                      <a:pt x="3470" y="1902"/>
                    </a:cubicBezTo>
                    <a:lnTo>
                      <a:pt x="3470" y="1902"/>
                    </a:lnTo>
                    <a:lnTo>
                      <a:pt x="3336" y="2002"/>
                    </a:lnTo>
                    <a:lnTo>
                      <a:pt x="3236" y="1835"/>
                    </a:lnTo>
                    <a:lnTo>
                      <a:pt x="3470" y="1702"/>
                    </a:lnTo>
                    <a:lnTo>
                      <a:pt x="3470" y="368"/>
                    </a:lnTo>
                    <a:lnTo>
                      <a:pt x="3470" y="167"/>
                    </a:lnTo>
                    <a:cubicBezTo>
                      <a:pt x="3470" y="101"/>
                      <a:pt x="3436" y="67"/>
                      <a:pt x="3403" y="34"/>
                    </a:cubicBezTo>
                    <a:cubicBezTo>
                      <a:pt x="3370" y="1"/>
                      <a:pt x="3303" y="1"/>
                      <a:pt x="3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Marcador de Posição do Rodapé 1">
            <a:extLst>
              <a:ext uri="{FF2B5EF4-FFF2-40B4-BE49-F238E27FC236}">
                <a16:creationId xmlns:a16="http://schemas.microsoft.com/office/drawing/2014/main" id="{4DD3BD26-9B3A-A6BF-1797-C5CB62662620}"/>
              </a:ext>
            </a:extLst>
          </p:cNvPr>
          <p:cNvSpPr>
            <a:spLocks noGrp="1"/>
          </p:cNvSpPr>
          <p:nvPr>
            <p:ph type="ftr" sz="quarter" idx="10"/>
          </p:nvPr>
        </p:nvSpPr>
        <p:spPr/>
        <p:txBody>
          <a:bodyPr/>
          <a:lstStyle/>
          <a:p>
            <a:endParaRPr lang="pt-PT"/>
          </a:p>
        </p:txBody>
      </p:sp>
      <p:sp>
        <p:nvSpPr>
          <p:cNvPr id="3" name="Marcador de Posição do Número do Diapositivo 2">
            <a:extLst>
              <a:ext uri="{FF2B5EF4-FFF2-40B4-BE49-F238E27FC236}">
                <a16:creationId xmlns:a16="http://schemas.microsoft.com/office/drawing/2014/main" id="{5E50859D-DBF7-A290-4E55-63DCCF40E1C6}"/>
              </a:ext>
            </a:extLst>
          </p:cNvPr>
          <p:cNvSpPr>
            <a:spLocks noGrp="1"/>
          </p:cNvSpPr>
          <p:nvPr>
            <p:ph type="sldNum" sz="quarter" idx="11"/>
          </p:nvPr>
        </p:nvSpPr>
        <p:spPr/>
        <p:txBody>
          <a:bodyPr/>
          <a:lstStyle/>
          <a:p>
            <a:fld id="{79F01021-183D-4F51-9BD8-6D90E73A8F08}" type="slidenum">
              <a:rPr lang="pt-PT" smtClean="0"/>
              <a:t>‹#›</a:t>
            </a:fld>
            <a:endParaRPr lang="pt-P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890"/>
        <p:cNvGrpSpPr/>
        <p:nvPr/>
      </p:nvGrpSpPr>
      <p:grpSpPr>
        <a:xfrm>
          <a:off x="0" y="0"/>
          <a:ext cx="0" cy="0"/>
          <a:chOff x="0" y="0"/>
          <a:chExt cx="0" cy="0"/>
        </a:xfrm>
      </p:grpSpPr>
      <p:sp>
        <p:nvSpPr>
          <p:cNvPr id="891" name="Google Shape;891;p28"/>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92" name="Google Shape;892;p28"/>
          <p:cNvSpPr txBox="1">
            <a:spLocks noGrp="1"/>
          </p:cNvSpPr>
          <p:nvPr>
            <p:ph type="title" idx="2"/>
          </p:nvPr>
        </p:nvSpPr>
        <p:spPr>
          <a:xfrm>
            <a:off x="713400" y="267876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3" name="Google Shape;893;p28"/>
          <p:cNvSpPr txBox="1">
            <a:spLocks noGrp="1"/>
          </p:cNvSpPr>
          <p:nvPr>
            <p:ph type="subTitle" idx="1"/>
          </p:nvPr>
        </p:nvSpPr>
        <p:spPr>
          <a:xfrm>
            <a:off x="713400" y="3125544"/>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4" name="Google Shape;894;p28"/>
          <p:cNvSpPr txBox="1">
            <a:spLocks noGrp="1"/>
          </p:cNvSpPr>
          <p:nvPr>
            <p:ph type="title" idx="3"/>
          </p:nvPr>
        </p:nvSpPr>
        <p:spPr>
          <a:xfrm>
            <a:off x="3369381" y="267876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5" name="Google Shape;895;p28"/>
          <p:cNvSpPr txBox="1">
            <a:spLocks noGrp="1"/>
          </p:cNvSpPr>
          <p:nvPr>
            <p:ph type="subTitle" idx="4"/>
          </p:nvPr>
        </p:nvSpPr>
        <p:spPr>
          <a:xfrm>
            <a:off x="3369381" y="312554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6" name="Google Shape;896;p28"/>
          <p:cNvSpPr txBox="1">
            <a:spLocks noGrp="1"/>
          </p:cNvSpPr>
          <p:nvPr>
            <p:ph type="title" idx="5"/>
          </p:nvPr>
        </p:nvSpPr>
        <p:spPr>
          <a:xfrm>
            <a:off x="6025370" y="2678765"/>
            <a:ext cx="2405400" cy="527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897" name="Google Shape;897;p28"/>
          <p:cNvSpPr txBox="1">
            <a:spLocks noGrp="1"/>
          </p:cNvSpPr>
          <p:nvPr>
            <p:ph type="subTitle" idx="6"/>
          </p:nvPr>
        </p:nvSpPr>
        <p:spPr>
          <a:xfrm>
            <a:off x="6025370" y="3125545"/>
            <a:ext cx="2405400" cy="831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98" name="Google Shape;898;p28"/>
          <p:cNvGrpSpPr/>
          <p:nvPr/>
        </p:nvGrpSpPr>
        <p:grpSpPr>
          <a:xfrm>
            <a:off x="393288" y="215075"/>
            <a:ext cx="8357575" cy="4713325"/>
            <a:chOff x="393288" y="215075"/>
            <a:chExt cx="8357575" cy="4713325"/>
          </a:xfrm>
        </p:grpSpPr>
        <p:grpSp>
          <p:nvGrpSpPr>
            <p:cNvPr id="899" name="Google Shape;899;p28"/>
            <p:cNvGrpSpPr/>
            <p:nvPr/>
          </p:nvGrpSpPr>
          <p:grpSpPr>
            <a:xfrm>
              <a:off x="8430763" y="215075"/>
              <a:ext cx="320100" cy="324300"/>
              <a:chOff x="789875" y="1003975"/>
              <a:chExt cx="320100" cy="324300"/>
            </a:xfrm>
          </p:grpSpPr>
          <p:cxnSp>
            <p:nvCxnSpPr>
              <p:cNvPr id="900" name="Google Shape;900;p28"/>
              <p:cNvCxnSpPr/>
              <p:nvPr/>
            </p:nvCxnSpPr>
            <p:spPr>
              <a:xfrm>
                <a:off x="949925" y="1003975"/>
                <a:ext cx="0" cy="324300"/>
              </a:xfrm>
              <a:prstGeom prst="straightConnector1">
                <a:avLst/>
              </a:prstGeom>
              <a:noFill/>
              <a:ln w="9525" cap="flat" cmpd="sng">
                <a:solidFill>
                  <a:schemeClr val="dk1"/>
                </a:solidFill>
                <a:prstDash val="solid"/>
                <a:round/>
                <a:headEnd type="none" w="med" len="med"/>
                <a:tailEnd type="none" w="med" len="med"/>
              </a:ln>
            </p:spPr>
          </p:cxnSp>
          <p:cxnSp>
            <p:nvCxnSpPr>
              <p:cNvPr id="901" name="Google Shape;901;p28"/>
              <p:cNvCxnSpPr/>
              <p:nvPr/>
            </p:nvCxnSpPr>
            <p:spPr>
              <a:xfrm>
                <a:off x="789875" y="1166125"/>
                <a:ext cx="320100" cy="0"/>
              </a:xfrm>
              <a:prstGeom prst="straightConnector1">
                <a:avLst/>
              </a:prstGeom>
              <a:noFill/>
              <a:ln w="9525" cap="flat" cmpd="sng">
                <a:solidFill>
                  <a:schemeClr val="dk1"/>
                </a:solidFill>
                <a:prstDash val="solid"/>
                <a:round/>
                <a:headEnd type="none" w="med" len="med"/>
                <a:tailEnd type="none" w="med" len="med"/>
              </a:ln>
            </p:spPr>
          </p:cxnSp>
        </p:grpSp>
        <p:grpSp>
          <p:nvGrpSpPr>
            <p:cNvPr id="902" name="Google Shape;902;p28"/>
            <p:cNvGrpSpPr/>
            <p:nvPr/>
          </p:nvGrpSpPr>
          <p:grpSpPr>
            <a:xfrm>
              <a:off x="393288" y="4604100"/>
              <a:ext cx="320100" cy="324300"/>
              <a:chOff x="789875" y="1003975"/>
              <a:chExt cx="320100" cy="324300"/>
            </a:xfrm>
          </p:grpSpPr>
          <p:cxnSp>
            <p:nvCxnSpPr>
              <p:cNvPr id="903" name="Google Shape;903;p28"/>
              <p:cNvCxnSpPr/>
              <p:nvPr/>
            </p:nvCxnSpPr>
            <p:spPr>
              <a:xfrm>
                <a:off x="949925" y="1003975"/>
                <a:ext cx="0" cy="324300"/>
              </a:xfrm>
              <a:prstGeom prst="straightConnector1">
                <a:avLst/>
              </a:prstGeom>
              <a:noFill/>
              <a:ln w="9525" cap="flat" cmpd="sng">
                <a:solidFill>
                  <a:schemeClr val="dk1"/>
                </a:solidFill>
                <a:prstDash val="solid"/>
                <a:round/>
                <a:headEnd type="none" w="med" len="med"/>
                <a:tailEnd type="none" w="med" len="med"/>
              </a:ln>
            </p:spPr>
          </p:cxnSp>
          <p:cxnSp>
            <p:nvCxnSpPr>
              <p:cNvPr id="904" name="Google Shape;904;p28"/>
              <p:cNvCxnSpPr/>
              <p:nvPr/>
            </p:nvCxnSpPr>
            <p:spPr>
              <a:xfrm>
                <a:off x="789875" y="1166125"/>
                <a:ext cx="320100" cy="0"/>
              </a:xfrm>
              <a:prstGeom prst="straightConnector1">
                <a:avLst/>
              </a:prstGeom>
              <a:noFill/>
              <a:ln w="9525" cap="flat" cmpd="sng">
                <a:solidFill>
                  <a:schemeClr val="dk1"/>
                </a:solidFill>
                <a:prstDash val="solid"/>
                <a:round/>
                <a:headEnd type="none" w="med" len="med"/>
                <a:tailEnd type="none" w="med" len="med"/>
              </a:ln>
            </p:spPr>
          </p:cxnSp>
        </p:grpSp>
      </p:grpSp>
      <p:sp>
        <p:nvSpPr>
          <p:cNvPr id="2" name="Marcador de Posição do Rodapé 1">
            <a:extLst>
              <a:ext uri="{FF2B5EF4-FFF2-40B4-BE49-F238E27FC236}">
                <a16:creationId xmlns:a16="http://schemas.microsoft.com/office/drawing/2014/main" id="{28792E6A-2463-1901-B550-4CDBC5A4F518}"/>
              </a:ext>
            </a:extLst>
          </p:cNvPr>
          <p:cNvSpPr>
            <a:spLocks noGrp="1"/>
          </p:cNvSpPr>
          <p:nvPr>
            <p:ph type="ftr" sz="quarter" idx="10"/>
          </p:nvPr>
        </p:nvSpPr>
        <p:spPr/>
        <p:txBody>
          <a:bodyPr/>
          <a:lstStyle/>
          <a:p>
            <a:endParaRPr lang="pt-PT"/>
          </a:p>
        </p:txBody>
      </p:sp>
      <p:sp>
        <p:nvSpPr>
          <p:cNvPr id="3" name="Marcador de Posição do Número do Diapositivo 2">
            <a:extLst>
              <a:ext uri="{FF2B5EF4-FFF2-40B4-BE49-F238E27FC236}">
                <a16:creationId xmlns:a16="http://schemas.microsoft.com/office/drawing/2014/main" id="{FEF0618D-E007-8EBB-3D54-63570CB1C0B2}"/>
              </a:ext>
            </a:extLst>
          </p:cNvPr>
          <p:cNvSpPr>
            <a:spLocks noGrp="1"/>
          </p:cNvSpPr>
          <p:nvPr>
            <p:ph type="sldNum" sz="quarter" idx="11"/>
          </p:nvPr>
        </p:nvSpPr>
        <p:spPr/>
        <p:txBody>
          <a:bodyPr/>
          <a:lstStyle/>
          <a:p>
            <a:fld id="{79F01021-183D-4F51-9BD8-6D90E73A8F08}" type="slidenum">
              <a:rPr lang="pt-PT" smtClean="0"/>
              <a:t>‹#›</a:t>
            </a:fld>
            <a:endParaRPr lang="pt-P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905"/>
        <p:cNvGrpSpPr/>
        <p:nvPr/>
      </p:nvGrpSpPr>
      <p:grpSpPr>
        <a:xfrm>
          <a:off x="0" y="0"/>
          <a:ext cx="0" cy="0"/>
          <a:chOff x="0" y="0"/>
          <a:chExt cx="0" cy="0"/>
        </a:xfrm>
      </p:grpSpPr>
      <p:grpSp>
        <p:nvGrpSpPr>
          <p:cNvPr id="906" name="Google Shape;906;p29"/>
          <p:cNvGrpSpPr/>
          <p:nvPr/>
        </p:nvGrpSpPr>
        <p:grpSpPr>
          <a:xfrm>
            <a:off x="215500" y="-777566"/>
            <a:ext cx="10675699" cy="5701516"/>
            <a:chOff x="215500" y="-777566"/>
            <a:chExt cx="10675699" cy="5701516"/>
          </a:xfrm>
        </p:grpSpPr>
        <p:grpSp>
          <p:nvGrpSpPr>
            <p:cNvPr id="907" name="Google Shape;907;p29"/>
            <p:cNvGrpSpPr/>
            <p:nvPr/>
          </p:nvGrpSpPr>
          <p:grpSpPr>
            <a:xfrm>
              <a:off x="7410427" y="-777566"/>
              <a:ext cx="3480772" cy="2487986"/>
              <a:chOff x="3609425" y="1808600"/>
              <a:chExt cx="3237325" cy="2313975"/>
            </a:xfrm>
          </p:grpSpPr>
          <p:sp>
            <p:nvSpPr>
              <p:cNvPr id="908" name="Google Shape;908;p29"/>
              <p:cNvSpPr/>
              <p:nvPr/>
            </p:nvSpPr>
            <p:spPr>
              <a:xfrm>
                <a:off x="5070450" y="1917650"/>
                <a:ext cx="114275" cy="401975"/>
              </a:xfrm>
              <a:custGeom>
                <a:avLst/>
                <a:gdLst/>
                <a:ahLst/>
                <a:cxnLst/>
                <a:rect l="l" t="t" r="r" b="b"/>
                <a:pathLst>
                  <a:path w="4571" h="16079" extrusionOk="0">
                    <a:moveTo>
                      <a:pt x="3270" y="0"/>
                    </a:moveTo>
                    <a:cubicBezTo>
                      <a:pt x="2069" y="0"/>
                      <a:pt x="1035" y="901"/>
                      <a:pt x="901" y="2069"/>
                    </a:cubicBezTo>
                    <a:cubicBezTo>
                      <a:pt x="868" y="2135"/>
                      <a:pt x="868" y="2169"/>
                      <a:pt x="868" y="2235"/>
                    </a:cubicBezTo>
                    <a:lnTo>
                      <a:pt x="268" y="11108"/>
                    </a:lnTo>
                    <a:cubicBezTo>
                      <a:pt x="168" y="12776"/>
                      <a:pt x="68" y="14411"/>
                      <a:pt x="1" y="16079"/>
                    </a:cubicBezTo>
                    <a:lnTo>
                      <a:pt x="101" y="16079"/>
                    </a:lnTo>
                    <a:cubicBezTo>
                      <a:pt x="134" y="15745"/>
                      <a:pt x="234" y="15445"/>
                      <a:pt x="334" y="15111"/>
                    </a:cubicBezTo>
                    <a:cubicBezTo>
                      <a:pt x="401" y="13810"/>
                      <a:pt x="468" y="12476"/>
                      <a:pt x="535" y="11142"/>
                    </a:cubicBezTo>
                    <a:lnTo>
                      <a:pt x="601" y="10375"/>
                    </a:lnTo>
                    <a:cubicBezTo>
                      <a:pt x="568" y="10375"/>
                      <a:pt x="535" y="10375"/>
                      <a:pt x="535" y="10408"/>
                    </a:cubicBezTo>
                    <a:lnTo>
                      <a:pt x="468" y="10141"/>
                    </a:lnTo>
                    <a:lnTo>
                      <a:pt x="635" y="10074"/>
                    </a:lnTo>
                    <a:lnTo>
                      <a:pt x="735" y="8240"/>
                    </a:lnTo>
                    <a:lnTo>
                      <a:pt x="668" y="8273"/>
                    </a:lnTo>
                    <a:lnTo>
                      <a:pt x="635" y="8140"/>
                    </a:lnTo>
                    <a:lnTo>
                      <a:pt x="768" y="8106"/>
                    </a:lnTo>
                    <a:lnTo>
                      <a:pt x="1135" y="2235"/>
                    </a:lnTo>
                    <a:cubicBezTo>
                      <a:pt x="1135" y="2235"/>
                      <a:pt x="1168" y="2202"/>
                      <a:pt x="1168" y="2202"/>
                    </a:cubicBezTo>
                    <a:cubicBezTo>
                      <a:pt x="1135" y="2202"/>
                      <a:pt x="1102" y="2202"/>
                      <a:pt x="1068" y="2235"/>
                    </a:cubicBezTo>
                    <a:lnTo>
                      <a:pt x="1002" y="1969"/>
                    </a:lnTo>
                    <a:cubicBezTo>
                      <a:pt x="1068" y="1935"/>
                      <a:pt x="1135" y="1935"/>
                      <a:pt x="1202" y="1902"/>
                    </a:cubicBezTo>
                    <a:cubicBezTo>
                      <a:pt x="1402" y="968"/>
                      <a:pt x="2269" y="267"/>
                      <a:pt x="3270" y="267"/>
                    </a:cubicBezTo>
                    <a:lnTo>
                      <a:pt x="4571" y="267"/>
                    </a:lnTo>
                    <a:lnTo>
                      <a:pt x="4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9"/>
              <p:cNvSpPr/>
              <p:nvPr/>
            </p:nvSpPr>
            <p:spPr>
              <a:xfrm>
                <a:off x="5073800" y="2349625"/>
                <a:ext cx="3350" cy="12525"/>
              </a:xfrm>
              <a:custGeom>
                <a:avLst/>
                <a:gdLst/>
                <a:ahLst/>
                <a:cxnLst/>
                <a:rect l="l" t="t" r="r" b="b"/>
                <a:pathLst>
                  <a:path w="134" h="501" extrusionOk="0">
                    <a:moveTo>
                      <a:pt x="0" y="0"/>
                    </a:moveTo>
                    <a:cubicBezTo>
                      <a:pt x="0" y="167"/>
                      <a:pt x="0" y="301"/>
                      <a:pt x="0" y="434"/>
                    </a:cubicBezTo>
                    <a:cubicBezTo>
                      <a:pt x="34" y="467"/>
                      <a:pt x="67" y="467"/>
                      <a:pt x="100" y="501"/>
                    </a:cubicBezTo>
                    <a:cubicBezTo>
                      <a:pt x="100" y="334"/>
                      <a:pt x="100" y="167"/>
                      <a:pt x="134" y="34"/>
                    </a:cubicBezTo>
                    <a:cubicBezTo>
                      <a:pt x="100" y="0"/>
                      <a:pt x="67" y="0"/>
                      <a:pt x="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9"/>
              <p:cNvSpPr/>
              <p:nvPr/>
            </p:nvSpPr>
            <p:spPr>
              <a:xfrm>
                <a:off x="5243075" y="3814850"/>
                <a:ext cx="5025" cy="34200"/>
              </a:xfrm>
              <a:custGeom>
                <a:avLst/>
                <a:gdLst/>
                <a:ahLst/>
                <a:cxnLst/>
                <a:rect l="l" t="t" r="r" b="b"/>
                <a:pathLst>
                  <a:path w="201" h="1368" extrusionOk="0">
                    <a:moveTo>
                      <a:pt x="34" y="0"/>
                    </a:moveTo>
                    <a:lnTo>
                      <a:pt x="1" y="1368"/>
                    </a:lnTo>
                    <a:cubicBezTo>
                      <a:pt x="34" y="1268"/>
                      <a:pt x="67" y="1168"/>
                      <a:pt x="101" y="1068"/>
                    </a:cubicBezTo>
                    <a:lnTo>
                      <a:pt x="201" y="300"/>
                    </a:lnTo>
                    <a:lnTo>
                      <a:pt x="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9"/>
              <p:cNvSpPr/>
              <p:nvPr/>
            </p:nvSpPr>
            <p:spPr>
              <a:xfrm>
                <a:off x="5273100" y="2860825"/>
                <a:ext cx="98425" cy="715525"/>
              </a:xfrm>
              <a:custGeom>
                <a:avLst/>
                <a:gdLst/>
                <a:ahLst/>
                <a:cxnLst/>
                <a:rect l="l" t="t" r="r" b="b"/>
                <a:pathLst>
                  <a:path w="3937" h="28621" extrusionOk="0">
                    <a:moveTo>
                      <a:pt x="3670" y="0"/>
                    </a:moveTo>
                    <a:cubicBezTo>
                      <a:pt x="3536" y="1401"/>
                      <a:pt x="3370" y="2836"/>
                      <a:pt x="3203" y="4237"/>
                    </a:cubicBezTo>
                    <a:lnTo>
                      <a:pt x="3303" y="4237"/>
                    </a:lnTo>
                    <a:lnTo>
                      <a:pt x="3370" y="4504"/>
                    </a:lnTo>
                    <a:cubicBezTo>
                      <a:pt x="3303" y="4504"/>
                      <a:pt x="3236" y="4537"/>
                      <a:pt x="3170" y="4537"/>
                    </a:cubicBezTo>
                    <a:cubicBezTo>
                      <a:pt x="3103" y="5037"/>
                      <a:pt x="3036" y="5538"/>
                      <a:pt x="2969" y="6005"/>
                    </a:cubicBezTo>
                    <a:lnTo>
                      <a:pt x="1902" y="14010"/>
                    </a:lnTo>
                    <a:cubicBezTo>
                      <a:pt x="1935" y="13977"/>
                      <a:pt x="2002" y="13977"/>
                      <a:pt x="2035" y="13977"/>
                    </a:cubicBezTo>
                    <a:lnTo>
                      <a:pt x="2102" y="14244"/>
                    </a:lnTo>
                    <a:cubicBezTo>
                      <a:pt x="2035" y="14277"/>
                      <a:pt x="1935" y="14277"/>
                      <a:pt x="1869" y="14311"/>
                    </a:cubicBezTo>
                    <a:lnTo>
                      <a:pt x="1" y="28554"/>
                    </a:lnTo>
                    <a:lnTo>
                      <a:pt x="267" y="28621"/>
                    </a:lnTo>
                    <a:lnTo>
                      <a:pt x="3236" y="6071"/>
                    </a:lnTo>
                    <a:cubicBezTo>
                      <a:pt x="3503" y="4037"/>
                      <a:pt x="3737" y="2002"/>
                      <a:pt x="3937" y="34"/>
                    </a:cubicBezTo>
                    <a:lnTo>
                      <a:pt x="3770" y="34"/>
                    </a:lnTo>
                    <a:cubicBezTo>
                      <a:pt x="3737" y="34"/>
                      <a:pt x="3703" y="0"/>
                      <a:pt x="3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9"/>
              <p:cNvSpPr/>
              <p:nvPr/>
            </p:nvSpPr>
            <p:spPr>
              <a:xfrm>
                <a:off x="5274775" y="1916825"/>
                <a:ext cx="114275" cy="402800"/>
              </a:xfrm>
              <a:custGeom>
                <a:avLst/>
                <a:gdLst/>
                <a:ahLst/>
                <a:cxnLst/>
                <a:rect l="l" t="t" r="r" b="b"/>
                <a:pathLst>
                  <a:path w="4571" h="16112" extrusionOk="0">
                    <a:moveTo>
                      <a:pt x="0" y="0"/>
                    </a:moveTo>
                    <a:lnTo>
                      <a:pt x="0" y="300"/>
                    </a:lnTo>
                    <a:lnTo>
                      <a:pt x="1368" y="300"/>
                    </a:lnTo>
                    <a:cubicBezTo>
                      <a:pt x="2402" y="300"/>
                      <a:pt x="3303" y="1068"/>
                      <a:pt x="3469" y="2102"/>
                    </a:cubicBezTo>
                    <a:cubicBezTo>
                      <a:pt x="3536" y="2135"/>
                      <a:pt x="3603" y="2135"/>
                      <a:pt x="3670" y="2168"/>
                    </a:cubicBezTo>
                    <a:lnTo>
                      <a:pt x="3570" y="2435"/>
                    </a:lnTo>
                    <a:cubicBezTo>
                      <a:pt x="3536" y="2402"/>
                      <a:pt x="3503" y="2402"/>
                      <a:pt x="3469" y="2402"/>
                    </a:cubicBezTo>
                    <a:lnTo>
                      <a:pt x="3836" y="8139"/>
                    </a:lnTo>
                    <a:lnTo>
                      <a:pt x="4003" y="8173"/>
                    </a:lnTo>
                    <a:lnTo>
                      <a:pt x="3970" y="8306"/>
                    </a:lnTo>
                    <a:lnTo>
                      <a:pt x="3870" y="8273"/>
                    </a:lnTo>
                    <a:lnTo>
                      <a:pt x="4003" y="10307"/>
                    </a:lnTo>
                    <a:cubicBezTo>
                      <a:pt x="4070" y="10307"/>
                      <a:pt x="4137" y="10341"/>
                      <a:pt x="4203" y="10341"/>
                    </a:cubicBezTo>
                    <a:lnTo>
                      <a:pt x="4103" y="10608"/>
                    </a:lnTo>
                    <a:cubicBezTo>
                      <a:pt x="4070" y="10608"/>
                      <a:pt x="4037" y="10608"/>
                      <a:pt x="4003" y="10574"/>
                    </a:cubicBezTo>
                    <a:lnTo>
                      <a:pt x="4003" y="10574"/>
                    </a:lnTo>
                    <a:lnTo>
                      <a:pt x="4070" y="11475"/>
                    </a:lnTo>
                    <a:cubicBezTo>
                      <a:pt x="4137" y="12743"/>
                      <a:pt x="4203" y="14043"/>
                      <a:pt x="4270" y="15278"/>
                    </a:cubicBezTo>
                    <a:cubicBezTo>
                      <a:pt x="4370" y="15545"/>
                      <a:pt x="4437" y="15811"/>
                      <a:pt x="4470" y="16112"/>
                    </a:cubicBezTo>
                    <a:lnTo>
                      <a:pt x="4570" y="16112"/>
                    </a:lnTo>
                    <a:cubicBezTo>
                      <a:pt x="4504" y="14611"/>
                      <a:pt x="4437" y="13043"/>
                      <a:pt x="4337" y="11442"/>
                    </a:cubicBezTo>
                    <a:lnTo>
                      <a:pt x="3736" y="2268"/>
                    </a:lnTo>
                    <a:cubicBezTo>
                      <a:pt x="3670" y="1001"/>
                      <a:pt x="2602"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9"/>
              <p:cNvSpPr/>
              <p:nvPr/>
            </p:nvSpPr>
            <p:spPr>
              <a:xfrm>
                <a:off x="5083800" y="2860825"/>
                <a:ext cx="92600" cy="723050"/>
              </a:xfrm>
              <a:custGeom>
                <a:avLst/>
                <a:gdLst/>
                <a:ahLst/>
                <a:cxnLst/>
                <a:rect l="l" t="t" r="r" b="b"/>
                <a:pathLst>
                  <a:path w="3704" h="28922" extrusionOk="0">
                    <a:moveTo>
                      <a:pt x="267" y="0"/>
                    </a:moveTo>
                    <a:cubicBezTo>
                      <a:pt x="267" y="0"/>
                      <a:pt x="234" y="34"/>
                      <a:pt x="201" y="34"/>
                    </a:cubicBezTo>
                    <a:lnTo>
                      <a:pt x="1" y="34"/>
                    </a:lnTo>
                    <a:cubicBezTo>
                      <a:pt x="134" y="1435"/>
                      <a:pt x="267" y="2903"/>
                      <a:pt x="434" y="4370"/>
                    </a:cubicBezTo>
                    <a:lnTo>
                      <a:pt x="3403" y="28621"/>
                    </a:lnTo>
                    <a:lnTo>
                      <a:pt x="3663" y="28588"/>
                    </a:lnTo>
                    <a:lnTo>
                      <a:pt x="3663" y="28588"/>
                    </a:lnTo>
                    <a:lnTo>
                      <a:pt x="1935" y="14411"/>
                    </a:lnTo>
                    <a:cubicBezTo>
                      <a:pt x="1869" y="14411"/>
                      <a:pt x="1802" y="14377"/>
                      <a:pt x="1768" y="14377"/>
                    </a:cubicBezTo>
                    <a:lnTo>
                      <a:pt x="1802" y="14111"/>
                    </a:lnTo>
                    <a:lnTo>
                      <a:pt x="1902" y="14111"/>
                    </a:lnTo>
                    <a:lnTo>
                      <a:pt x="768" y="4637"/>
                    </a:lnTo>
                    <a:cubicBezTo>
                      <a:pt x="668" y="4637"/>
                      <a:pt x="568" y="4637"/>
                      <a:pt x="468" y="4604"/>
                    </a:cubicBezTo>
                    <a:lnTo>
                      <a:pt x="534" y="4337"/>
                    </a:lnTo>
                    <a:cubicBezTo>
                      <a:pt x="601" y="4337"/>
                      <a:pt x="668" y="4370"/>
                      <a:pt x="734" y="4370"/>
                    </a:cubicBezTo>
                    <a:lnTo>
                      <a:pt x="734" y="4337"/>
                    </a:lnTo>
                    <a:cubicBezTo>
                      <a:pt x="568" y="2869"/>
                      <a:pt x="401" y="1401"/>
                      <a:pt x="267" y="0"/>
                    </a:cubicBezTo>
                    <a:close/>
                    <a:moveTo>
                      <a:pt x="3670" y="28588"/>
                    </a:moveTo>
                    <a:lnTo>
                      <a:pt x="3663" y="28588"/>
                    </a:lnTo>
                    <a:lnTo>
                      <a:pt x="3663" y="28588"/>
                    </a:lnTo>
                    <a:lnTo>
                      <a:pt x="3703" y="28921"/>
                    </a:lnTo>
                    <a:lnTo>
                      <a:pt x="3670" y="2858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9"/>
              <p:cNvSpPr/>
              <p:nvPr/>
            </p:nvSpPr>
            <p:spPr>
              <a:xfrm>
                <a:off x="5198875" y="3819000"/>
                <a:ext cx="4200" cy="30050"/>
              </a:xfrm>
              <a:custGeom>
                <a:avLst/>
                <a:gdLst/>
                <a:ahLst/>
                <a:cxnLst/>
                <a:rect l="l" t="t" r="r" b="b"/>
                <a:pathLst>
                  <a:path w="168" h="1202" extrusionOk="0">
                    <a:moveTo>
                      <a:pt x="134" y="1"/>
                    </a:moveTo>
                    <a:lnTo>
                      <a:pt x="1" y="301"/>
                    </a:lnTo>
                    <a:lnTo>
                      <a:pt x="68" y="868"/>
                    </a:lnTo>
                    <a:cubicBezTo>
                      <a:pt x="68" y="1002"/>
                      <a:pt x="134" y="1102"/>
                      <a:pt x="168" y="1202"/>
                    </a:cubicBezTo>
                    <a:lnTo>
                      <a:pt x="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9"/>
              <p:cNvSpPr/>
              <p:nvPr/>
            </p:nvSpPr>
            <p:spPr>
              <a:xfrm>
                <a:off x="5072125" y="2363800"/>
                <a:ext cx="9200" cy="369450"/>
              </a:xfrm>
              <a:custGeom>
                <a:avLst/>
                <a:gdLst/>
                <a:ahLst/>
                <a:cxnLst/>
                <a:rect l="l" t="t" r="r" b="b"/>
                <a:pathLst>
                  <a:path w="368" h="14778" extrusionOk="0">
                    <a:moveTo>
                      <a:pt x="67" y="1"/>
                    </a:moveTo>
                    <a:cubicBezTo>
                      <a:pt x="34" y="468"/>
                      <a:pt x="34" y="935"/>
                      <a:pt x="34" y="1368"/>
                    </a:cubicBezTo>
                    <a:cubicBezTo>
                      <a:pt x="1" y="2202"/>
                      <a:pt x="1" y="3103"/>
                      <a:pt x="1" y="3937"/>
                    </a:cubicBezTo>
                    <a:cubicBezTo>
                      <a:pt x="1" y="7139"/>
                      <a:pt x="101" y="10375"/>
                      <a:pt x="301" y="13544"/>
                    </a:cubicBezTo>
                    <a:cubicBezTo>
                      <a:pt x="301" y="13944"/>
                      <a:pt x="334" y="14377"/>
                      <a:pt x="367" y="14778"/>
                    </a:cubicBezTo>
                    <a:cubicBezTo>
                      <a:pt x="201" y="11742"/>
                      <a:pt x="101" y="8673"/>
                      <a:pt x="101" y="5671"/>
                    </a:cubicBezTo>
                    <a:lnTo>
                      <a:pt x="101" y="4237"/>
                    </a:lnTo>
                    <a:cubicBezTo>
                      <a:pt x="101" y="2869"/>
                      <a:pt x="134" y="1468"/>
                      <a:pt x="167" y="67"/>
                    </a:cubicBezTo>
                    <a:cubicBezTo>
                      <a:pt x="134" y="34"/>
                      <a:pt x="101" y="34"/>
                      <a:pt x="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9"/>
              <p:cNvSpPr/>
              <p:nvPr/>
            </p:nvSpPr>
            <p:spPr>
              <a:xfrm>
                <a:off x="5245575" y="3707275"/>
                <a:ext cx="10050" cy="80075"/>
              </a:xfrm>
              <a:custGeom>
                <a:avLst/>
                <a:gdLst/>
                <a:ahLst/>
                <a:cxnLst/>
                <a:rect l="l" t="t" r="r" b="b"/>
                <a:pathLst>
                  <a:path w="402" h="3203" extrusionOk="0">
                    <a:moveTo>
                      <a:pt x="1" y="3202"/>
                    </a:moveTo>
                    <a:lnTo>
                      <a:pt x="401" y="0"/>
                    </a:lnTo>
                    <a:lnTo>
                      <a:pt x="1" y="32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9"/>
              <p:cNvSpPr/>
              <p:nvPr/>
            </p:nvSpPr>
            <p:spPr>
              <a:xfrm>
                <a:off x="5184700" y="1908475"/>
                <a:ext cx="90100" cy="35050"/>
              </a:xfrm>
              <a:custGeom>
                <a:avLst/>
                <a:gdLst/>
                <a:ahLst/>
                <a:cxnLst/>
                <a:rect l="l" t="t" r="r" b="b"/>
                <a:pathLst>
                  <a:path w="3604" h="1402" extrusionOk="0">
                    <a:moveTo>
                      <a:pt x="1" y="0"/>
                    </a:moveTo>
                    <a:lnTo>
                      <a:pt x="1" y="367"/>
                    </a:lnTo>
                    <a:lnTo>
                      <a:pt x="1" y="634"/>
                    </a:lnTo>
                    <a:lnTo>
                      <a:pt x="1" y="1402"/>
                    </a:lnTo>
                    <a:lnTo>
                      <a:pt x="3603" y="1402"/>
                    </a:lnTo>
                    <a:lnTo>
                      <a:pt x="3603" y="634"/>
                    </a:lnTo>
                    <a:lnTo>
                      <a:pt x="3603" y="367"/>
                    </a:lnTo>
                    <a:lnTo>
                      <a:pt x="3603" y="0"/>
                    </a:lnTo>
                    <a:lnTo>
                      <a:pt x="3336" y="0"/>
                    </a:lnTo>
                    <a:lnTo>
                      <a:pt x="3336" y="1135"/>
                    </a:lnTo>
                    <a:lnTo>
                      <a:pt x="268" y="1135"/>
                    </a:ln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29"/>
              <p:cNvSpPr/>
              <p:nvPr/>
            </p:nvSpPr>
            <p:spPr>
              <a:xfrm>
                <a:off x="5170525" y="1870125"/>
                <a:ext cx="119275" cy="38375"/>
              </a:xfrm>
              <a:custGeom>
                <a:avLst/>
                <a:gdLst/>
                <a:ahLst/>
                <a:cxnLst/>
                <a:rect l="l" t="t" r="r" b="b"/>
                <a:pathLst>
                  <a:path w="4771" h="1535" extrusionOk="0">
                    <a:moveTo>
                      <a:pt x="735" y="0"/>
                    </a:moveTo>
                    <a:lnTo>
                      <a:pt x="67" y="1101"/>
                    </a:lnTo>
                    <a:cubicBezTo>
                      <a:pt x="1" y="1168"/>
                      <a:pt x="1" y="1301"/>
                      <a:pt x="67" y="1401"/>
                    </a:cubicBezTo>
                    <a:cubicBezTo>
                      <a:pt x="101" y="1468"/>
                      <a:pt x="201" y="1534"/>
                      <a:pt x="301" y="1534"/>
                    </a:cubicBezTo>
                    <a:lnTo>
                      <a:pt x="4471" y="1534"/>
                    </a:lnTo>
                    <a:cubicBezTo>
                      <a:pt x="4571" y="1534"/>
                      <a:pt x="4671" y="1468"/>
                      <a:pt x="4704" y="1401"/>
                    </a:cubicBezTo>
                    <a:cubicBezTo>
                      <a:pt x="4771" y="1301"/>
                      <a:pt x="4771" y="1201"/>
                      <a:pt x="4704" y="1101"/>
                    </a:cubicBezTo>
                    <a:lnTo>
                      <a:pt x="4070" y="0"/>
                    </a:lnTo>
                    <a:lnTo>
                      <a:pt x="3737" y="0"/>
                    </a:lnTo>
                    <a:lnTo>
                      <a:pt x="4471" y="1268"/>
                    </a:lnTo>
                    <a:lnTo>
                      <a:pt x="301" y="1234"/>
                    </a:lnTo>
                    <a:lnTo>
                      <a:pt x="10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29"/>
              <p:cNvSpPr/>
              <p:nvPr/>
            </p:nvSpPr>
            <p:spPr>
              <a:xfrm>
                <a:off x="5203050" y="1808600"/>
                <a:ext cx="55075" cy="38200"/>
              </a:xfrm>
              <a:custGeom>
                <a:avLst/>
                <a:gdLst/>
                <a:ahLst/>
                <a:cxnLst/>
                <a:rect l="l" t="t" r="r" b="b"/>
                <a:pathLst>
                  <a:path w="2203" h="1528" extrusionOk="0">
                    <a:moveTo>
                      <a:pt x="1118" y="1"/>
                    </a:moveTo>
                    <a:cubicBezTo>
                      <a:pt x="1018" y="1"/>
                      <a:pt x="918" y="43"/>
                      <a:pt x="868" y="126"/>
                    </a:cubicBezTo>
                    <a:lnTo>
                      <a:pt x="1" y="1527"/>
                    </a:lnTo>
                    <a:lnTo>
                      <a:pt x="334" y="1527"/>
                    </a:lnTo>
                    <a:lnTo>
                      <a:pt x="1135" y="259"/>
                    </a:lnTo>
                    <a:lnTo>
                      <a:pt x="1869" y="1527"/>
                    </a:lnTo>
                    <a:lnTo>
                      <a:pt x="2202" y="1527"/>
                    </a:lnTo>
                    <a:lnTo>
                      <a:pt x="1368" y="126"/>
                    </a:lnTo>
                    <a:cubicBezTo>
                      <a:pt x="1318" y="43"/>
                      <a:pt x="1218"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9"/>
              <p:cNvSpPr/>
              <p:nvPr/>
            </p:nvSpPr>
            <p:spPr>
              <a:xfrm>
                <a:off x="5238900" y="1846775"/>
                <a:ext cx="61750" cy="23375"/>
              </a:xfrm>
              <a:custGeom>
                <a:avLst/>
                <a:gdLst/>
                <a:ahLst/>
                <a:cxnLst/>
                <a:rect l="l" t="t" r="r" b="b"/>
                <a:pathLst>
                  <a:path w="2470" h="935" extrusionOk="0">
                    <a:moveTo>
                      <a:pt x="1" y="0"/>
                    </a:moveTo>
                    <a:lnTo>
                      <a:pt x="335" y="934"/>
                    </a:lnTo>
                    <a:lnTo>
                      <a:pt x="2002" y="934"/>
                    </a:lnTo>
                    <a:cubicBezTo>
                      <a:pt x="2236" y="934"/>
                      <a:pt x="2403" y="801"/>
                      <a:pt x="2469" y="634"/>
                    </a:cubicBezTo>
                    <a:lnTo>
                      <a:pt x="2102" y="634"/>
                    </a:lnTo>
                    <a:cubicBezTo>
                      <a:pt x="2069" y="634"/>
                      <a:pt x="2069" y="667"/>
                      <a:pt x="2002" y="667"/>
                    </a:cubicBezTo>
                    <a:lnTo>
                      <a:pt x="535" y="667"/>
                    </a:lnTo>
                    <a:lnTo>
                      <a:pt x="401" y="267"/>
                    </a:lnTo>
                    <a:lnTo>
                      <a:pt x="2002" y="267"/>
                    </a:lnTo>
                    <a:cubicBezTo>
                      <a:pt x="2036" y="267"/>
                      <a:pt x="2069" y="267"/>
                      <a:pt x="2102" y="300"/>
                    </a:cubicBezTo>
                    <a:lnTo>
                      <a:pt x="2469" y="300"/>
                    </a:lnTo>
                    <a:cubicBezTo>
                      <a:pt x="2403" y="100"/>
                      <a:pt x="2236" y="0"/>
                      <a:pt x="20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9"/>
              <p:cNvSpPr/>
              <p:nvPr/>
            </p:nvSpPr>
            <p:spPr>
              <a:xfrm>
                <a:off x="5159700" y="1846775"/>
                <a:ext cx="61725" cy="23375"/>
              </a:xfrm>
              <a:custGeom>
                <a:avLst/>
                <a:gdLst/>
                <a:ahLst/>
                <a:cxnLst/>
                <a:rect l="l" t="t" r="r" b="b"/>
                <a:pathLst>
                  <a:path w="2469" h="935" extrusionOk="0">
                    <a:moveTo>
                      <a:pt x="434" y="0"/>
                    </a:moveTo>
                    <a:cubicBezTo>
                      <a:pt x="234" y="0"/>
                      <a:pt x="67" y="133"/>
                      <a:pt x="0" y="300"/>
                    </a:cubicBezTo>
                    <a:lnTo>
                      <a:pt x="334" y="300"/>
                    </a:lnTo>
                    <a:cubicBezTo>
                      <a:pt x="367" y="267"/>
                      <a:pt x="400" y="267"/>
                      <a:pt x="434" y="267"/>
                    </a:cubicBezTo>
                    <a:lnTo>
                      <a:pt x="2068" y="267"/>
                    </a:lnTo>
                    <a:lnTo>
                      <a:pt x="1935" y="667"/>
                    </a:lnTo>
                    <a:lnTo>
                      <a:pt x="434" y="667"/>
                    </a:lnTo>
                    <a:cubicBezTo>
                      <a:pt x="400" y="667"/>
                      <a:pt x="367" y="634"/>
                      <a:pt x="334" y="634"/>
                    </a:cubicBezTo>
                    <a:lnTo>
                      <a:pt x="0" y="634"/>
                    </a:lnTo>
                    <a:cubicBezTo>
                      <a:pt x="67" y="801"/>
                      <a:pt x="234" y="934"/>
                      <a:pt x="434" y="934"/>
                    </a:cubicBezTo>
                    <a:lnTo>
                      <a:pt x="2135" y="934"/>
                    </a:lnTo>
                    <a:lnTo>
                      <a:pt x="2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9"/>
              <p:cNvSpPr/>
              <p:nvPr/>
            </p:nvSpPr>
            <p:spPr>
              <a:xfrm>
                <a:off x="5283950" y="1854275"/>
                <a:ext cx="272725" cy="8350"/>
              </a:xfrm>
              <a:custGeom>
                <a:avLst/>
                <a:gdLst/>
                <a:ahLst/>
                <a:cxnLst/>
                <a:rect l="l" t="t" r="r" b="b"/>
                <a:pathLst>
                  <a:path w="10909" h="334" extrusionOk="0">
                    <a:moveTo>
                      <a:pt x="10775" y="134"/>
                    </a:moveTo>
                    <a:lnTo>
                      <a:pt x="10775" y="200"/>
                    </a:lnTo>
                    <a:lnTo>
                      <a:pt x="134" y="200"/>
                    </a:lnTo>
                    <a:lnTo>
                      <a:pt x="134" y="134"/>
                    </a:lnTo>
                    <a:close/>
                    <a:moveTo>
                      <a:pt x="0" y="0"/>
                    </a:moveTo>
                    <a:lnTo>
                      <a:pt x="0" y="334"/>
                    </a:lnTo>
                    <a:lnTo>
                      <a:pt x="10908" y="334"/>
                    </a:lnTo>
                    <a:lnTo>
                      <a:pt x="10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9"/>
              <p:cNvSpPr/>
              <p:nvPr/>
            </p:nvSpPr>
            <p:spPr>
              <a:xfrm>
                <a:off x="4902850" y="1854275"/>
                <a:ext cx="272700" cy="8350"/>
              </a:xfrm>
              <a:custGeom>
                <a:avLst/>
                <a:gdLst/>
                <a:ahLst/>
                <a:cxnLst/>
                <a:rect l="l" t="t" r="r" b="b"/>
                <a:pathLst>
                  <a:path w="10908" h="334" extrusionOk="0">
                    <a:moveTo>
                      <a:pt x="10774" y="134"/>
                    </a:moveTo>
                    <a:lnTo>
                      <a:pt x="10774" y="200"/>
                    </a:lnTo>
                    <a:lnTo>
                      <a:pt x="133" y="200"/>
                    </a:lnTo>
                    <a:lnTo>
                      <a:pt x="133" y="134"/>
                    </a:lnTo>
                    <a:close/>
                    <a:moveTo>
                      <a:pt x="0" y="0"/>
                    </a:moveTo>
                    <a:lnTo>
                      <a:pt x="0" y="334"/>
                    </a:lnTo>
                    <a:lnTo>
                      <a:pt x="10908" y="334"/>
                    </a:lnTo>
                    <a:lnTo>
                      <a:pt x="109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9"/>
              <p:cNvSpPr/>
              <p:nvPr/>
            </p:nvSpPr>
            <p:spPr>
              <a:xfrm>
                <a:off x="5221400" y="2351300"/>
                <a:ext cx="1700" cy="7525"/>
              </a:xfrm>
              <a:custGeom>
                <a:avLst/>
                <a:gdLst/>
                <a:ahLst/>
                <a:cxnLst/>
                <a:rect l="l" t="t" r="r" b="b"/>
                <a:pathLst>
                  <a:path w="68" h="301" extrusionOk="0">
                    <a:moveTo>
                      <a:pt x="0" y="0"/>
                    </a:moveTo>
                    <a:lnTo>
                      <a:pt x="0" y="300"/>
                    </a:lnTo>
                    <a:lnTo>
                      <a:pt x="67" y="300"/>
                    </a:lnTo>
                    <a:lnTo>
                      <a:pt x="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9"/>
              <p:cNvSpPr/>
              <p:nvPr/>
            </p:nvSpPr>
            <p:spPr>
              <a:xfrm>
                <a:off x="5230575" y="2349625"/>
                <a:ext cx="75900" cy="2525"/>
              </a:xfrm>
              <a:custGeom>
                <a:avLst/>
                <a:gdLst/>
                <a:ahLst/>
                <a:cxnLst/>
                <a:rect l="l" t="t" r="r" b="b"/>
                <a:pathLst>
                  <a:path w="3036" h="101" extrusionOk="0">
                    <a:moveTo>
                      <a:pt x="3036" y="0"/>
                    </a:moveTo>
                    <a:lnTo>
                      <a:pt x="3036" y="0"/>
                    </a:lnTo>
                    <a:cubicBezTo>
                      <a:pt x="2069" y="34"/>
                      <a:pt x="1034" y="67"/>
                      <a:pt x="0" y="67"/>
                    </a:cubicBezTo>
                    <a:lnTo>
                      <a:pt x="0" y="101"/>
                    </a:lnTo>
                    <a:cubicBezTo>
                      <a:pt x="1034" y="101"/>
                      <a:pt x="2069" y="67"/>
                      <a:pt x="3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9"/>
              <p:cNvSpPr/>
              <p:nvPr/>
            </p:nvSpPr>
            <p:spPr>
              <a:xfrm>
                <a:off x="5142425" y="2348800"/>
                <a:ext cx="72325" cy="3350"/>
              </a:xfrm>
              <a:custGeom>
                <a:avLst/>
                <a:gdLst/>
                <a:ahLst/>
                <a:cxnLst/>
                <a:rect l="l" t="t" r="r" b="b"/>
                <a:pathLst>
                  <a:path w="2893" h="134" extrusionOk="0">
                    <a:moveTo>
                      <a:pt x="1" y="1"/>
                    </a:moveTo>
                    <a:cubicBezTo>
                      <a:pt x="964" y="67"/>
                      <a:pt x="1895" y="100"/>
                      <a:pt x="2893" y="134"/>
                    </a:cubicBezTo>
                    <a:lnTo>
                      <a:pt x="2893" y="100"/>
                    </a:lnTo>
                    <a:cubicBezTo>
                      <a:pt x="1895" y="100"/>
                      <a:pt x="964" y="67"/>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9"/>
              <p:cNvSpPr/>
              <p:nvPr/>
            </p:nvSpPr>
            <p:spPr>
              <a:xfrm>
                <a:off x="5308125" y="2342950"/>
                <a:ext cx="73425" cy="13375"/>
              </a:xfrm>
              <a:custGeom>
                <a:avLst/>
                <a:gdLst/>
                <a:ahLst/>
                <a:cxnLst/>
                <a:rect l="l" t="t" r="r" b="b"/>
                <a:pathLst>
                  <a:path w="2937" h="535" extrusionOk="0">
                    <a:moveTo>
                      <a:pt x="2936" y="1"/>
                    </a:moveTo>
                    <a:cubicBezTo>
                      <a:pt x="2869" y="1"/>
                      <a:pt x="2803" y="1"/>
                      <a:pt x="2736" y="34"/>
                    </a:cubicBezTo>
                    <a:cubicBezTo>
                      <a:pt x="2736" y="67"/>
                      <a:pt x="2736" y="134"/>
                      <a:pt x="2703" y="167"/>
                    </a:cubicBezTo>
                    <a:lnTo>
                      <a:pt x="2703" y="267"/>
                    </a:lnTo>
                    <a:lnTo>
                      <a:pt x="2602" y="301"/>
                    </a:lnTo>
                    <a:cubicBezTo>
                      <a:pt x="1769" y="401"/>
                      <a:pt x="901" y="468"/>
                      <a:pt x="1" y="534"/>
                    </a:cubicBezTo>
                    <a:cubicBezTo>
                      <a:pt x="1001" y="468"/>
                      <a:pt x="2002" y="401"/>
                      <a:pt x="2936" y="267"/>
                    </a:cubicBezTo>
                    <a:cubicBezTo>
                      <a:pt x="2936" y="179"/>
                      <a:pt x="2936" y="90"/>
                      <a:pt x="29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9"/>
              <p:cNvSpPr/>
              <p:nvPr/>
            </p:nvSpPr>
            <p:spPr>
              <a:xfrm>
                <a:off x="5072950" y="2202025"/>
                <a:ext cx="313600" cy="154300"/>
              </a:xfrm>
              <a:custGeom>
                <a:avLst/>
                <a:gdLst/>
                <a:ahLst/>
                <a:cxnLst/>
                <a:rect l="l" t="t" r="r" b="b"/>
                <a:pathLst>
                  <a:path w="12544" h="6172" extrusionOk="0">
                    <a:moveTo>
                      <a:pt x="5938" y="0"/>
                    </a:moveTo>
                    <a:cubicBezTo>
                      <a:pt x="3337" y="0"/>
                      <a:pt x="1035" y="1601"/>
                      <a:pt x="234" y="3736"/>
                    </a:cubicBezTo>
                    <a:cubicBezTo>
                      <a:pt x="134" y="4070"/>
                      <a:pt x="34" y="4370"/>
                      <a:pt x="1" y="4704"/>
                    </a:cubicBezTo>
                    <a:cubicBezTo>
                      <a:pt x="1" y="4737"/>
                      <a:pt x="1" y="4737"/>
                      <a:pt x="34" y="4737"/>
                    </a:cubicBezTo>
                    <a:cubicBezTo>
                      <a:pt x="68" y="4770"/>
                      <a:pt x="68" y="4804"/>
                      <a:pt x="68" y="4837"/>
                    </a:cubicBezTo>
                    <a:cubicBezTo>
                      <a:pt x="68" y="5204"/>
                      <a:pt x="34" y="5571"/>
                      <a:pt x="34" y="5904"/>
                    </a:cubicBezTo>
                    <a:lnTo>
                      <a:pt x="134" y="5904"/>
                    </a:lnTo>
                    <a:cubicBezTo>
                      <a:pt x="1068" y="6038"/>
                      <a:pt x="2002" y="6105"/>
                      <a:pt x="2970" y="6171"/>
                    </a:cubicBezTo>
                    <a:cubicBezTo>
                      <a:pt x="2136" y="6105"/>
                      <a:pt x="1335" y="6038"/>
                      <a:pt x="535" y="5938"/>
                    </a:cubicBezTo>
                    <a:lnTo>
                      <a:pt x="435" y="5938"/>
                    </a:lnTo>
                    <a:lnTo>
                      <a:pt x="435" y="5838"/>
                    </a:lnTo>
                    <a:cubicBezTo>
                      <a:pt x="435" y="5771"/>
                      <a:pt x="435" y="5738"/>
                      <a:pt x="401" y="5671"/>
                    </a:cubicBezTo>
                    <a:cubicBezTo>
                      <a:pt x="334" y="5671"/>
                      <a:pt x="268" y="5671"/>
                      <a:pt x="201" y="5638"/>
                    </a:cubicBezTo>
                    <a:cubicBezTo>
                      <a:pt x="201" y="5571"/>
                      <a:pt x="201" y="5471"/>
                      <a:pt x="201" y="5371"/>
                    </a:cubicBezTo>
                    <a:cubicBezTo>
                      <a:pt x="201" y="2635"/>
                      <a:pt x="2836" y="300"/>
                      <a:pt x="5938" y="300"/>
                    </a:cubicBezTo>
                    <a:cubicBezTo>
                      <a:pt x="9241" y="300"/>
                      <a:pt x="12076" y="2435"/>
                      <a:pt x="12310" y="5037"/>
                    </a:cubicBezTo>
                    <a:cubicBezTo>
                      <a:pt x="12310" y="4970"/>
                      <a:pt x="12310" y="4904"/>
                      <a:pt x="12310" y="4837"/>
                    </a:cubicBezTo>
                    <a:cubicBezTo>
                      <a:pt x="12310" y="4804"/>
                      <a:pt x="12343" y="4770"/>
                      <a:pt x="12343" y="4737"/>
                    </a:cubicBezTo>
                    <a:cubicBezTo>
                      <a:pt x="12376" y="4704"/>
                      <a:pt x="12410" y="4704"/>
                      <a:pt x="12443" y="4704"/>
                    </a:cubicBezTo>
                    <a:lnTo>
                      <a:pt x="12543" y="4704"/>
                    </a:lnTo>
                    <a:cubicBezTo>
                      <a:pt x="12510" y="4403"/>
                      <a:pt x="12443" y="4137"/>
                      <a:pt x="12343" y="3870"/>
                    </a:cubicBezTo>
                    <a:cubicBezTo>
                      <a:pt x="11509" y="1668"/>
                      <a:pt x="8907" y="0"/>
                      <a:pt x="59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9"/>
              <p:cNvSpPr/>
              <p:nvPr/>
            </p:nvSpPr>
            <p:spPr>
              <a:xfrm>
                <a:off x="5082975" y="2214525"/>
                <a:ext cx="138450" cy="144300"/>
              </a:xfrm>
              <a:custGeom>
                <a:avLst/>
                <a:gdLst/>
                <a:ahLst/>
                <a:cxnLst/>
                <a:rect l="l" t="t" r="r" b="b"/>
                <a:pathLst>
                  <a:path w="5538" h="5772" extrusionOk="0">
                    <a:moveTo>
                      <a:pt x="5271" y="267"/>
                    </a:moveTo>
                    <a:lnTo>
                      <a:pt x="5271" y="5471"/>
                    </a:lnTo>
                    <a:lnTo>
                      <a:pt x="5271" y="5505"/>
                    </a:lnTo>
                    <a:cubicBezTo>
                      <a:pt x="4270" y="5471"/>
                      <a:pt x="3336" y="5438"/>
                      <a:pt x="2369" y="5371"/>
                    </a:cubicBezTo>
                    <a:cubicBezTo>
                      <a:pt x="1668" y="5338"/>
                      <a:pt x="968" y="5271"/>
                      <a:pt x="300" y="5204"/>
                    </a:cubicBezTo>
                    <a:cubicBezTo>
                      <a:pt x="300" y="5104"/>
                      <a:pt x="300" y="5038"/>
                      <a:pt x="300" y="4971"/>
                    </a:cubicBezTo>
                    <a:cubicBezTo>
                      <a:pt x="300" y="2569"/>
                      <a:pt x="2602" y="434"/>
                      <a:pt x="5271" y="267"/>
                    </a:cubicBezTo>
                    <a:close/>
                    <a:moveTo>
                      <a:pt x="5404" y="1"/>
                    </a:moveTo>
                    <a:cubicBezTo>
                      <a:pt x="2535" y="67"/>
                      <a:pt x="0" y="2402"/>
                      <a:pt x="0" y="4971"/>
                    </a:cubicBezTo>
                    <a:cubicBezTo>
                      <a:pt x="0" y="5038"/>
                      <a:pt x="34" y="5104"/>
                      <a:pt x="34" y="5171"/>
                    </a:cubicBezTo>
                    <a:cubicBezTo>
                      <a:pt x="34" y="5238"/>
                      <a:pt x="34" y="5271"/>
                      <a:pt x="34" y="5338"/>
                    </a:cubicBezTo>
                    <a:lnTo>
                      <a:pt x="34" y="5438"/>
                    </a:lnTo>
                    <a:lnTo>
                      <a:pt x="134" y="5438"/>
                    </a:lnTo>
                    <a:cubicBezTo>
                      <a:pt x="934" y="5538"/>
                      <a:pt x="1735" y="5605"/>
                      <a:pt x="2569" y="5671"/>
                    </a:cubicBezTo>
                    <a:cubicBezTo>
                      <a:pt x="3503" y="5738"/>
                      <a:pt x="4437" y="5771"/>
                      <a:pt x="5404" y="5771"/>
                    </a:cubicBezTo>
                    <a:lnTo>
                      <a:pt x="5537" y="5771"/>
                    </a:lnTo>
                    <a:lnTo>
                      <a:pt x="5537" y="5471"/>
                    </a:lnTo>
                    <a:lnTo>
                      <a:pt x="5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9"/>
              <p:cNvSpPr/>
              <p:nvPr/>
            </p:nvSpPr>
            <p:spPr>
              <a:xfrm>
                <a:off x="5223075" y="2214525"/>
                <a:ext cx="153450" cy="144300"/>
              </a:xfrm>
              <a:custGeom>
                <a:avLst/>
                <a:gdLst/>
                <a:ahLst/>
                <a:cxnLst/>
                <a:rect l="l" t="t" r="r" b="b"/>
                <a:pathLst>
                  <a:path w="6138" h="5772" extrusionOk="0">
                    <a:moveTo>
                      <a:pt x="300" y="267"/>
                    </a:moveTo>
                    <a:cubicBezTo>
                      <a:pt x="3336" y="434"/>
                      <a:pt x="5871" y="2536"/>
                      <a:pt x="5871" y="4971"/>
                    </a:cubicBezTo>
                    <a:cubicBezTo>
                      <a:pt x="5871" y="5038"/>
                      <a:pt x="5871" y="5104"/>
                      <a:pt x="5871" y="5171"/>
                    </a:cubicBezTo>
                    <a:cubicBezTo>
                      <a:pt x="5037" y="5271"/>
                      <a:pt x="4203" y="5338"/>
                      <a:pt x="3336" y="5404"/>
                    </a:cubicBezTo>
                    <a:cubicBezTo>
                      <a:pt x="2369" y="5471"/>
                      <a:pt x="1334" y="5505"/>
                      <a:pt x="300" y="5505"/>
                    </a:cubicBezTo>
                    <a:lnTo>
                      <a:pt x="300" y="5471"/>
                    </a:lnTo>
                    <a:lnTo>
                      <a:pt x="300" y="267"/>
                    </a:lnTo>
                    <a:close/>
                    <a:moveTo>
                      <a:pt x="0" y="1"/>
                    </a:moveTo>
                    <a:lnTo>
                      <a:pt x="0" y="5471"/>
                    </a:lnTo>
                    <a:lnTo>
                      <a:pt x="0" y="5771"/>
                    </a:lnTo>
                    <a:lnTo>
                      <a:pt x="200" y="5771"/>
                    </a:lnTo>
                    <a:cubicBezTo>
                      <a:pt x="1301" y="5771"/>
                      <a:pt x="2369" y="5738"/>
                      <a:pt x="3403" y="5671"/>
                    </a:cubicBezTo>
                    <a:cubicBezTo>
                      <a:pt x="4303" y="5605"/>
                      <a:pt x="5171" y="5538"/>
                      <a:pt x="6004" y="5438"/>
                    </a:cubicBezTo>
                    <a:lnTo>
                      <a:pt x="6105" y="5404"/>
                    </a:lnTo>
                    <a:lnTo>
                      <a:pt x="6105" y="5304"/>
                    </a:lnTo>
                    <a:cubicBezTo>
                      <a:pt x="6105" y="5271"/>
                      <a:pt x="6138" y="5204"/>
                      <a:pt x="6138" y="5171"/>
                    </a:cubicBezTo>
                    <a:cubicBezTo>
                      <a:pt x="6138" y="5071"/>
                      <a:pt x="6138" y="5004"/>
                      <a:pt x="6138" y="4971"/>
                    </a:cubicBezTo>
                    <a:cubicBezTo>
                      <a:pt x="6138" y="2369"/>
                      <a:pt x="3403" y="10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9"/>
              <p:cNvSpPr/>
              <p:nvPr/>
            </p:nvSpPr>
            <p:spPr>
              <a:xfrm>
                <a:off x="5128000" y="3213575"/>
                <a:ext cx="83425" cy="16700"/>
              </a:xfrm>
              <a:custGeom>
                <a:avLst/>
                <a:gdLst/>
                <a:ahLst/>
                <a:cxnLst/>
                <a:rect l="l" t="t" r="r" b="b"/>
                <a:pathLst>
                  <a:path w="3337" h="668" extrusionOk="0">
                    <a:moveTo>
                      <a:pt x="34" y="1"/>
                    </a:moveTo>
                    <a:lnTo>
                      <a:pt x="0" y="267"/>
                    </a:lnTo>
                    <a:cubicBezTo>
                      <a:pt x="34" y="267"/>
                      <a:pt x="101" y="301"/>
                      <a:pt x="167" y="301"/>
                    </a:cubicBezTo>
                    <a:cubicBezTo>
                      <a:pt x="1135" y="501"/>
                      <a:pt x="2202" y="634"/>
                      <a:pt x="3336" y="668"/>
                    </a:cubicBezTo>
                    <a:lnTo>
                      <a:pt x="3336" y="367"/>
                    </a:lnTo>
                    <a:cubicBezTo>
                      <a:pt x="2202" y="334"/>
                      <a:pt x="1101" y="234"/>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9"/>
              <p:cNvSpPr/>
              <p:nvPr/>
            </p:nvSpPr>
            <p:spPr>
              <a:xfrm>
                <a:off x="5238075" y="3210250"/>
                <a:ext cx="87600" cy="19200"/>
              </a:xfrm>
              <a:custGeom>
                <a:avLst/>
                <a:gdLst/>
                <a:ahLst/>
                <a:cxnLst/>
                <a:rect l="l" t="t" r="r" b="b"/>
                <a:pathLst>
                  <a:path w="3504" h="768" extrusionOk="0">
                    <a:moveTo>
                      <a:pt x="3436" y="0"/>
                    </a:moveTo>
                    <a:cubicBezTo>
                      <a:pt x="3403" y="33"/>
                      <a:pt x="3336" y="33"/>
                      <a:pt x="3303" y="33"/>
                    </a:cubicBezTo>
                    <a:cubicBezTo>
                      <a:pt x="2336" y="300"/>
                      <a:pt x="1201" y="467"/>
                      <a:pt x="1" y="500"/>
                    </a:cubicBezTo>
                    <a:lnTo>
                      <a:pt x="1" y="767"/>
                    </a:lnTo>
                    <a:cubicBezTo>
                      <a:pt x="1168" y="734"/>
                      <a:pt x="2302" y="567"/>
                      <a:pt x="3270" y="334"/>
                    </a:cubicBezTo>
                    <a:cubicBezTo>
                      <a:pt x="3336" y="300"/>
                      <a:pt x="3436" y="300"/>
                      <a:pt x="3503" y="267"/>
                    </a:cubicBezTo>
                    <a:lnTo>
                      <a:pt x="3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9"/>
              <p:cNvSpPr/>
              <p:nvPr/>
            </p:nvSpPr>
            <p:spPr>
              <a:xfrm>
                <a:off x="5202225" y="3029275"/>
                <a:ext cx="44225" cy="597125"/>
              </a:xfrm>
              <a:custGeom>
                <a:avLst/>
                <a:gdLst/>
                <a:ahLst/>
                <a:cxnLst/>
                <a:rect l="l" t="t" r="r" b="b"/>
                <a:pathLst>
                  <a:path w="1769" h="23885" extrusionOk="0">
                    <a:moveTo>
                      <a:pt x="901" y="1"/>
                    </a:moveTo>
                    <a:cubicBezTo>
                      <a:pt x="924" y="1"/>
                      <a:pt x="946" y="2"/>
                      <a:pt x="968" y="6"/>
                    </a:cubicBezTo>
                    <a:lnTo>
                      <a:pt x="968" y="6"/>
                    </a:lnTo>
                    <a:lnTo>
                      <a:pt x="968" y="1"/>
                    </a:lnTo>
                    <a:close/>
                    <a:moveTo>
                      <a:pt x="834" y="1"/>
                    </a:moveTo>
                    <a:lnTo>
                      <a:pt x="834" y="6"/>
                    </a:lnTo>
                    <a:lnTo>
                      <a:pt x="834" y="6"/>
                    </a:lnTo>
                    <a:cubicBezTo>
                      <a:pt x="856" y="2"/>
                      <a:pt x="878" y="1"/>
                      <a:pt x="901" y="1"/>
                    </a:cubicBezTo>
                    <a:close/>
                    <a:moveTo>
                      <a:pt x="968" y="6"/>
                    </a:moveTo>
                    <a:lnTo>
                      <a:pt x="968" y="267"/>
                    </a:lnTo>
                    <a:cubicBezTo>
                      <a:pt x="1001" y="301"/>
                      <a:pt x="1001" y="334"/>
                      <a:pt x="1001" y="368"/>
                    </a:cubicBezTo>
                    <a:lnTo>
                      <a:pt x="1468" y="23584"/>
                    </a:lnTo>
                    <a:cubicBezTo>
                      <a:pt x="1568" y="23651"/>
                      <a:pt x="1668" y="23751"/>
                      <a:pt x="1768" y="23851"/>
                    </a:cubicBezTo>
                    <a:lnTo>
                      <a:pt x="1435" y="8006"/>
                    </a:lnTo>
                    <a:lnTo>
                      <a:pt x="1435" y="7739"/>
                    </a:lnTo>
                    <a:lnTo>
                      <a:pt x="1301" y="334"/>
                    </a:lnTo>
                    <a:cubicBezTo>
                      <a:pt x="1272" y="157"/>
                      <a:pt x="1137" y="32"/>
                      <a:pt x="968" y="6"/>
                    </a:cubicBezTo>
                    <a:close/>
                    <a:moveTo>
                      <a:pt x="834" y="6"/>
                    </a:moveTo>
                    <a:lnTo>
                      <a:pt x="834" y="6"/>
                    </a:lnTo>
                    <a:cubicBezTo>
                      <a:pt x="671" y="32"/>
                      <a:pt x="563" y="157"/>
                      <a:pt x="534" y="334"/>
                    </a:cubicBezTo>
                    <a:lnTo>
                      <a:pt x="367" y="7739"/>
                    </a:lnTo>
                    <a:lnTo>
                      <a:pt x="367" y="8006"/>
                    </a:lnTo>
                    <a:lnTo>
                      <a:pt x="0" y="23884"/>
                    </a:lnTo>
                    <a:cubicBezTo>
                      <a:pt x="67" y="23784"/>
                      <a:pt x="167" y="23684"/>
                      <a:pt x="267" y="23584"/>
                    </a:cubicBezTo>
                    <a:lnTo>
                      <a:pt x="834" y="368"/>
                    </a:lnTo>
                    <a:cubicBezTo>
                      <a:pt x="834" y="334"/>
                      <a:pt x="834" y="334"/>
                      <a:pt x="834" y="334"/>
                    </a:cubicBezTo>
                    <a:lnTo>
                      <a:pt x="834" y="6"/>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9"/>
              <p:cNvSpPr/>
              <p:nvPr/>
            </p:nvSpPr>
            <p:spPr>
              <a:xfrm>
                <a:off x="5095475" y="1953500"/>
                <a:ext cx="271050" cy="24225"/>
              </a:xfrm>
              <a:custGeom>
                <a:avLst/>
                <a:gdLst/>
                <a:ahLst/>
                <a:cxnLst/>
                <a:rect l="l" t="t" r="r" b="b"/>
                <a:pathLst>
                  <a:path w="10842" h="969" extrusionOk="0">
                    <a:moveTo>
                      <a:pt x="5071" y="1"/>
                    </a:moveTo>
                    <a:cubicBezTo>
                      <a:pt x="3370" y="1"/>
                      <a:pt x="1668" y="168"/>
                      <a:pt x="201" y="468"/>
                    </a:cubicBezTo>
                    <a:cubicBezTo>
                      <a:pt x="134" y="501"/>
                      <a:pt x="67" y="501"/>
                      <a:pt x="1" y="535"/>
                    </a:cubicBezTo>
                    <a:lnTo>
                      <a:pt x="67" y="801"/>
                    </a:lnTo>
                    <a:cubicBezTo>
                      <a:pt x="101" y="801"/>
                      <a:pt x="134" y="768"/>
                      <a:pt x="167" y="768"/>
                    </a:cubicBezTo>
                    <a:cubicBezTo>
                      <a:pt x="1001" y="568"/>
                      <a:pt x="1935" y="434"/>
                      <a:pt x="2903" y="368"/>
                    </a:cubicBezTo>
                    <a:lnTo>
                      <a:pt x="2903" y="334"/>
                    </a:lnTo>
                    <a:lnTo>
                      <a:pt x="3003" y="334"/>
                    </a:lnTo>
                    <a:cubicBezTo>
                      <a:pt x="3670" y="301"/>
                      <a:pt x="4370" y="268"/>
                      <a:pt x="5071" y="268"/>
                    </a:cubicBezTo>
                    <a:lnTo>
                      <a:pt x="5238" y="268"/>
                    </a:lnTo>
                    <a:lnTo>
                      <a:pt x="5238" y="168"/>
                    </a:lnTo>
                    <a:lnTo>
                      <a:pt x="5371" y="168"/>
                    </a:lnTo>
                    <a:lnTo>
                      <a:pt x="5371" y="268"/>
                    </a:lnTo>
                    <a:cubicBezTo>
                      <a:pt x="6172" y="268"/>
                      <a:pt x="6972" y="334"/>
                      <a:pt x="7773" y="401"/>
                    </a:cubicBezTo>
                    <a:lnTo>
                      <a:pt x="7773" y="334"/>
                    </a:lnTo>
                    <a:lnTo>
                      <a:pt x="7906" y="334"/>
                    </a:lnTo>
                    <a:lnTo>
                      <a:pt x="7906" y="434"/>
                    </a:lnTo>
                    <a:cubicBezTo>
                      <a:pt x="8874" y="535"/>
                      <a:pt x="9808" y="701"/>
                      <a:pt x="10675" y="935"/>
                    </a:cubicBezTo>
                    <a:cubicBezTo>
                      <a:pt x="10675" y="935"/>
                      <a:pt x="10708" y="968"/>
                      <a:pt x="10742" y="968"/>
                    </a:cubicBezTo>
                    <a:lnTo>
                      <a:pt x="10842" y="701"/>
                    </a:lnTo>
                    <a:cubicBezTo>
                      <a:pt x="10775" y="668"/>
                      <a:pt x="10708" y="668"/>
                      <a:pt x="10641" y="635"/>
                    </a:cubicBezTo>
                    <a:cubicBezTo>
                      <a:pt x="9007" y="201"/>
                      <a:pt x="7072" y="1"/>
                      <a:pt x="5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9"/>
              <p:cNvSpPr/>
              <p:nvPr/>
            </p:nvSpPr>
            <p:spPr>
              <a:xfrm>
                <a:off x="5082125" y="2155325"/>
                <a:ext cx="297750" cy="26700"/>
              </a:xfrm>
              <a:custGeom>
                <a:avLst/>
                <a:gdLst/>
                <a:ahLst/>
                <a:cxnLst/>
                <a:rect l="l" t="t" r="r" b="b"/>
                <a:pathLst>
                  <a:path w="11910" h="1068" extrusionOk="0">
                    <a:moveTo>
                      <a:pt x="5571" y="0"/>
                    </a:moveTo>
                    <a:cubicBezTo>
                      <a:pt x="3670" y="0"/>
                      <a:pt x="1802" y="200"/>
                      <a:pt x="168" y="567"/>
                    </a:cubicBezTo>
                    <a:lnTo>
                      <a:pt x="1" y="634"/>
                    </a:lnTo>
                    <a:lnTo>
                      <a:pt x="34" y="901"/>
                    </a:lnTo>
                    <a:cubicBezTo>
                      <a:pt x="68" y="868"/>
                      <a:pt x="101" y="868"/>
                      <a:pt x="134" y="868"/>
                    </a:cubicBezTo>
                    <a:cubicBezTo>
                      <a:pt x="1769" y="501"/>
                      <a:pt x="3637" y="300"/>
                      <a:pt x="5571" y="300"/>
                    </a:cubicBezTo>
                    <a:cubicBezTo>
                      <a:pt x="7806" y="300"/>
                      <a:pt x="9908" y="534"/>
                      <a:pt x="11709" y="1034"/>
                    </a:cubicBezTo>
                    <a:cubicBezTo>
                      <a:pt x="11743" y="1068"/>
                      <a:pt x="11776" y="1068"/>
                      <a:pt x="11843" y="1068"/>
                    </a:cubicBezTo>
                    <a:lnTo>
                      <a:pt x="11909" y="801"/>
                    </a:lnTo>
                    <a:lnTo>
                      <a:pt x="11709" y="767"/>
                    </a:lnTo>
                    <a:cubicBezTo>
                      <a:pt x="9975" y="300"/>
                      <a:pt x="7973" y="34"/>
                      <a:pt x="5905" y="0"/>
                    </a:cubicBezTo>
                    <a:lnTo>
                      <a:pt x="5905" y="134"/>
                    </a:lnTo>
                    <a:lnTo>
                      <a:pt x="5772" y="134"/>
                    </a:lnTo>
                    <a:lnTo>
                      <a:pt x="577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9"/>
              <p:cNvSpPr/>
              <p:nvPr/>
            </p:nvSpPr>
            <p:spPr>
              <a:xfrm>
                <a:off x="5095475" y="2966725"/>
                <a:ext cx="261875" cy="18375"/>
              </a:xfrm>
              <a:custGeom>
                <a:avLst/>
                <a:gdLst/>
                <a:ahLst/>
                <a:cxnLst/>
                <a:rect l="l" t="t" r="r" b="b"/>
                <a:pathLst>
                  <a:path w="10475" h="735" extrusionOk="0">
                    <a:moveTo>
                      <a:pt x="10308" y="1"/>
                    </a:moveTo>
                    <a:cubicBezTo>
                      <a:pt x="8707" y="301"/>
                      <a:pt x="6872" y="434"/>
                      <a:pt x="4904" y="434"/>
                    </a:cubicBezTo>
                    <a:cubicBezTo>
                      <a:pt x="3270" y="434"/>
                      <a:pt x="1668" y="334"/>
                      <a:pt x="267" y="134"/>
                    </a:cubicBezTo>
                    <a:cubicBezTo>
                      <a:pt x="201" y="134"/>
                      <a:pt x="134" y="101"/>
                      <a:pt x="67" y="101"/>
                    </a:cubicBezTo>
                    <a:lnTo>
                      <a:pt x="1" y="368"/>
                    </a:lnTo>
                    <a:cubicBezTo>
                      <a:pt x="101" y="401"/>
                      <a:pt x="201" y="401"/>
                      <a:pt x="267" y="401"/>
                    </a:cubicBezTo>
                    <a:cubicBezTo>
                      <a:pt x="1702" y="635"/>
                      <a:pt x="3270" y="735"/>
                      <a:pt x="4904" y="735"/>
                    </a:cubicBezTo>
                    <a:cubicBezTo>
                      <a:pt x="6839" y="735"/>
                      <a:pt x="8673" y="568"/>
                      <a:pt x="10275" y="301"/>
                    </a:cubicBezTo>
                    <a:cubicBezTo>
                      <a:pt x="10341" y="301"/>
                      <a:pt x="10408" y="268"/>
                      <a:pt x="10475" y="268"/>
                    </a:cubicBezTo>
                    <a:lnTo>
                      <a:pt x="104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9"/>
              <p:cNvSpPr/>
              <p:nvPr/>
            </p:nvSpPr>
            <p:spPr>
              <a:xfrm>
                <a:off x="5099650" y="2772425"/>
                <a:ext cx="113425" cy="182650"/>
              </a:xfrm>
              <a:custGeom>
                <a:avLst/>
                <a:gdLst/>
                <a:ahLst/>
                <a:cxnLst/>
                <a:rect l="l" t="t" r="r" b="b"/>
                <a:pathLst>
                  <a:path w="4537" h="7306" extrusionOk="0">
                    <a:moveTo>
                      <a:pt x="1435" y="367"/>
                    </a:moveTo>
                    <a:cubicBezTo>
                      <a:pt x="1968" y="768"/>
                      <a:pt x="2936" y="1335"/>
                      <a:pt x="4270" y="1468"/>
                    </a:cubicBezTo>
                    <a:lnTo>
                      <a:pt x="4270" y="7006"/>
                    </a:lnTo>
                    <a:cubicBezTo>
                      <a:pt x="1735" y="6605"/>
                      <a:pt x="567" y="4170"/>
                      <a:pt x="301" y="3570"/>
                    </a:cubicBezTo>
                    <a:lnTo>
                      <a:pt x="1435" y="367"/>
                    </a:lnTo>
                    <a:close/>
                    <a:moveTo>
                      <a:pt x="1335" y="1"/>
                    </a:moveTo>
                    <a:cubicBezTo>
                      <a:pt x="1268" y="1"/>
                      <a:pt x="1235" y="34"/>
                      <a:pt x="1235" y="101"/>
                    </a:cubicBezTo>
                    <a:lnTo>
                      <a:pt x="34" y="3536"/>
                    </a:lnTo>
                    <a:cubicBezTo>
                      <a:pt x="0" y="3570"/>
                      <a:pt x="34" y="3603"/>
                      <a:pt x="34" y="3637"/>
                    </a:cubicBezTo>
                    <a:cubicBezTo>
                      <a:pt x="234" y="4170"/>
                      <a:pt x="1501" y="6939"/>
                      <a:pt x="4337" y="7306"/>
                    </a:cubicBezTo>
                    <a:lnTo>
                      <a:pt x="4370" y="7306"/>
                    </a:lnTo>
                    <a:cubicBezTo>
                      <a:pt x="4470" y="7306"/>
                      <a:pt x="4537" y="7206"/>
                      <a:pt x="4537" y="7106"/>
                    </a:cubicBezTo>
                    <a:lnTo>
                      <a:pt x="4537" y="1368"/>
                    </a:lnTo>
                    <a:cubicBezTo>
                      <a:pt x="4537" y="1268"/>
                      <a:pt x="4470" y="1201"/>
                      <a:pt x="4370" y="1201"/>
                    </a:cubicBezTo>
                    <a:cubicBezTo>
                      <a:pt x="2936" y="1068"/>
                      <a:pt x="1935" y="401"/>
                      <a:pt x="1468" y="34"/>
                    </a:cubicBezTo>
                    <a:cubicBezTo>
                      <a:pt x="1435" y="1"/>
                      <a:pt x="1368" y="1"/>
                      <a:pt x="1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9"/>
              <p:cNvSpPr/>
              <p:nvPr/>
            </p:nvSpPr>
            <p:spPr>
              <a:xfrm>
                <a:off x="5233075" y="2770750"/>
                <a:ext cx="122600" cy="184325"/>
              </a:xfrm>
              <a:custGeom>
                <a:avLst/>
                <a:gdLst/>
                <a:ahLst/>
                <a:cxnLst/>
                <a:rect l="l" t="t" r="r" b="b"/>
                <a:pathLst>
                  <a:path w="4904" h="7373" extrusionOk="0">
                    <a:moveTo>
                      <a:pt x="3503" y="334"/>
                    </a:moveTo>
                    <a:cubicBezTo>
                      <a:pt x="3837" y="1135"/>
                      <a:pt x="4504" y="2736"/>
                      <a:pt x="4637" y="3570"/>
                    </a:cubicBezTo>
                    <a:cubicBezTo>
                      <a:pt x="4404" y="4037"/>
                      <a:pt x="2969" y="6739"/>
                      <a:pt x="267" y="7073"/>
                    </a:cubicBezTo>
                    <a:lnTo>
                      <a:pt x="267" y="1535"/>
                    </a:lnTo>
                    <a:cubicBezTo>
                      <a:pt x="1335" y="1402"/>
                      <a:pt x="2402" y="1002"/>
                      <a:pt x="3503" y="334"/>
                    </a:cubicBezTo>
                    <a:close/>
                    <a:moveTo>
                      <a:pt x="3603" y="1"/>
                    </a:moveTo>
                    <a:cubicBezTo>
                      <a:pt x="3570" y="1"/>
                      <a:pt x="3503" y="1"/>
                      <a:pt x="3470" y="34"/>
                    </a:cubicBezTo>
                    <a:cubicBezTo>
                      <a:pt x="2369" y="735"/>
                      <a:pt x="1235" y="1168"/>
                      <a:pt x="134" y="1268"/>
                    </a:cubicBezTo>
                    <a:cubicBezTo>
                      <a:pt x="67" y="1268"/>
                      <a:pt x="0" y="1335"/>
                      <a:pt x="0" y="1435"/>
                    </a:cubicBezTo>
                    <a:lnTo>
                      <a:pt x="0" y="7206"/>
                    </a:lnTo>
                    <a:cubicBezTo>
                      <a:pt x="0" y="7306"/>
                      <a:pt x="67" y="7373"/>
                      <a:pt x="167" y="7373"/>
                    </a:cubicBezTo>
                    <a:lnTo>
                      <a:pt x="201" y="7373"/>
                    </a:lnTo>
                    <a:cubicBezTo>
                      <a:pt x="3169" y="7073"/>
                      <a:pt x="4637" y="4237"/>
                      <a:pt x="4904" y="3670"/>
                    </a:cubicBezTo>
                    <a:cubicBezTo>
                      <a:pt x="4904" y="3637"/>
                      <a:pt x="4904" y="3603"/>
                      <a:pt x="4904" y="3570"/>
                    </a:cubicBezTo>
                    <a:cubicBezTo>
                      <a:pt x="4771" y="2636"/>
                      <a:pt x="4003" y="835"/>
                      <a:pt x="3670" y="68"/>
                    </a:cubicBezTo>
                    <a:cubicBezTo>
                      <a:pt x="3670" y="34"/>
                      <a:pt x="3636" y="1"/>
                      <a:pt x="3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9"/>
              <p:cNvSpPr/>
              <p:nvPr/>
            </p:nvSpPr>
            <p:spPr>
              <a:xfrm>
                <a:off x="5126325" y="2752400"/>
                <a:ext cx="203500" cy="35900"/>
              </a:xfrm>
              <a:custGeom>
                <a:avLst/>
                <a:gdLst/>
                <a:ahLst/>
                <a:cxnLst/>
                <a:rect l="l" t="t" r="r" b="b"/>
                <a:pathLst>
                  <a:path w="8140" h="1436" extrusionOk="0">
                    <a:moveTo>
                      <a:pt x="67" y="1"/>
                    </a:moveTo>
                    <a:cubicBezTo>
                      <a:pt x="101" y="34"/>
                      <a:pt x="101" y="68"/>
                      <a:pt x="67" y="101"/>
                    </a:cubicBezTo>
                    <a:cubicBezTo>
                      <a:pt x="67" y="134"/>
                      <a:pt x="34" y="168"/>
                      <a:pt x="1" y="268"/>
                    </a:cubicBezTo>
                    <a:cubicBezTo>
                      <a:pt x="468" y="568"/>
                      <a:pt x="1969" y="1435"/>
                      <a:pt x="4070" y="1435"/>
                    </a:cubicBezTo>
                    <a:cubicBezTo>
                      <a:pt x="5271" y="1435"/>
                      <a:pt x="6639" y="1135"/>
                      <a:pt x="8140" y="268"/>
                    </a:cubicBezTo>
                    <a:cubicBezTo>
                      <a:pt x="8073" y="168"/>
                      <a:pt x="8040" y="101"/>
                      <a:pt x="8040" y="101"/>
                    </a:cubicBezTo>
                    <a:cubicBezTo>
                      <a:pt x="8040" y="101"/>
                      <a:pt x="8040" y="68"/>
                      <a:pt x="8040" y="34"/>
                    </a:cubicBezTo>
                    <a:lnTo>
                      <a:pt x="8006" y="1"/>
                    </a:lnTo>
                    <a:cubicBezTo>
                      <a:pt x="7973" y="34"/>
                      <a:pt x="7940" y="34"/>
                      <a:pt x="7940" y="68"/>
                    </a:cubicBezTo>
                    <a:cubicBezTo>
                      <a:pt x="6534" y="894"/>
                      <a:pt x="5210" y="1173"/>
                      <a:pt x="4062" y="1173"/>
                    </a:cubicBezTo>
                    <a:cubicBezTo>
                      <a:pt x="2107" y="1173"/>
                      <a:pt x="663" y="362"/>
                      <a:pt x="201" y="68"/>
                    </a:cubicBezTo>
                    <a:cubicBezTo>
                      <a:pt x="168" y="34"/>
                      <a:pt x="134" y="1"/>
                      <a:pt x="1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9"/>
              <p:cNvSpPr/>
              <p:nvPr/>
            </p:nvSpPr>
            <p:spPr>
              <a:xfrm>
                <a:off x="5289775" y="1961850"/>
                <a:ext cx="85100" cy="162650"/>
              </a:xfrm>
              <a:custGeom>
                <a:avLst/>
                <a:gdLst/>
                <a:ahLst/>
                <a:cxnLst/>
                <a:rect l="l" t="t" r="r" b="b"/>
                <a:pathLst>
                  <a:path w="3404" h="6506" extrusionOk="0">
                    <a:moveTo>
                      <a:pt x="1" y="0"/>
                    </a:moveTo>
                    <a:lnTo>
                      <a:pt x="1" y="67"/>
                    </a:lnTo>
                    <a:lnTo>
                      <a:pt x="1" y="4670"/>
                    </a:lnTo>
                    <a:cubicBezTo>
                      <a:pt x="1" y="5438"/>
                      <a:pt x="534" y="6071"/>
                      <a:pt x="1268" y="6171"/>
                    </a:cubicBezTo>
                    <a:lnTo>
                      <a:pt x="3270" y="6472"/>
                    </a:lnTo>
                    <a:lnTo>
                      <a:pt x="3403" y="6505"/>
                    </a:lnTo>
                    <a:lnTo>
                      <a:pt x="3403" y="6372"/>
                    </a:lnTo>
                    <a:lnTo>
                      <a:pt x="3270" y="6338"/>
                    </a:lnTo>
                    <a:lnTo>
                      <a:pt x="1302" y="6038"/>
                    </a:lnTo>
                    <a:cubicBezTo>
                      <a:pt x="635" y="5938"/>
                      <a:pt x="134" y="5371"/>
                      <a:pt x="134" y="4670"/>
                    </a:cubicBezTo>
                    <a:lnTo>
                      <a:pt x="134" y="67"/>
                    </a:lnTo>
                    <a:lnTo>
                      <a:pt x="1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9"/>
              <p:cNvSpPr/>
              <p:nvPr/>
            </p:nvSpPr>
            <p:spPr>
              <a:xfrm>
                <a:off x="5086300" y="1961850"/>
                <a:ext cx="85925" cy="162650"/>
              </a:xfrm>
              <a:custGeom>
                <a:avLst/>
                <a:gdLst/>
                <a:ahLst/>
                <a:cxnLst/>
                <a:rect l="l" t="t" r="r" b="b"/>
                <a:pathLst>
                  <a:path w="3437" h="6506" extrusionOk="0">
                    <a:moveTo>
                      <a:pt x="3270" y="0"/>
                    </a:moveTo>
                    <a:lnTo>
                      <a:pt x="3270" y="34"/>
                    </a:lnTo>
                    <a:lnTo>
                      <a:pt x="3270" y="4670"/>
                    </a:lnTo>
                    <a:cubicBezTo>
                      <a:pt x="3270" y="5371"/>
                      <a:pt x="2803" y="5938"/>
                      <a:pt x="2102" y="6038"/>
                    </a:cubicBezTo>
                    <a:lnTo>
                      <a:pt x="134" y="6338"/>
                    </a:lnTo>
                    <a:lnTo>
                      <a:pt x="1" y="6372"/>
                    </a:lnTo>
                    <a:lnTo>
                      <a:pt x="34" y="6505"/>
                    </a:lnTo>
                    <a:lnTo>
                      <a:pt x="101" y="6505"/>
                    </a:lnTo>
                    <a:lnTo>
                      <a:pt x="2135" y="6171"/>
                    </a:lnTo>
                    <a:cubicBezTo>
                      <a:pt x="2869" y="6071"/>
                      <a:pt x="3436" y="5438"/>
                      <a:pt x="3436" y="4670"/>
                    </a:cubicBezTo>
                    <a:lnTo>
                      <a:pt x="34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9"/>
              <p:cNvSpPr/>
              <p:nvPr/>
            </p:nvSpPr>
            <p:spPr>
              <a:xfrm>
                <a:off x="5073800" y="2360475"/>
                <a:ext cx="308575" cy="374450"/>
              </a:xfrm>
              <a:custGeom>
                <a:avLst/>
                <a:gdLst/>
                <a:ahLst/>
                <a:cxnLst/>
                <a:rect l="l" t="t" r="r" b="b"/>
                <a:pathLst>
                  <a:path w="12343" h="14978" extrusionOk="0">
                    <a:moveTo>
                      <a:pt x="0" y="0"/>
                    </a:moveTo>
                    <a:cubicBezTo>
                      <a:pt x="0" y="33"/>
                      <a:pt x="0" y="100"/>
                      <a:pt x="0" y="134"/>
                    </a:cubicBezTo>
                    <a:cubicBezTo>
                      <a:pt x="34" y="167"/>
                      <a:pt x="67" y="167"/>
                      <a:pt x="100" y="200"/>
                    </a:cubicBezTo>
                    <a:cubicBezTo>
                      <a:pt x="401" y="300"/>
                      <a:pt x="901" y="367"/>
                      <a:pt x="1568" y="434"/>
                    </a:cubicBezTo>
                    <a:cubicBezTo>
                      <a:pt x="3169" y="601"/>
                      <a:pt x="4370" y="1935"/>
                      <a:pt x="4370" y="3536"/>
                    </a:cubicBezTo>
                    <a:lnTo>
                      <a:pt x="4370" y="14144"/>
                    </a:lnTo>
                    <a:lnTo>
                      <a:pt x="4403" y="14110"/>
                    </a:lnTo>
                    <a:lnTo>
                      <a:pt x="4470" y="14210"/>
                    </a:lnTo>
                    <a:lnTo>
                      <a:pt x="4437" y="14244"/>
                    </a:lnTo>
                    <a:lnTo>
                      <a:pt x="4470" y="14277"/>
                    </a:lnTo>
                    <a:cubicBezTo>
                      <a:pt x="4937" y="14744"/>
                      <a:pt x="5571" y="14977"/>
                      <a:pt x="6205" y="14977"/>
                    </a:cubicBezTo>
                    <a:cubicBezTo>
                      <a:pt x="6805" y="14977"/>
                      <a:pt x="7406" y="14777"/>
                      <a:pt x="7906" y="14310"/>
                    </a:cubicBezTo>
                    <a:lnTo>
                      <a:pt x="7839" y="14277"/>
                    </a:lnTo>
                    <a:lnTo>
                      <a:pt x="7906" y="14177"/>
                    </a:lnTo>
                    <a:lnTo>
                      <a:pt x="7939" y="14177"/>
                    </a:lnTo>
                    <a:lnTo>
                      <a:pt x="7939" y="3603"/>
                    </a:lnTo>
                    <a:cubicBezTo>
                      <a:pt x="7939" y="2002"/>
                      <a:pt x="9140" y="667"/>
                      <a:pt x="10741" y="500"/>
                    </a:cubicBezTo>
                    <a:cubicBezTo>
                      <a:pt x="11475" y="434"/>
                      <a:pt x="12009" y="334"/>
                      <a:pt x="12342" y="234"/>
                    </a:cubicBezTo>
                    <a:cubicBezTo>
                      <a:pt x="12342" y="200"/>
                      <a:pt x="12342" y="134"/>
                      <a:pt x="12342" y="100"/>
                    </a:cubicBezTo>
                    <a:cubicBezTo>
                      <a:pt x="12042" y="200"/>
                      <a:pt x="11508" y="300"/>
                      <a:pt x="10741" y="367"/>
                    </a:cubicBezTo>
                    <a:cubicBezTo>
                      <a:pt x="9073" y="567"/>
                      <a:pt x="7806" y="1935"/>
                      <a:pt x="7806" y="3603"/>
                    </a:cubicBezTo>
                    <a:lnTo>
                      <a:pt x="7806" y="14210"/>
                    </a:lnTo>
                    <a:cubicBezTo>
                      <a:pt x="7360" y="14640"/>
                      <a:pt x="6775" y="14857"/>
                      <a:pt x="6188" y="14857"/>
                    </a:cubicBezTo>
                    <a:cubicBezTo>
                      <a:pt x="5590" y="14857"/>
                      <a:pt x="4991" y="14631"/>
                      <a:pt x="4537" y="14177"/>
                    </a:cubicBezTo>
                    <a:lnTo>
                      <a:pt x="4503" y="14144"/>
                    </a:lnTo>
                    <a:lnTo>
                      <a:pt x="4503" y="3536"/>
                    </a:lnTo>
                    <a:cubicBezTo>
                      <a:pt x="4503" y="1868"/>
                      <a:pt x="3236" y="500"/>
                      <a:pt x="1568" y="300"/>
                    </a:cubicBezTo>
                    <a:cubicBezTo>
                      <a:pt x="868" y="234"/>
                      <a:pt x="401" y="167"/>
                      <a:pt x="100" y="33"/>
                    </a:cubicBezTo>
                    <a:cubicBezTo>
                      <a:pt x="67" y="33"/>
                      <a:pt x="34"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9"/>
              <p:cNvSpPr/>
              <p:nvPr/>
            </p:nvSpPr>
            <p:spPr>
              <a:xfrm>
                <a:off x="5226400" y="1957675"/>
                <a:ext cx="3375" cy="200175"/>
              </a:xfrm>
              <a:custGeom>
                <a:avLst/>
                <a:gdLst/>
                <a:ahLst/>
                <a:cxnLst/>
                <a:rect l="l" t="t" r="r" b="b"/>
                <a:pathLst>
                  <a:path w="135" h="8007" extrusionOk="0">
                    <a:moveTo>
                      <a:pt x="1" y="1"/>
                    </a:moveTo>
                    <a:lnTo>
                      <a:pt x="1" y="101"/>
                    </a:lnTo>
                    <a:lnTo>
                      <a:pt x="1" y="7906"/>
                    </a:lnTo>
                    <a:lnTo>
                      <a:pt x="1" y="8006"/>
                    </a:lnTo>
                    <a:lnTo>
                      <a:pt x="134" y="8006"/>
                    </a:lnTo>
                    <a:lnTo>
                      <a:pt x="134" y="7906"/>
                    </a:lnTo>
                    <a:lnTo>
                      <a:pt x="134" y="101"/>
                    </a:lnTo>
                    <a:lnTo>
                      <a:pt x="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9"/>
              <p:cNvSpPr/>
              <p:nvPr/>
            </p:nvSpPr>
            <p:spPr>
              <a:xfrm>
                <a:off x="5269775" y="2714875"/>
                <a:ext cx="60050" cy="38400"/>
              </a:xfrm>
              <a:custGeom>
                <a:avLst/>
                <a:gdLst/>
                <a:ahLst/>
                <a:cxnLst/>
                <a:rect l="l" t="t" r="r" b="b"/>
                <a:pathLst>
                  <a:path w="2402" h="1536" extrusionOk="0">
                    <a:moveTo>
                      <a:pt x="67" y="1"/>
                    </a:moveTo>
                    <a:lnTo>
                      <a:pt x="0" y="134"/>
                    </a:lnTo>
                    <a:lnTo>
                      <a:pt x="67" y="134"/>
                    </a:lnTo>
                    <a:lnTo>
                      <a:pt x="2268" y="1502"/>
                    </a:lnTo>
                    <a:lnTo>
                      <a:pt x="2302" y="1535"/>
                    </a:lnTo>
                    <a:cubicBezTo>
                      <a:pt x="2302" y="1535"/>
                      <a:pt x="2335" y="1502"/>
                      <a:pt x="2335" y="1502"/>
                    </a:cubicBezTo>
                    <a:cubicBezTo>
                      <a:pt x="2335" y="1469"/>
                      <a:pt x="2369" y="1435"/>
                      <a:pt x="2402" y="1435"/>
                    </a:cubicBezTo>
                    <a:lnTo>
                      <a:pt x="134" y="34"/>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9"/>
              <p:cNvSpPr/>
              <p:nvPr/>
            </p:nvSpPr>
            <p:spPr>
              <a:xfrm>
                <a:off x="5124675" y="2713225"/>
                <a:ext cx="60900" cy="39200"/>
              </a:xfrm>
              <a:custGeom>
                <a:avLst/>
                <a:gdLst/>
                <a:ahLst/>
                <a:cxnLst/>
                <a:rect l="l" t="t" r="r" b="b"/>
                <a:pathLst>
                  <a:path w="2436" h="1568" extrusionOk="0">
                    <a:moveTo>
                      <a:pt x="2368" y="0"/>
                    </a:moveTo>
                    <a:lnTo>
                      <a:pt x="2335" y="34"/>
                    </a:lnTo>
                    <a:lnTo>
                      <a:pt x="0" y="1501"/>
                    </a:lnTo>
                    <a:cubicBezTo>
                      <a:pt x="67" y="1501"/>
                      <a:pt x="100" y="1501"/>
                      <a:pt x="133" y="1535"/>
                    </a:cubicBezTo>
                    <a:cubicBezTo>
                      <a:pt x="133" y="1568"/>
                      <a:pt x="133" y="1568"/>
                      <a:pt x="133" y="1568"/>
                    </a:cubicBezTo>
                    <a:lnTo>
                      <a:pt x="167" y="1568"/>
                    </a:lnTo>
                    <a:lnTo>
                      <a:pt x="2402" y="167"/>
                    </a:lnTo>
                    <a:lnTo>
                      <a:pt x="2435" y="134"/>
                    </a:lnTo>
                    <a:lnTo>
                      <a:pt x="2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9"/>
              <p:cNvSpPr/>
              <p:nvPr/>
            </p:nvSpPr>
            <p:spPr>
              <a:xfrm>
                <a:off x="5197225" y="3614700"/>
                <a:ext cx="54225" cy="507875"/>
              </a:xfrm>
              <a:custGeom>
                <a:avLst/>
                <a:gdLst/>
                <a:ahLst/>
                <a:cxnLst/>
                <a:rect l="l" t="t" r="r" b="b"/>
                <a:pathLst>
                  <a:path w="2169" h="20315" extrusionOk="0">
                    <a:moveTo>
                      <a:pt x="1101" y="267"/>
                    </a:moveTo>
                    <a:cubicBezTo>
                      <a:pt x="1468" y="267"/>
                      <a:pt x="1801" y="534"/>
                      <a:pt x="1868" y="901"/>
                    </a:cubicBezTo>
                    <a:lnTo>
                      <a:pt x="1968" y="701"/>
                    </a:lnTo>
                    <a:lnTo>
                      <a:pt x="2102" y="734"/>
                    </a:lnTo>
                    <a:lnTo>
                      <a:pt x="1868" y="1268"/>
                    </a:lnTo>
                    <a:lnTo>
                      <a:pt x="1101" y="19881"/>
                    </a:lnTo>
                    <a:cubicBezTo>
                      <a:pt x="1101" y="19948"/>
                      <a:pt x="1034" y="20015"/>
                      <a:pt x="967" y="20015"/>
                    </a:cubicBezTo>
                    <a:lnTo>
                      <a:pt x="967" y="20181"/>
                    </a:lnTo>
                    <a:lnTo>
                      <a:pt x="834" y="20181"/>
                    </a:lnTo>
                    <a:lnTo>
                      <a:pt x="834" y="19981"/>
                    </a:lnTo>
                    <a:cubicBezTo>
                      <a:pt x="834" y="19948"/>
                      <a:pt x="801" y="19915"/>
                      <a:pt x="801" y="19881"/>
                    </a:cubicBezTo>
                    <a:lnTo>
                      <a:pt x="300" y="1201"/>
                    </a:lnTo>
                    <a:lnTo>
                      <a:pt x="100" y="734"/>
                    </a:lnTo>
                    <a:lnTo>
                      <a:pt x="200" y="667"/>
                    </a:lnTo>
                    <a:lnTo>
                      <a:pt x="300" y="901"/>
                    </a:lnTo>
                    <a:cubicBezTo>
                      <a:pt x="367" y="534"/>
                      <a:pt x="701" y="267"/>
                      <a:pt x="1101" y="267"/>
                    </a:cubicBezTo>
                    <a:close/>
                    <a:moveTo>
                      <a:pt x="1034" y="0"/>
                    </a:moveTo>
                    <a:cubicBezTo>
                      <a:pt x="801" y="0"/>
                      <a:pt x="634" y="67"/>
                      <a:pt x="467" y="167"/>
                    </a:cubicBezTo>
                    <a:cubicBezTo>
                      <a:pt x="367" y="267"/>
                      <a:pt x="267" y="367"/>
                      <a:pt x="200" y="467"/>
                    </a:cubicBezTo>
                    <a:cubicBezTo>
                      <a:pt x="67" y="634"/>
                      <a:pt x="0" y="834"/>
                      <a:pt x="0" y="1068"/>
                    </a:cubicBezTo>
                    <a:lnTo>
                      <a:pt x="167" y="6338"/>
                    </a:lnTo>
                    <a:lnTo>
                      <a:pt x="334" y="7839"/>
                    </a:lnTo>
                    <a:lnTo>
                      <a:pt x="200" y="8173"/>
                    </a:lnTo>
                    <a:lnTo>
                      <a:pt x="234" y="9374"/>
                    </a:lnTo>
                    <a:lnTo>
                      <a:pt x="534" y="19915"/>
                    </a:lnTo>
                    <a:cubicBezTo>
                      <a:pt x="534" y="20148"/>
                      <a:pt x="734" y="20315"/>
                      <a:pt x="967" y="20315"/>
                    </a:cubicBezTo>
                    <a:cubicBezTo>
                      <a:pt x="1168" y="20315"/>
                      <a:pt x="1368" y="20148"/>
                      <a:pt x="1368" y="19915"/>
                    </a:cubicBezTo>
                    <a:lnTo>
                      <a:pt x="1835" y="9374"/>
                    </a:lnTo>
                    <a:lnTo>
                      <a:pt x="1868" y="8006"/>
                    </a:lnTo>
                    <a:lnTo>
                      <a:pt x="1801" y="7839"/>
                    </a:lnTo>
                    <a:lnTo>
                      <a:pt x="1801" y="7806"/>
                    </a:lnTo>
                    <a:lnTo>
                      <a:pt x="1935" y="6905"/>
                    </a:lnTo>
                    <a:lnTo>
                      <a:pt x="2168" y="1068"/>
                    </a:lnTo>
                    <a:cubicBezTo>
                      <a:pt x="2168" y="834"/>
                      <a:pt x="2102" y="601"/>
                      <a:pt x="1968" y="434"/>
                    </a:cubicBezTo>
                    <a:cubicBezTo>
                      <a:pt x="1868" y="334"/>
                      <a:pt x="1768" y="234"/>
                      <a:pt x="1668" y="167"/>
                    </a:cubicBezTo>
                    <a:cubicBezTo>
                      <a:pt x="1535" y="67"/>
                      <a:pt x="1334" y="0"/>
                      <a:pt x="1168" y="0"/>
                    </a:cubicBezTo>
                    <a:lnTo>
                      <a:pt x="1168" y="134"/>
                    </a:lnTo>
                    <a:lnTo>
                      <a:pt x="1034" y="134"/>
                    </a:lnTo>
                    <a:lnTo>
                      <a:pt x="10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9"/>
              <p:cNvSpPr/>
              <p:nvPr/>
            </p:nvSpPr>
            <p:spPr>
              <a:xfrm>
                <a:off x="5218075" y="3632200"/>
                <a:ext cx="31700" cy="487050"/>
              </a:xfrm>
              <a:custGeom>
                <a:avLst/>
                <a:gdLst/>
                <a:ahLst/>
                <a:cxnLst/>
                <a:rect l="l" t="t" r="r" b="b"/>
                <a:pathLst>
                  <a:path w="1268" h="19482" extrusionOk="0">
                    <a:moveTo>
                      <a:pt x="1134" y="1"/>
                    </a:moveTo>
                    <a:lnTo>
                      <a:pt x="1034" y="234"/>
                    </a:lnTo>
                    <a:lnTo>
                      <a:pt x="267" y="2102"/>
                    </a:lnTo>
                    <a:lnTo>
                      <a:pt x="334" y="2269"/>
                    </a:lnTo>
                    <a:lnTo>
                      <a:pt x="200" y="2303"/>
                    </a:lnTo>
                    <a:lnTo>
                      <a:pt x="0" y="19281"/>
                    </a:lnTo>
                    <a:lnTo>
                      <a:pt x="0" y="19481"/>
                    </a:lnTo>
                    <a:lnTo>
                      <a:pt x="133" y="19481"/>
                    </a:lnTo>
                    <a:lnTo>
                      <a:pt x="167" y="19315"/>
                    </a:lnTo>
                    <a:lnTo>
                      <a:pt x="334" y="2303"/>
                    </a:lnTo>
                    <a:lnTo>
                      <a:pt x="1067" y="568"/>
                    </a:lnTo>
                    <a:lnTo>
                      <a:pt x="1268" y="68"/>
                    </a:lnTo>
                    <a:lnTo>
                      <a:pt x="1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9"/>
              <p:cNvSpPr/>
              <p:nvPr/>
            </p:nvSpPr>
            <p:spPr>
              <a:xfrm>
                <a:off x="5199725" y="3631375"/>
                <a:ext cx="26700" cy="58400"/>
              </a:xfrm>
              <a:custGeom>
                <a:avLst/>
                <a:gdLst/>
                <a:ahLst/>
                <a:cxnLst/>
                <a:rect l="l" t="t" r="r" b="b"/>
                <a:pathLst>
                  <a:path w="1068" h="2336" extrusionOk="0">
                    <a:moveTo>
                      <a:pt x="100" y="0"/>
                    </a:moveTo>
                    <a:lnTo>
                      <a:pt x="0" y="67"/>
                    </a:lnTo>
                    <a:lnTo>
                      <a:pt x="200" y="534"/>
                    </a:lnTo>
                    <a:lnTo>
                      <a:pt x="934" y="2336"/>
                    </a:lnTo>
                    <a:lnTo>
                      <a:pt x="1068" y="2302"/>
                    </a:lnTo>
                    <a:lnTo>
                      <a:pt x="1001" y="2135"/>
                    </a:lnTo>
                    <a:lnTo>
                      <a:pt x="200" y="234"/>
                    </a:lnTo>
                    <a:lnTo>
                      <a:pt x="1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9"/>
              <p:cNvSpPr/>
              <p:nvPr/>
            </p:nvSpPr>
            <p:spPr>
              <a:xfrm>
                <a:off x="5223075" y="3029275"/>
                <a:ext cx="3350" cy="588775"/>
              </a:xfrm>
              <a:custGeom>
                <a:avLst/>
                <a:gdLst/>
                <a:ahLst/>
                <a:cxnLst/>
                <a:rect l="l" t="t" r="r" b="b"/>
                <a:pathLst>
                  <a:path w="134" h="23551" extrusionOk="0">
                    <a:moveTo>
                      <a:pt x="0" y="1"/>
                    </a:moveTo>
                    <a:lnTo>
                      <a:pt x="0" y="334"/>
                    </a:lnTo>
                    <a:lnTo>
                      <a:pt x="0" y="23417"/>
                    </a:lnTo>
                    <a:lnTo>
                      <a:pt x="0" y="23551"/>
                    </a:lnTo>
                    <a:lnTo>
                      <a:pt x="134" y="23551"/>
                    </a:lnTo>
                    <a:lnTo>
                      <a:pt x="134" y="23417"/>
                    </a:lnTo>
                    <a:lnTo>
                      <a:pt x="134" y="267"/>
                    </a:lnTo>
                    <a:lnTo>
                      <a:pt x="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9"/>
              <p:cNvSpPr/>
              <p:nvPr/>
            </p:nvSpPr>
            <p:spPr>
              <a:xfrm>
                <a:off x="5327300" y="2319600"/>
                <a:ext cx="1456075" cy="542075"/>
              </a:xfrm>
              <a:custGeom>
                <a:avLst/>
                <a:gdLst/>
                <a:ahLst/>
                <a:cxnLst/>
                <a:rect l="l" t="t" r="r" b="b"/>
                <a:pathLst>
                  <a:path w="58243" h="21683" extrusionOk="0">
                    <a:moveTo>
                      <a:pt x="2269" y="1"/>
                    </a:moveTo>
                    <a:cubicBezTo>
                      <a:pt x="2236" y="1"/>
                      <a:pt x="2202" y="1"/>
                      <a:pt x="2169" y="34"/>
                    </a:cubicBezTo>
                    <a:cubicBezTo>
                      <a:pt x="2136" y="67"/>
                      <a:pt x="2136" y="101"/>
                      <a:pt x="2136" y="134"/>
                    </a:cubicBezTo>
                    <a:cubicBezTo>
                      <a:pt x="2136" y="201"/>
                      <a:pt x="2136" y="267"/>
                      <a:pt x="2136" y="334"/>
                    </a:cubicBezTo>
                    <a:cubicBezTo>
                      <a:pt x="2136" y="468"/>
                      <a:pt x="2169" y="634"/>
                      <a:pt x="2169" y="801"/>
                    </a:cubicBezTo>
                    <a:cubicBezTo>
                      <a:pt x="2169" y="935"/>
                      <a:pt x="2169" y="1068"/>
                      <a:pt x="2169" y="1201"/>
                    </a:cubicBezTo>
                    <a:cubicBezTo>
                      <a:pt x="2169" y="1368"/>
                      <a:pt x="2169" y="1568"/>
                      <a:pt x="2169" y="1735"/>
                    </a:cubicBezTo>
                    <a:cubicBezTo>
                      <a:pt x="2169" y="1802"/>
                      <a:pt x="2202" y="1835"/>
                      <a:pt x="2202" y="1902"/>
                    </a:cubicBezTo>
                    <a:cubicBezTo>
                      <a:pt x="2202" y="2302"/>
                      <a:pt x="2202" y="2736"/>
                      <a:pt x="2202" y="3136"/>
                    </a:cubicBezTo>
                    <a:cubicBezTo>
                      <a:pt x="2236" y="3970"/>
                      <a:pt x="2236" y="4837"/>
                      <a:pt x="2236" y="5705"/>
                    </a:cubicBezTo>
                    <a:cubicBezTo>
                      <a:pt x="2236" y="8907"/>
                      <a:pt x="2136" y="12143"/>
                      <a:pt x="1936" y="15278"/>
                    </a:cubicBezTo>
                    <a:cubicBezTo>
                      <a:pt x="1902" y="15945"/>
                      <a:pt x="1869" y="16579"/>
                      <a:pt x="1835" y="17213"/>
                    </a:cubicBezTo>
                    <a:lnTo>
                      <a:pt x="134" y="17213"/>
                    </a:lnTo>
                    <a:cubicBezTo>
                      <a:pt x="101" y="17213"/>
                      <a:pt x="101" y="17246"/>
                      <a:pt x="68" y="17246"/>
                    </a:cubicBezTo>
                    <a:cubicBezTo>
                      <a:pt x="34" y="17246"/>
                      <a:pt x="34" y="17280"/>
                      <a:pt x="1" y="17280"/>
                    </a:cubicBezTo>
                    <a:cubicBezTo>
                      <a:pt x="1" y="17313"/>
                      <a:pt x="1" y="17313"/>
                      <a:pt x="1" y="17346"/>
                    </a:cubicBezTo>
                    <a:cubicBezTo>
                      <a:pt x="1" y="17380"/>
                      <a:pt x="1" y="17413"/>
                      <a:pt x="1" y="17413"/>
                    </a:cubicBezTo>
                    <a:cubicBezTo>
                      <a:pt x="1" y="17413"/>
                      <a:pt x="34" y="17480"/>
                      <a:pt x="68" y="17580"/>
                    </a:cubicBezTo>
                    <a:cubicBezTo>
                      <a:pt x="334" y="18114"/>
                      <a:pt x="1235" y="20148"/>
                      <a:pt x="1469" y="21549"/>
                    </a:cubicBezTo>
                    <a:cubicBezTo>
                      <a:pt x="1469" y="21583"/>
                      <a:pt x="1469" y="21616"/>
                      <a:pt x="1502" y="21616"/>
                    </a:cubicBezTo>
                    <a:cubicBezTo>
                      <a:pt x="1535" y="21649"/>
                      <a:pt x="1569" y="21683"/>
                      <a:pt x="1602" y="21683"/>
                    </a:cubicBezTo>
                    <a:lnTo>
                      <a:pt x="23151" y="21683"/>
                    </a:lnTo>
                    <a:lnTo>
                      <a:pt x="22951" y="21416"/>
                    </a:lnTo>
                    <a:lnTo>
                      <a:pt x="2569" y="21416"/>
                    </a:lnTo>
                    <a:lnTo>
                      <a:pt x="2569" y="21449"/>
                    </a:lnTo>
                    <a:lnTo>
                      <a:pt x="2436" y="21516"/>
                    </a:lnTo>
                    <a:lnTo>
                      <a:pt x="2403" y="21416"/>
                    </a:lnTo>
                    <a:lnTo>
                      <a:pt x="1735" y="21416"/>
                    </a:lnTo>
                    <a:cubicBezTo>
                      <a:pt x="1469" y="19982"/>
                      <a:pt x="635" y="18114"/>
                      <a:pt x="368" y="17513"/>
                    </a:cubicBezTo>
                    <a:lnTo>
                      <a:pt x="1969" y="17513"/>
                    </a:lnTo>
                    <a:lnTo>
                      <a:pt x="1969" y="17246"/>
                    </a:lnTo>
                    <a:lnTo>
                      <a:pt x="2102" y="17246"/>
                    </a:lnTo>
                    <a:cubicBezTo>
                      <a:pt x="2136" y="16646"/>
                      <a:pt x="2202" y="16045"/>
                      <a:pt x="2236" y="15445"/>
                    </a:cubicBezTo>
                    <a:lnTo>
                      <a:pt x="2102" y="15445"/>
                    </a:lnTo>
                    <a:lnTo>
                      <a:pt x="2102" y="15178"/>
                    </a:lnTo>
                    <a:lnTo>
                      <a:pt x="2236" y="15178"/>
                    </a:lnTo>
                    <a:cubicBezTo>
                      <a:pt x="2403" y="12443"/>
                      <a:pt x="2503" y="9641"/>
                      <a:pt x="2503" y="6906"/>
                    </a:cubicBezTo>
                    <a:lnTo>
                      <a:pt x="2302" y="6906"/>
                    </a:lnTo>
                    <a:lnTo>
                      <a:pt x="2302" y="6739"/>
                    </a:lnTo>
                    <a:lnTo>
                      <a:pt x="2503" y="6739"/>
                    </a:lnTo>
                    <a:cubicBezTo>
                      <a:pt x="2503" y="6405"/>
                      <a:pt x="2536" y="6072"/>
                      <a:pt x="2536" y="5705"/>
                    </a:cubicBezTo>
                    <a:cubicBezTo>
                      <a:pt x="2536" y="4904"/>
                      <a:pt x="2503" y="4070"/>
                      <a:pt x="2503" y="3270"/>
                    </a:cubicBezTo>
                    <a:lnTo>
                      <a:pt x="2369" y="3270"/>
                    </a:lnTo>
                    <a:lnTo>
                      <a:pt x="2369" y="2969"/>
                    </a:lnTo>
                    <a:lnTo>
                      <a:pt x="2503" y="2969"/>
                    </a:lnTo>
                    <a:cubicBezTo>
                      <a:pt x="2469" y="2135"/>
                      <a:pt x="2469" y="1268"/>
                      <a:pt x="2436" y="267"/>
                    </a:cubicBezTo>
                    <a:lnTo>
                      <a:pt x="2936" y="267"/>
                    </a:lnTo>
                    <a:lnTo>
                      <a:pt x="2936" y="167"/>
                    </a:lnTo>
                    <a:lnTo>
                      <a:pt x="3103" y="167"/>
                    </a:lnTo>
                    <a:lnTo>
                      <a:pt x="3103" y="267"/>
                    </a:lnTo>
                    <a:lnTo>
                      <a:pt x="21950" y="267"/>
                    </a:lnTo>
                    <a:lnTo>
                      <a:pt x="21950" y="201"/>
                    </a:lnTo>
                    <a:lnTo>
                      <a:pt x="22083" y="201"/>
                    </a:lnTo>
                    <a:lnTo>
                      <a:pt x="22083" y="267"/>
                    </a:lnTo>
                    <a:lnTo>
                      <a:pt x="23418" y="267"/>
                    </a:lnTo>
                    <a:lnTo>
                      <a:pt x="23418" y="134"/>
                    </a:lnTo>
                    <a:lnTo>
                      <a:pt x="23684" y="134"/>
                    </a:lnTo>
                    <a:lnTo>
                      <a:pt x="23684" y="301"/>
                    </a:lnTo>
                    <a:lnTo>
                      <a:pt x="35927" y="1068"/>
                    </a:lnTo>
                    <a:lnTo>
                      <a:pt x="35927" y="1035"/>
                    </a:lnTo>
                    <a:lnTo>
                      <a:pt x="36193" y="1035"/>
                    </a:lnTo>
                    <a:lnTo>
                      <a:pt x="36193" y="1101"/>
                    </a:lnTo>
                    <a:lnTo>
                      <a:pt x="36760" y="1135"/>
                    </a:lnTo>
                    <a:lnTo>
                      <a:pt x="36760" y="1035"/>
                    </a:lnTo>
                    <a:lnTo>
                      <a:pt x="37027" y="1035"/>
                    </a:lnTo>
                    <a:lnTo>
                      <a:pt x="37027" y="1168"/>
                    </a:lnTo>
                    <a:lnTo>
                      <a:pt x="39696" y="1335"/>
                    </a:lnTo>
                    <a:lnTo>
                      <a:pt x="39696" y="1201"/>
                    </a:lnTo>
                    <a:lnTo>
                      <a:pt x="39696" y="1168"/>
                    </a:lnTo>
                    <a:lnTo>
                      <a:pt x="39963" y="1168"/>
                    </a:lnTo>
                    <a:lnTo>
                      <a:pt x="39963" y="1201"/>
                    </a:lnTo>
                    <a:lnTo>
                      <a:pt x="39963" y="1335"/>
                    </a:lnTo>
                    <a:lnTo>
                      <a:pt x="40530" y="1368"/>
                    </a:lnTo>
                    <a:lnTo>
                      <a:pt x="40530" y="1235"/>
                    </a:lnTo>
                    <a:lnTo>
                      <a:pt x="40797" y="1235"/>
                    </a:lnTo>
                    <a:lnTo>
                      <a:pt x="40797" y="1402"/>
                    </a:lnTo>
                    <a:lnTo>
                      <a:pt x="58242" y="2536"/>
                    </a:lnTo>
                    <a:lnTo>
                      <a:pt x="58242" y="2402"/>
                    </a:lnTo>
                    <a:lnTo>
                      <a:pt x="58242" y="2302"/>
                    </a:lnTo>
                    <a:lnTo>
                      <a:pt x="58242" y="2269"/>
                    </a:lnTo>
                    <a:lnTo>
                      <a:pt x="235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9"/>
              <p:cNvSpPr/>
              <p:nvPr/>
            </p:nvSpPr>
            <p:spPr>
              <a:xfrm>
                <a:off x="5905225" y="2854975"/>
                <a:ext cx="1700" cy="875"/>
              </a:xfrm>
              <a:custGeom>
                <a:avLst/>
                <a:gdLst/>
                <a:ahLst/>
                <a:cxnLst/>
                <a:rect l="l" t="t" r="r" b="b"/>
                <a:pathLst>
                  <a:path w="68" h="35" extrusionOk="0">
                    <a:moveTo>
                      <a:pt x="0" y="1"/>
                    </a:moveTo>
                    <a:lnTo>
                      <a:pt x="34" y="34"/>
                    </a:lnTo>
                    <a:lnTo>
                      <a:pt x="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9"/>
              <p:cNvSpPr/>
              <p:nvPr/>
            </p:nvSpPr>
            <p:spPr>
              <a:xfrm>
                <a:off x="5906900" y="2732400"/>
                <a:ext cx="876475" cy="129275"/>
              </a:xfrm>
              <a:custGeom>
                <a:avLst/>
                <a:gdLst/>
                <a:ahLst/>
                <a:cxnLst/>
                <a:rect l="l" t="t" r="r" b="b"/>
                <a:pathLst>
                  <a:path w="35059" h="5171" extrusionOk="0">
                    <a:moveTo>
                      <a:pt x="35058" y="0"/>
                    </a:moveTo>
                    <a:lnTo>
                      <a:pt x="334" y="4837"/>
                    </a:lnTo>
                    <a:lnTo>
                      <a:pt x="167" y="4871"/>
                    </a:lnTo>
                    <a:lnTo>
                      <a:pt x="0" y="5171"/>
                    </a:lnTo>
                    <a:lnTo>
                      <a:pt x="67" y="5171"/>
                    </a:lnTo>
                    <a:lnTo>
                      <a:pt x="35058" y="267"/>
                    </a:lnTo>
                    <a:lnTo>
                      <a:pt x="35058" y="134"/>
                    </a:lnTo>
                    <a:lnTo>
                      <a:pt x="35058" y="100"/>
                    </a:lnTo>
                    <a:lnTo>
                      <a:pt x="350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9"/>
              <p:cNvSpPr/>
              <p:nvPr/>
            </p:nvSpPr>
            <p:spPr>
              <a:xfrm>
                <a:off x="5912725" y="2406325"/>
                <a:ext cx="6700" cy="292750"/>
              </a:xfrm>
              <a:custGeom>
                <a:avLst/>
                <a:gdLst/>
                <a:ahLst/>
                <a:cxnLst/>
                <a:rect l="l" t="t" r="r" b="b"/>
                <a:pathLst>
                  <a:path w="268" h="11710" extrusionOk="0">
                    <a:moveTo>
                      <a:pt x="1" y="1"/>
                    </a:moveTo>
                    <a:lnTo>
                      <a:pt x="1" y="9074"/>
                    </a:lnTo>
                    <a:lnTo>
                      <a:pt x="101" y="9074"/>
                    </a:lnTo>
                    <a:lnTo>
                      <a:pt x="101" y="9207"/>
                    </a:lnTo>
                    <a:lnTo>
                      <a:pt x="1" y="9207"/>
                    </a:lnTo>
                    <a:lnTo>
                      <a:pt x="1" y="11709"/>
                    </a:lnTo>
                    <a:lnTo>
                      <a:pt x="34" y="11709"/>
                    </a:lnTo>
                    <a:lnTo>
                      <a:pt x="101" y="11676"/>
                    </a:lnTo>
                    <a:lnTo>
                      <a:pt x="267" y="11676"/>
                    </a:lnTo>
                    <a:lnTo>
                      <a:pt x="267" y="4371"/>
                    </a:lnTo>
                    <a:lnTo>
                      <a:pt x="167" y="4371"/>
                    </a:lnTo>
                    <a:lnTo>
                      <a:pt x="167" y="4204"/>
                    </a:lnTo>
                    <a:lnTo>
                      <a:pt x="267" y="4204"/>
                    </a:lnTo>
                    <a:lnTo>
                      <a:pt x="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9"/>
              <p:cNvSpPr/>
              <p:nvPr/>
            </p:nvSpPr>
            <p:spPr>
              <a:xfrm>
                <a:off x="5912725" y="2322950"/>
                <a:ext cx="6700" cy="76725"/>
              </a:xfrm>
              <a:custGeom>
                <a:avLst/>
                <a:gdLst/>
                <a:ahLst/>
                <a:cxnLst/>
                <a:rect l="l" t="t" r="r" b="b"/>
                <a:pathLst>
                  <a:path w="268" h="3069" extrusionOk="0">
                    <a:moveTo>
                      <a:pt x="1" y="0"/>
                    </a:moveTo>
                    <a:lnTo>
                      <a:pt x="1" y="133"/>
                    </a:lnTo>
                    <a:lnTo>
                      <a:pt x="1" y="3036"/>
                    </a:lnTo>
                    <a:lnTo>
                      <a:pt x="267" y="3069"/>
                    </a:lnTo>
                    <a:lnTo>
                      <a:pt x="267" y="167"/>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9"/>
              <p:cNvSpPr/>
              <p:nvPr/>
            </p:nvSpPr>
            <p:spPr>
              <a:xfrm>
                <a:off x="5912725" y="2704875"/>
                <a:ext cx="6700" cy="52575"/>
              </a:xfrm>
              <a:custGeom>
                <a:avLst/>
                <a:gdLst/>
                <a:ahLst/>
                <a:cxnLst/>
                <a:rect l="l" t="t" r="r" b="b"/>
                <a:pathLst>
                  <a:path w="268" h="2103" extrusionOk="0">
                    <a:moveTo>
                      <a:pt x="267" y="1"/>
                    </a:moveTo>
                    <a:lnTo>
                      <a:pt x="34" y="34"/>
                    </a:lnTo>
                    <a:lnTo>
                      <a:pt x="1" y="34"/>
                    </a:lnTo>
                    <a:lnTo>
                      <a:pt x="1" y="2102"/>
                    </a:lnTo>
                    <a:lnTo>
                      <a:pt x="267" y="2102"/>
                    </a:lnTo>
                    <a:lnTo>
                      <a:pt x="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9"/>
              <p:cNvSpPr/>
              <p:nvPr/>
            </p:nvSpPr>
            <p:spPr>
              <a:xfrm>
                <a:off x="5386525" y="2393825"/>
                <a:ext cx="1400175" cy="20875"/>
              </a:xfrm>
              <a:custGeom>
                <a:avLst/>
                <a:gdLst/>
                <a:ahLst/>
                <a:cxnLst/>
                <a:rect l="l" t="t" r="r" b="b"/>
                <a:pathLst>
                  <a:path w="56007" h="835" extrusionOk="0">
                    <a:moveTo>
                      <a:pt x="0" y="0"/>
                    </a:moveTo>
                    <a:lnTo>
                      <a:pt x="0" y="301"/>
                    </a:lnTo>
                    <a:lnTo>
                      <a:pt x="134" y="301"/>
                    </a:lnTo>
                    <a:lnTo>
                      <a:pt x="6405" y="367"/>
                    </a:lnTo>
                    <a:lnTo>
                      <a:pt x="6405" y="234"/>
                    </a:lnTo>
                    <a:lnTo>
                      <a:pt x="6538" y="234"/>
                    </a:lnTo>
                    <a:lnTo>
                      <a:pt x="6538" y="367"/>
                    </a:lnTo>
                    <a:lnTo>
                      <a:pt x="21049" y="501"/>
                    </a:lnTo>
                    <a:lnTo>
                      <a:pt x="21315" y="501"/>
                    </a:lnTo>
                    <a:lnTo>
                      <a:pt x="55873" y="834"/>
                    </a:lnTo>
                    <a:lnTo>
                      <a:pt x="56007" y="834"/>
                    </a:lnTo>
                    <a:lnTo>
                      <a:pt x="56007" y="534"/>
                    </a:lnTo>
                    <a:lnTo>
                      <a:pt x="55873" y="534"/>
                    </a:lnTo>
                    <a:lnTo>
                      <a:pt x="21315" y="234"/>
                    </a:lnTo>
                    <a:lnTo>
                      <a:pt x="21049" y="201"/>
                    </a:lnTo>
                    <a:lnTo>
                      <a:pt x="1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29"/>
              <p:cNvSpPr/>
              <p:nvPr/>
            </p:nvSpPr>
            <p:spPr>
              <a:xfrm>
                <a:off x="5379850" y="2597300"/>
                <a:ext cx="1355150" cy="108425"/>
              </a:xfrm>
              <a:custGeom>
                <a:avLst/>
                <a:gdLst/>
                <a:ahLst/>
                <a:cxnLst/>
                <a:rect l="l" t="t" r="r" b="b"/>
                <a:pathLst>
                  <a:path w="54206" h="4337" extrusionOk="0">
                    <a:moveTo>
                      <a:pt x="54206" y="1"/>
                    </a:moveTo>
                    <a:lnTo>
                      <a:pt x="28454" y="3169"/>
                    </a:lnTo>
                    <a:lnTo>
                      <a:pt x="28487" y="3203"/>
                    </a:lnTo>
                    <a:lnTo>
                      <a:pt x="28387" y="3303"/>
                    </a:lnTo>
                    <a:lnTo>
                      <a:pt x="28321" y="3203"/>
                    </a:lnTo>
                    <a:lnTo>
                      <a:pt x="21582" y="4037"/>
                    </a:lnTo>
                    <a:lnTo>
                      <a:pt x="21416" y="4037"/>
                    </a:lnTo>
                    <a:lnTo>
                      <a:pt x="21349" y="4070"/>
                    </a:lnTo>
                    <a:lnTo>
                      <a:pt x="0" y="4070"/>
                    </a:lnTo>
                    <a:lnTo>
                      <a:pt x="0" y="4337"/>
                    </a:lnTo>
                    <a:lnTo>
                      <a:pt x="21349" y="4337"/>
                    </a:lnTo>
                    <a:lnTo>
                      <a:pt x="21582" y="4304"/>
                    </a:lnTo>
                    <a:lnTo>
                      <a:pt x="54206" y="267"/>
                    </a:lnTo>
                    <a:lnTo>
                      <a:pt x="54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9"/>
              <p:cNvSpPr/>
              <p:nvPr/>
            </p:nvSpPr>
            <p:spPr>
              <a:xfrm>
                <a:off x="6225450" y="2345450"/>
                <a:ext cx="121775" cy="43400"/>
              </a:xfrm>
              <a:custGeom>
                <a:avLst/>
                <a:gdLst/>
                <a:ahLst/>
                <a:cxnLst/>
                <a:rect l="l" t="t" r="r" b="b"/>
                <a:pathLst>
                  <a:path w="4871" h="1736" extrusionOk="0">
                    <a:moveTo>
                      <a:pt x="1" y="1"/>
                    </a:moveTo>
                    <a:lnTo>
                      <a:pt x="1" y="67"/>
                    </a:lnTo>
                    <a:lnTo>
                      <a:pt x="1" y="1101"/>
                    </a:lnTo>
                    <a:cubicBezTo>
                      <a:pt x="1" y="1335"/>
                      <a:pt x="167" y="1502"/>
                      <a:pt x="401" y="1535"/>
                    </a:cubicBezTo>
                    <a:lnTo>
                      <a:pt x="4437" y="1735"/>
                    </a:lnTo>
                    <a:cubicBezTo>
                      <a:pt x="4537" y="1735"/>
                      <a:pt x="4671" y="1702"/>
                      <a:pt x="4737" y="1635"/>
                    </a:cubicBezTo>
                    <a:cubicBezTo>
                      <a:pt x="4837" y="1535"/>
                      <a:pt x="4871" y="1435"/>
                      <a:pt x="4871" y="1302"/>
                    </a:cubicBezTo>
                    <a:lnTo>
                      <a:pt x="4871" y="368"/>
                    </a:lnTo>
                    <a:lnTo>
                      <a:pt x="4871" y="201"/>
                    </a:lnTo>
                    <a:lnTo>
                      <a:pt x="4604" y="201"/>
                    </a:lnTo>
                    <a:lnTo>
                      <a:pt x="4604" y="368"/>
                    </a:lnTo>
                    <a:lnTo>
                      <a:pt x="4604" y="1302"/>
                    </a:lnTo>
                    <a:cubicBezTo>
                      <a:pt x="4604" y="1335"/>
                      <a:pt x="4570" y="1402"/>
                      <a:pt x="4537" y="1435"/>
                    </a:cubicBezTo>
                    <a:cubicBezTo>
                      <a:pt x="4504" y="1435"/>
                      <a:pt x="4470" y="1468"/>
                      <a:pt x="4437" y="1468"/>
                    </a:cubicBezTo>
                    <a:lnTo>
                      <a:pt x="401" y="1268"/>
                    </a:lnTo>
                    <a:cubicBezTo>
                      <a:pt x="334" y="1235"/>
                      <a:pt x="267" y="1168"/>
                      <a:pt x="267" y="1101"/>
                    </a:cubicBezTo>
                    <a:lnTo>
                      <a:pt x="267" y="67"/>
                    </a:lnTo>
                    <a:lnTo>
                      <a:pt x="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9"/>
              <p:cNvSpPr/>
              <p:nvPr/>
            </p:nvSpPr>
            <p:spPr>
              <a:xfrm>
                <a:off x="6319675" y="2348800"/>
                <a:ext cx="6700" cy="850"/>
              </a:xfrm>
              <a:custGeom>
                <a:avLst/>
                <a:gdLst/>
                <a:ahLst/>
                <a:cxnLst/>
                <a:rect l="l" t="t" r="r" b="b"/>
                <a:pathLst>
                  <a:path w="268" h="34" extrusionOk="0">
                    <a:moveTo>
                      <a:pt x="1" y="0"/>
                    </a:moveTo>
                    <a:lnTo>
                      <a:pt x="1" y="33"/>
                    </a:lnTo>
                    <a:lnTo>
                      <a:pt x="268" y="33"/>
                    </a:ln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9"/>
              <p:cNvSpPr/>
              <p:nvPr/>
            </p:nvSpPr>
            <p:spPr>
              <a:xfrm>
                <a:off x="6246300" y="2345450"/>
                <a:ext cx="80075" cy="29225"/>
              </a:xfrm>
              <a:custGeom>
                <a:avLst/>
                <a:gdLst/>
                <a:ahLst/>
                <a:cxnLst/>
                <a:rect l="l" t="t" r="r" b="b"/>
                <a:pathLst>
                  <a:path w="3203" h="1169" extrusionOk="0">
                    <a:moveTo>
                      <a:pt x="0" y="1"/>
                    </a:moveTo>
                    <a:lnTo>
                      <a:pt x="0" y="101"/>
                    </a:lnTo>
                    <a:lnTo>
                      <a:pt x="0" y="701"/>
                    </a:lnTo>
                    <a:cubicBezTo>
                      <a:pt x="0" y="868"/>
                      <a:pt x="134" y="1001"/>
                      <a:pt x="301" y="1035"/>
                    </a:cubicBezTo>
                    <a:lnTo>
                      <a:pt x="2869" y="1168"/>
                    </a:lnTo>
                    <a:lnTo>
                      <a:pt x="2903" y="1168"/>
                    </a:lnTo>
                    <a:cubicBezTo>
                      <a:pt x="2969" y="1168"/>
                      <a:pt x="3036" y="1135"/>
                      <a:pt x="3103" y="1068"/>
                    </a:cubicBezTo>
                    <a:cubicBezTo>
                      <a:pt x="3169" y="1001"/>
                      <a:pt x="3203" y="935"/>
                      <a:pt x="3203" y="835"/>
                    </a:cubicBezTo>
                    <a:lnTo>
                      <a:pt x="3203" y="301"/>
                    </a:lnTo>
                    <a:lnTo>
                      <a:pt x="3203" y="167"/>
                    </a:lnTo>
                    <a:lnTo>
                      <a:pt x="2936" y="167"/>
                    </a:lnTo>
                    <a:lnTo>
                      <a:pt x="2936" y="301"/>
                    </a:lnTo>
                    <a:lnTo>
                      <a:pt x="2936" y="835"/>
                    </a:lnTo>
                    <a:cubicBezTo>
                      <a:pt x="2936" y="868"/>
                      <a:pt x="2936" y="868"/>
                      <a:pt x="2936" y="868"/>
                    </a:cubicBezTo>
                    <a:cubicBezTo>
                      <a:pt x="2903" y="868"/>
                      <a:pt x="2903" y="901"/>
                      <a:pt x="2869" y="901"/>
                    </a:cubicBezTo>
                    <a:lnTo>
                      <a:pt x="301" y="768"/>
                    </a:lnTo>
                    <a:cubicBezTo>
                      <a:pt x="301" y="768"/>
                      <a:pt x="267" y="735"/>
                      <a:pt x="267" y="701"/>
                    </a:cubicBezTo>
                    <a:lnTo>
                      <a:pt x="267" y="134"/>
                    </a:lnTo>
                    <a:lnTo>
                      <a:pt x="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9"/>
              <p:cNvSpPr/>
              <p:nvPr/>
            </p:nvSpPr>
            <p:spPr>
              <a:xfrm>
                <a:off x="5384850" y="2399650"/>
                <a:ext cx="165150" cy="92600"/>
              </a:xfrm>
              <a:custGeom>
                <a:avLst/>
                <a:gdLst/>
                <a:ahLst/>
                <a:cxnLst/>
                <a:rect l="l" t="t" r="r" b="b"/>
                <a:pathLst>
                  <a:path w="6606" h="3704" extrusionOk="0">
                    <a:moveTo>
                      <a:pt x="6472" y="1"/>
                    </a:moveTo>
                    <a:lnTo>
                      <a:pt x="6472" y="134"/>
                    </a:lnTo>
                    <a:lnTo>
                      <a:pt x="6472" y="3503"/>
                    </a:lnTo>
                    <a:lnTo>
                      <a:pt x="201" y="3537"/>
                    </a:lnTo>
                    <a:lnTo>
                      <a:pt x="0" y="3537"/>
                    </a:lnTo>
                    <a:lnTo>
                      <a:pt x="0" y="3704"/>
                    </a:lnTo>
                    <a:lnTo>
                      <a:pt x="201" y="3670"/>
                    </a:lnTo>
                    <a:lnTo>
                      <a:pt x="6505" y="3670"/>
                    </a:lnTo>
                    <a:lnTo>
                      <a:pt x="6472" y="3603"/>
                    </a:lnTo>
                    <a:lnTo>
                      <a:pt x="6605" y="3570"/>
                    </a:lnTo>
                    <a:lnTo>
                      <a:pt x="6605" y="134"/>
                    </a:lnTo>
                    <a:lnTo>
                      <a:pt x="6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9"/>
              <p:cNvSpPr/>
              <p:nvPr/>
            </p:nvSpPr>
            <p:spPr>
              <a:xfrm>
                <a:off x="5916900" y="2511400"/>
                <a:ext cx="175150" cy="168475"/>
              </a:xfrm>
              <a:custGeom>
                <a:avLst/>
                <a:gdLst/>
                <a:ahLst/>
                <a:cxnLst/>
                <a:rect l="l" t="t" r="r" b="b"/>
                <a:pathLst>
                  <a:path w="7006" h="6739" extrusionOk="0">
                    <a:moveTo>
                      <a:pt x="0" y="1"/>
                    </a:moveTo>
                    <a:lnTo>
                      <a:pt x="0" y="168"/>
                    </a:lnTo>
                    <a:lnTo>
                      <a:pt x="2736" y="168"/>
                    </a:lnTo>
                    <a:lnTo>
                      <a:pt x="6839" y="6639"/>
                    </a:lnTo>
                    <a:lnTo>
                      <a:pt x="6905" y="6739"/>
                    </a:lnTo>
                    <a:lnTo>
                      <a:pt x="7005" y="6639"/>
                    </a:lnTo>
                    <a:lnTo>
                      <a:pt x="6972" y="6605"/>
                    </a:lnTo>
                    <a:lnTo>
                      <a:pt x="2836" y="34"/>
                    </a:lnTo>
                    <a:lnTo>
                      <a:pt x="28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9"/>
              <p:cNvSpPr/>
              <p:nvPr/>
            </p:nvSpPr>
            <p:spPr>
              <a:xfrm>
                <a:off x="5376500" y="2653175"/>
                <a:ext cx="1360175" cy="111775"/>
              </a:xfrm>
              <a:custGeom>
                <a:avLst/>
                <a:gdLst/>
                <a:ahLst/>
                <a:cxnLst/>
                <a:rect l="l" t="t" r="r" b="b"/>
                <a:pathLst>
                  <a:path w="54407" h="4471" extrusionOk="0">
                    <a:moveTo>
                      <a:pt x="54340" y="0"/>
                    </a:moveTo>
                    <a:cubicBezTo>
                      <a:pt x="52639" y="234"/>
                      <a:pt x="23651" y="3903"/>
                      <a:pt x="21716" y="4170"/>
                    </a:cubicBezTo>
                    <a:lnTo>
                      <a:pt x="21450" y="4170"/>
                    </a:lnTo>
                    <a:lnTo>
                      <a:pt x="134" y="3870"/>
                    </a:lnTo>
                    <a:lnTo>
                      <a:pt x="1" y="3870"/>
                    </a:lnTo>
                    <a:lnTo>
                      <a:pt x="1" y="4170"/>
                    </a:lnTo>
                    <a:lnTo>
                      <a:pt x="21616" y="4470"/>
                    </a:lnTo>
                    <a:cubicBezTo>
                      <a:pt x="21616" y="4470"/>
                      <a:pt x="52205" y="568"/>
                      <a:pt x="54340" y="301"/>
                    </a:cubicBezTo>
                    <a:cubicBezTo>
                      <a:pt x="54373" y="267"/>
                      <a:pt x="54373" y="267"/>
                      <a:pt x="54406" y="267"/>
                    </a:cubicBezTo>
                    <a:lnTo>
                      <a:pt x="543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9"/>
              <p:cNvSpPr/>
              <p:nvPr/>
            </p:nvSpPr>
            <p:spPr>
              <a:xfrm>
                <a:off x="5401525" y="2323775"/>
                <a:ext cx="478700" cy="42550"/>
              </a:xfrm>
              <a:custGeom>
                <a:avLst/>
                <a:gdLst/>
                <a:ahLst/>
                <a:cxnLst/>
                <a:rect l="l" t="t" r="r" b="b"/>
                <a:pathLst>
                  <a:path w="19148" h="1702" extrusionOk="0">
                    <a:moveTo>
                      <a:pt x="1" y="0"/>
                    </a:moveTo>
                    <a:lnTo>
                      <a:pt x="1" y="100"/>
                    </a:lnTo>
                    <a:lnTo>
                      <a:pt x="1" y="1401"/>
                    </a:lnTo>
                    <a:lnTo>
                      <a:pt x="19048" y="1702"/>
                    </a:lnTo>
                    <a:lnTo>
                      <a:pt x="19148" y="1702"/>
                    </a:lnTo>
                    <a:lnTo>
                      <a:pt x="19148" y="100"/>
                    </a:lnTo>
                    <a:lnTo>
                      <a:pt x="19148" y="34"/>
                    </a:lnTo>
                    <a:lnTo>
                      <a:pt x="18981" y="34"/>
                    </a:lnTo>
                    <a:lnTo>
                      <a:pt x="18981" y="100"/>
                    </a:lnTo>
                    <a:lnTo>
                      <a:pt x="18981" y="1568"/>
                    </a:lnTo>
                    <a:lnTo>
                      <a:pt x="134" y="1268"/>
                    </a:lnTo>
                    <a:lnTo>
                      <a:pt x="134" y="100"/>
                    </a:lnTo>
                    <a:lnTo>
                      <a:pt x="1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9"/>
              <p:cNvSpPr/>
              <p:nvPr/>
            </p:nvSpPr>
            <p:spPr>
              <a:xfrm>
                <a:off x="5365675" y="2686525"/>
                <a:ext cx="1371000" cy="175150"/>
              </a:xfrm>
              <a:custGeom>
                <a:avLst/>
                <a:gdLst/>
                <a:ahLst/>
                <a:cxnLst/>
                <a:rect l="l" t="t" r="r" b="b"/>
                <a:pathLst>
                  <a:path w="54840" h="7006" extrusionOk="0">
                    <a:moveTo>
                      <a:pt x="54773" y="1"/>
                    </a:moveTo>
                    <a:lnTo>
                      <a:pt x="23184" y="4304"/>
                    </a:lnTo>
                    <a:lnTo>
                      <a:pt x="21649" y="6739"/>
                    </a:lnTo>
                    <a:lnTo>
                      <a:pt x="21616" y="6772"/>
                    </a:lnTo>
                    <a:lnTo>
                      <a:pt x="21582" y="6739"/>
                    </a:lnTo>
                    <a:lnTo>
                      <a:pt x="19981" y="4437"/>
                    </a:lnTo>
                    <a:lnTo>
                      <a:pt x="100" y="4371"/>
                    </a:lnTo>
                    <a:lnTo>
                      <a:pt x="0" y="4371"/>
                    </a:lnTo>
                    <a:lnTo>
                      <a:pt x="868" y="6739"/>
                    </a:lnTo>
                    <a:lnTo>
                      <a:pt x="901" y="6839"/>
                    </a:lnTo>
                    <a:lnTo>
                      <a:pt x="1034" y="6772"/>
                    </a:lnTo>
                    <a:lnTo>
                      <a:pt x="1034" y="6739"/>
                    </a:lnTo>
                    <a:lnTo>
                      <a:pt x="200" y="4537"/>
                    </a:lnTo>
                    <a:lnTo>
                      <a:pt x="200" y="4537"/>
                    </a:lnTo>
                    <a:lnTo>
                      <a:pt x="19881" y="4571"/>
                    </a:lnTo>
                    <a:lnTo>
                      <a:pt x="21416" y="6739"/>
                    </a:lnTo>
                    <a:lnTo>
                      <a:pt x="21616" y="7006"/>
                    </a:lnTo>
                    <a:lnTo>
                      <a:pt x="21816" y="6706"/>
                    </a:lnTo>
                    <a:lnTo>
                      <a:pt x="23284" y="4404"/>
                    </a:lnTo>
                    <a:lnTo>
                      <a:pt x="54773" y="134"/>
                    </a:lnTo>
                    <a:lnTo>
                      <a:pt x="54839" y="134"/>
                    </a:lnTo>
                    <a:lnTo>
                      <a:pt x="54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9"/>
              <p:cNvSpPr/>
              <p:nvPr/>
            </p:nvSpPr>
            <p:spPr>
              <a:xfrm>
                <a:off x="5546625" y="2488900"/>
                <a:ext cx="368625" cy="147625"/>
              </a:xfrm>
              <a:custGeom>
                <a:avLst/>
                <a:gdLst/>
                <a:ahLst/>
                <a:cxnLst/>
                <a:rect l="l" t="t" r="r" b="b"/>
                <a:pathLst>
                  <a:path w="14745" h="5905" extrusionOk="0">
                    <a:moveTo>
                      <a:pt x="134" y="0"/>
                    </a:moveTo>
                    <a:lnTo>
                      <a:pt x="1" y="33"/>
                    </a:lnTo>
                    <a:lnTo>
                      <a:pt x="34" y="100"/>
                    </a:lnTo>
                    <a:lnTo>
                      <a:pt x="2669" y="5704"/>
                    </a:lnTo>
                    <a:lnTo>
                      <a:pt x="14645" y="5904"/>
                    </a:lnTo>
                    <a:lnTo>
                      <a:pt x="14745" y="5904"/>
                    </a:lnTo>
                    <a:lnTo>
                      <a:pt x="14745" y="5771"/>
                    </a:lnTo>
                    <a:lnTo>
                      <a:pt x="14645" y="5771"/>
                    </a:lnTo>
                    <a:lnTo>
                      <a:pt x="2769" y="5571"/>
                    </a:lnTo>
                    <a:lnTo>
                      <a:pt x="1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9"/>
              <p:cNvSpPr/>
              <p:nvPr/>
            </p:nvSpPr>
            <p:spPr>
              <a:xfrm>
                <a:off x="3671950" y="2319600"/>
                <a:ext cx="1456900" cy="542075"/>
              </a:xfrm>
              <a:custGeom>
                <a:avLst/>
                <a:gdLst/>
                <a:ahLst/>
                <a:cxnLst/>
                <a:rect l="l" t="t" r="r" b="b"/>
                <a:pathLst>
                  <a:path w="58276" h="21683" extrusionOk="0">
                    <a:moveTo>
                      <a:pt x="34692" y="1"/>
                    </a:moveTo>
                    <a:lnTo>
                      <a:pt x="1" y="2269"/>
                    </a:lnTo>
                    <a:lnTo>
                      <a:pt x="1" y="2302"/>
                    </a:lnTo>
                    <a:lnTo>
                      <a:pt x="1" y="2402"/>
                    </a:lnTo>
                    <a:lnTo>
                      <a:pt x="1" y="2536"/>
                    </a:lnTo>
                    <a:lnTo>
                      <a:pt x="17447" y="1402"/>
                    </a:lnTo>
                    <a:lnTo>
                      <a:pt x="17447" y="1235"/>
                    </a:lnTo>
                    <a:lnTo>
                      <a:pt x="17747" y="1235"/>
                    </a:lnTo>
                    <a:lnTo>
                      <a:pt x="17747" y="1402"/>
                    </a:lnTo>
                    <a:lnTo>
                      <a:pt x="18281" y="1335"/>
                    </a:lnTo>
                    <a:lnTo>
                      <a:pt x="18281" y="1201"/>
                    </a:lnTo>
                    <a:lnTo>
                      <a:pt x="18281" y="1168"/>
                    </a:lnTo>
                    <a:lnTo>
                      <a:pt x="18547" y="1168"/>
                    </a:lnTo>
                    <a:lnTo>
                      <a:pt x="18547" y="1201"/>
                    </a:lnTo>
                    <a:lnTo>
                      <a:pt x="18547" y="1335"/>
                    </a:lnTo>
                    <a:lnTo>
                      <a:pt x="21216" y="1168"/>
                    </a:lnTo>
                    <a:lnTo>
                      <a:pt x="21216" y="1035"/>
                    </a:lnTo>
                    <a:lnTo>
                      <a:pt x="21516" y="1035"/>
                    </a:lnTo>
                    <a:lnTo>
                      <a:pt x="21516" y="1135"/>
                    </a:lnTo>
                    <a:lnTo>
                      <a:pt x="22050" y="1101"/>
                    </a:lnTo>
                    <a:lnTo>
                      <a:pt x="22050" y="1035"/>
                    </a:lnTo>
                    <a:lnTo>
                      <a:pt x="22317" y="1035"/>
                    </a:lnTo>
                    <a:lnTo>
                      <a:pt x="22317" y="1101"/>
                    </a:lnTo>
                    <a:lnTo>
                      <a:pt x="34559" y="301"/>
                    </a:lnTo>
                    <a:lnTo>
                      <a:pt x="34559" y="134"/>
                    </a:lnTo>
                    <a:lnTo>
                      <a:pt x="34826" y="134"/>
                    </a:lnTo>
                    <a:lnTo>
                      <a:pt x="34826" y="267"/>
                    </a:lnTo>
                    <a:lnTo>
                      <a:pt x="36160" y="267"/>
                    </a:lnTo>
                    <a:lnTo>
                      <a:pt x="36160" y="234"/>
                    </a:lnTo>
                    <a:lnTo>
                      <a:pt x="36293" y="234"/>
                    </a:lnTo>
                    <a:lnTo>
                      <a:pt x="36293" y="267"/>
                    </a:lnTo>
                    <a:lnTo>
                      <a:pt x="55174" y="267"/>
                    </a:lnTo>
                    <a:lnTo>
                      <a:pt x="55174" y="201"/>
                    </a:lnTo>
                    <a:lnTo>
                      <a:pt x="55307" y="201"/>
                    </a:lnTo>
                    <a:lnTo>
                      <a:pt x="55307" y="267"/>
                    </a:lnTo>
                    <a:lnTo>
                      <a:pt x="55807" y="267"/>
                    </a:lnTo>
                    <a:cubicBezTo>
                      <a:pt x="55774" y="1268"/>
                      <a:pt x="55774" y="2135"/>
                      <a:pt x="55741" y="3003"/>
                    </a:cubicBezTo>
                    <a:lnTo>
                      <a:pt x="55874" y="3003"/>
                    </a:lnTo>
                    <a:lnTo>
                      <a:pt x="55874" y="3270"/>
                    </a:lnTo>
                    <a:lnTo>
                      <a:pt x="55741" y="3270"/>
                    </a:lnTo>
                    <a:cubicBezTo>
                      <a:pt x="55741" y="4070"/>
                      <a:pt x="55741" y="4904"/>
                      <a:pt x="55741" y="5705"/>
                    </a:cubicBezTo>
                    <a:cubicBezTo>
                      <a:pt x="55741" y="6038"/>
                      <a:pt x="55741" y="6405"/>
                      <a:pt x="55741" y="6739"/>
                    </a:cubicBezTo>
                    <a:lnTo>
                      <a:pt x="55941" y="6739"/>
                    </a:lnTo>
                    <a:lnTo>
                      <a:pt x="55941" y="6906"/>
                    </a:lnTo>
                    <a:lnTo>
                      <a:pt x="55741" y="6906"/>
                    </a:lnTo>
                    <a:cubicBezTo>
                      <a:pt x="55741" y="9674"/>
                      <a:pt x="55841" y="12443"/>
                      <a:pt x="56008" y="15178"/>
                    </a:cubicBezTo>
                    <a:lnTo>
                      <a:pt x="56141" y="15178"/>
                    </a:lnTo>
                    <a:lnTo>
                      <a:pt x="56141" y="15445"/>
                    </a:lnTo>
                    <a:lnTo>
                      <a:pt x="56008" y="15445"/>
                    </a:lnTo>
                    <a:cubicBezTo>
                      <a:pt x="56041" y="16045"/>
                      <a:pt x="56108" y="16646"/>
                      <a:pt x="56141" y="17246"/>
                    </a:cubicBezTo>
                    <a:lnTo>
                      <a:pt x="56274" y="17246"/>
                    </a:lnTo>
                    <a:lnTo>
                      <a:pt x="56274" y="17513"/>
                    </a:lnTo>
                    <a:lnTo>
                      <a:pt x="57909" y="17513"/>
                    </a:lnTo>
                    <a:cubicBezTo>
                      <a:pt x="57609" y="18114"/>
                      <a:pt x="56775" y="19982"/>
                      <a:pt x="56541" y="21416"/>
                    </a:cubicBezTo>
                    <a:lnTo>
                      <a:pt x="55841" y="21416"/>
                    </a:lnTo>
                    <a:lnTo>
                      <a:pt x="55807" y="21516"/>
                    </a:lnTo>
                    <a:lnTo>
                      <a:pt x="55674" y="21449"/>
                    </a:lnTo>
                    <a:lnTo>
                      <a:pt x="55707" y="21416"/>
                    </a:lnTo>
                    <a:lnTo>
                      <a:pt x="35293" y="21416"/>
                    </a:lnTo>
                    <a:lnTo>
                      <a:pt x="35093" y="21683"/>
                    </a:lnTo>
                    <a:lnTo>
                      <a:pt x="56641" y="21683"/>
                    </a:lnTo>
                    <a:cubicBezTo>
                      <a:pt x="56708" y="21683"/>
                      <a:pt x="56741" y="21649"/>
                      <a:pt x="56741" y="21649"/>
                    </a:cubicBezTo>
                    <a:cubicBezTo>
                      <a:pt x="56775" y="21616"/>
                      <a:pt x="56775" y="21583"/>
                      <a:pt x="56808" y="21549"/>
                    </a:cubicBezTo>
                    <a:cubicBezTo>
                      <a:pt x="57042" y="20148"/>
                      <a:pt x="57942" y="18147"/>
                      <a:pt x="58176" y="17580"/>
                    </a:cubicBezTo>
                    <a:cubicBezTo>
                      <a:pt x="58209" y="17480"/>
                      <a:pt x="58242" y="17446"/>
                      <a:pt x="58242" y="17446"/>
                    </a:cubicBezTo>
                    <a:cubicBezTo>
                      <a:pt x="58276" y="17380"/>
                      <a:pt x="58276" y="17346"/>
                      <a:pt x="58242" y="17313"/>
                    </a:cubicBezTo>
                    <a:cubicBezTo>
                      <a:pt x="58242" y="17313"/>
                      <a:pt x="58242" y="17313"/>
                      <a:pt x="58242" y="17280"/>
                    </a:cubicBezTo>
                    <a:cubicBezTo>
                      <a:pt x="58209" y="17246"/>
                      <a:pt x="58176" y="17246"/>
                      <a:pt x="58109" y="17246"/>
                    </a:cubicBezTo>
                    <a:lnTo>
                      <a:pt x="56441" y="17246"/>
                    </a:lnTo>
                    <a:cubicBezTo>
                      <a:pt x="56408" y="17013"/>
                      <a:pt x="56408" y="16779"/>
                      <a:pt x="56374" y="16546"/>
                    </a:cubicBezTo>
                    <a:cubicBezTo>
                      <a:pt x="56341" y="16145"/>
                      <a:pt x="56308" y="15712"/>
                      <a:pt x="56308" y="15312"/>
                    </a:cubicBezTo>
                    <a:cubicBezTo>
                      <a:pt x="56108" y="12143"/>
                      <a:pt x="56008" y="8907"/>
                      <a:pt x="56008" y="5705"/>
                    </a:cubicBezTo>
                    <a:cubicBezTo>
                      <a:pt x="56008" y="4871"/>
                      <a:pt x="56008" y="4003"/>
                      <a:pt x="56041" y="3136"/>
                    </a:cubicBezTo>
                    <a:cubicBezTo>
                      <a:pt x="56041" y="2703"/>
                      <a:pt x="56041" y="2236"/>
                      <a:pt x="56074" y="1802"/>
                    </a:cubicBezTo>
                    <a:cubicBezTo>
                      <a:pt x="56074" y="1735"/>
                      <a:pt x="56074" y="1702"/>
                      <a:pt x="56074" y="1635"/>
                    </a:cubicBezTo>
                    <a:cubicBezTo>
                      <a:pt x="56074" y="1502"/>
                      <a:pt x="56074" y="1368"/>
                      <a:pt x="56074" y="1201"/>
                    </a:cubicBezTo>
                    <a:cubicBezTo>
                      <a:pt x="56074" y="868"/>
                      <a:pt x="56108" y="501"/>
                      <a:pt x="56108" y="134"/>
                    </a:cubicBezTo>
                    <a:cubicBezTo>
                      <a:pt x="56108" y="101"/>
                      <a:pt x="56108" y="67"/>
                      <a:pt x="56074" y="34"/>
                    </a:cubicBezTo>
                    <a:cubicBezTo>
                      <a:pt x="56074" y="34"/>
                      <a:pt x="56041" y="34"/>
                      <a:pt x="560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9"/>
              <p:cNvSpPr/>
              <p:nvPr/>
            </p:nvSpPr>
            <p:spPr>
              <a:xfrm>
                <a:off x="3671950" y="2732400"/>
                <a:ext cx="877325" cy="129275"/>
              </a:xfrm>
              <a:custGeom>
                <a:avLst/>
                <a:gdLst/>
                <a:ahLst/>
                <a:cxnLst/>
                <a:rect l="l" t="t" r="r" b="b"/>
                <a:pathLst>
                  <a:path w="35093" h="5171" extrusionOk="0">
                    <a:moveTo>
                      <a:pt x="1" y="0"/>
                    </a:moveTo>
                    <a:lnTo>
                      <a:pt x="1" y="100"/>
                    </a:lnTo>
                    <a:lnTo>
                      <a:pt x="1" y="134"/>
                    </a:lnTo>
                    <a:lnTo>
                      <a:pt x="1" y="267"/>
                    </a:lnTo>
                    <a:lnTo>
                      <a:pt x="34692" y="5104"/>
                    </a:lnTo>
                    <a:lnTo>
                      <a:pt x="35026" y="5171"/>
                    </a:lnTo>
                    <a:lnTo>
                      <a:pt x="35093" y="5171"/>
                    </a:lnTo>
                    <a:lnTo>
                      <a:pt x="34892" y="4871"/>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9"/>
              <p:cNvSpPr/>
              <p:nvPr/>
            </p:nvSpPr>
            <p:spPr>
              <a:xfrm>
                <a:off x="4549250" y="2854975"/>
                <a:ext cx="850" cy="875"/>
              </a:xfrm>
              <a:custGeom>
                <a:avLst/>
                <a:gdLst/>
                <a:ahLst/>
                <a:cxnLst/>
                <a:rect l="l" t="t" r="r" b="b"/>
                <a:pathLst>
                  <a:path w="34" h="35" extrusionOk="0">
                    <a:moveTo>
                      <a:pt x="1" y="1"/>
                    </a:moveTo>
                    <a:lnTo>
                      <a:pt x="1" y="34"/>
                    </a:lnTo>
                    <a:lnTo>
                      <a:pt x="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9"/>
              <p:cNvSpPr/>
              <p:nvPr/>
            </p:nvSpPr>
            <p:spPr>
              <a:xfrm>
                <a:off x="5606675" y="2457200"/>
                <a:ext cx="77575" cy="76750"/>
              </a:xfrm>
              <a:custGeom>
                <a:avLst/>
                <a:gdLst/>
                <a:ahLst/>
                <a:cxnLst/>
                <a:rect l="l" t="t" r="r" b="b"/>
                <a:pathLst>
                  <a:path w="3103" h="3070" extrusionOk="0">
                    <a:moveTo>
                      <a:pt x="1535" y="267"/>
                    </a:moveTo>
                    <a:cubicBezTo>
                      <a:pt x="2235" y="267"/>
                      <a:pt x="2802" y="834"/>
                      <a:pt x="2802" y="1535"/>
                    </a:cubicBezTo>
                    <a:cubicBezTo>
                      <a:pt x="2802" y="2235"/>
                      <a:pt x="2235" y="2803"/>
                      <a:pt x="1535" y="2803"/>
                    </a:cubicBezTo>
                    <a:cubicBezTo>
                      <a:pt x="834" y="2803"/>
                      <a:pt x="267" y="2235"/>
                      <a:pt x="267" y="1535"/>
                    </a:cubicBezTo>
                    <a:cubicBezTo>
                      <a:pt x="267" y="834"/>
                      <a:pt x="834" y="267"/>
                      <a:pt x="1535" y="267"/>
                    </a:cubicBezTo>
                    <a:close/>
                    <a:moveTo>
                      <a:pt x="1535" y="1"/>
                    </a:moveTo>
                    <a:cubicBezTo>
                      <a:pt x="701" y="1"/>
                      <a:pt x="0" y="668"/>
                      <a:pt x="0" y="1535"/>
                    </a:cubicBezTo>
                    <a:cubicBezTo>
                      <a:pt x="0" y="2402"/>
                      <a:pt x="701" y="3069"/>
                      <a:pt x="1535" y="3069"/>
                    </a:cubicBezTo>
                    <a:cubicBezTo>
                      <a:pt x="2402" y="3069"/>
                      <a:pt x="3103" y="2402"/>
                      <a:pt x="3103" y="1535"/>
                    </a:cubicBezTo>
                    <a:cubicBezTo>
                      <a:pt x="3103" y="701"/>
                      <a:pt x="2402"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9"/>
              <p:cNvSpPr/>
              <p:nvPr/>
            </p:nvSpPr>
            <p:spPr>
              <a:xfrm>
                <a:off x="4771900" y="2457200"/>
                <a:ext cx="77600" cy="76750"/>
              </a:xfrm>
              <a:custGeom>
                <a:avLst/>
                <a:gdLst/>
                <a:ahLst/>
                <a:cxnLst/>
                <a:rect l="l" t="t" r="r" b="b"/>
                <a:pathLst>
                  <a:path w="3104" h="3070" extrusionOk="0">
                    <a:moveTo>
                      <a:pt x="1535" y="267"/>
                    </a:moveTo>
                    <a:cubicBezTo>
                      <a:pt x="2236" y="267"/>
                      <a:pt x="2803" y="834"/>
                      <a:pt x="2803" y="1535"/>
                    </a:cubicBezTo>
                    <a:cubicBezTo>
                      <a:pt x="2803" y="2235"/>
                      <a:pt x="2236" y="2803"/>
                      <a:pt x="1535" y="2803"/>
                    </a:cubicBezTo>
                    <a:cubicBezTo>
                      <a:pt x="835" y="2803"/>
                      <a:pt x="268" y="2235"/>
                      <a:pt x="268" y="1535"/>
                    </a:cubicBezTo>
                    <a:cubicBezTo>
                      <a:pt x="268" y="834"/>
                      <a:pt x="835" y="267"/>
                      <a:pt x="1535" y="267"/>
                    </a:cubicBezTo>
                    <a:close/>
                    <a:moveTo>
                      <a:pt x="1535" y="1"/>
                    </a:moveTo>
                    <a:cubicBezTo>
                      <a:pt x="701" y="1"/>
                      <a:pt x="1" y="668"/>
                      <a:pt x="1" y="1535"/>
                    </a:cubicBezTo>
                    <a:cubicBezTo>
                      <a:pt x="1" y="2402"/>
                      <a:pt x="701" y="3069"/>
                      <a:pt x="1535" y="3069"/>
                    </a:cubicBezTo>
                    <a:cubicBezTo>
                      <a:pt x="2403" y="3069"/>
                      <a:pt x="3103" y="2402"/>
                      <a:pt x="3103" y="1535"/>
                    </a:cubicBezTo>
                    <a:cubicBezTo>
                      <a:pt x="3103" y="701"/>
                      <a:pt x="2403" y="1"/>
                      <a:pt x="15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9"/>
              <p:cNvSpPr/>
              <p:nvPr/>
            </p:nvSpPr>
            <p:spPr>
              <a:xfrm>
                <a:off x="4536750" y="2704875"/>
                <a:ext cx="6700" cy="52575"/>
              </a:xfrm>
              <a:custGeom>
                <a:avLst/>
                <a:gdLst/>
                <a:ahLst/>
                <a:cxnLst/>
                <a:rect l="l" t="t" r="r" b="b"/>
                <a:pathLst>
                  <a:path w="268" h="2103" extrusionOk="0">
                    <a:moveTo>
                      <a:pt x="0" y="1"/>
                    </a:moveTo>
                    <a:lnTo>
                      <a:pt x="0" y="2102"/>
                    </a:lnTo>
                    <a:lnTo>
                      <a:pt x="267" y="2102"/>
                    </a:lnTo>
                    <a:lnTo>
                      <a:pt x="267" y="34"/>
                    </a:lnTo>
                    <a:lnTo>
                      <a:pt x="234" y="34"/>
                    </a:lnTo>
                    <a:lnTo>
                      <a:pt x="1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9"/>
              <p:cNvSpPr/>
              <p:nvPr/>
            </p:nvSpPr>
            <p:spPr>
              <a:xfrm>
                <a:off x="4535900" y="2322950"/>
                <a:ext cx="7550" cy="76725"/>
              </a:xfrm>
              <a:custGeom>
                <a:avLst/>
                <a:gdLst/>
                <a:ahLst/>
                <a:cxnLst/>
                <a:rect l="l" t="t" r="r" b="b"/>
                <a:pathLst>
                  <a:path w="302" h="3069" extrusionOk="0">
                    <a:moveTo>
                      <a:pt x="1" y="0"/>
                    </a:moveTo>
                    <a:lnTo>
                      <a:pt x="1" y="167"/>
                    </a:lnTo>
                    <a:lnTo>
                      <a:pt x="1" y="3069"/>
                    </a:lnTo>
                    <a:lnTo>
                      <a:pt x="301" y="3036"/>
                    </a:lnTo>
                    <a:lnTo>
                      <a:pt x="301" y="133"/>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9"/>
              <p:cNvSpPr/>
              <p:nvPr/>
            </p:nvSpPr>
            <p:spPr>
              <a:xfrm>
                <a:off x="4535900" y="2406325"/>
                <a:ext cx="7550" cy="292750"/>
              </a:xfrm>
              <a:custGeom>
                <a:avLst/>
                <a:gdLst/>
                <a:ahLst/>
                <a:cxnLst/>
                <a:rect l="l" t="t" r="r" b="b"/>
                <a:pathLst>
                  <a:path w="302" h="11710" extrusionOk="0">
                    <a:moveTo>
                      <a:pt x="1" y="1"/>
                    </a:moveTo>
                    <a:lnTo>
                      <a:pt x="1" y="4204"/>
                    </a:lnTo>
                    <a:lnTo>
                      <a:pt x="134" y="4204"/>
                    </a:lnTo>
                    <a:lnTo>
                      <a:pt x="134" y="4371"/>
                    </a:lnTo>
                    <a:lnTo>
                      <a:pt x="1" y="4371"/>
                    </a:lnTo>
                    <a:lnTo>
                      <a:pt x="1" y="11676"/>
                    </a:lnTo>
                    <a:lnTo>
                      <a:pt x="268" y="11709"/>
                    </a:lnTo>
                    <a:lnTo>
                      <a:pt x="301" y="11709"/>
                    </a:lnTo>
                    <a:lnTo>
                      <a:pt x="301" y="9207"/>
                    </a:lnTo>
                    <a:lnTo>
                      <a:pt x="201" y="9207"/>
                    </a:lnTo>
                    <a:lnTo>
                      <a:pt x="201" y="9074"/>
                    </a:lnTo>
                    <a:lnTo>
                      <a:pt x="301" y="9074"/>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9"/>
              <p:cNvSpPr/>
              <p:nvPr/>
            </p:nvSpPr>
            <p:spPr>
              <a:xfrm>
                <a:off x="3665300" y="2734900"/>
                <a:ext cx="6675" cy="850"/>
              </a:xfrm>
              <a:custGeom>
                <a:avLst/>
                <a:gdLst/>
                <a:ahLst/>
                <a:cxnLst/>
                <a:rect l="l" t="t" r="r" b="b"/>
                <a:pathLst>
                  <a:path w="267" h="34" extrusionOk="0">
                    <a:moveTo>
                      <a:pt x="267" y="0"/>
                    </a:moveTo>
                    <a:lnTo>
                      <a:pt x="0" y="34"/>
                    </a:lnTo>
                    <a:lnTo>
                      <a:pt x="267" y="34"/>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9"/>
              <p:cNvSpPr/>
              <p:nvPr/>
            </p:nvSpPr>
            <p:spPr>
              <a:xfrm>
                <a:off x="3665300" y="2377150"/>
                <a:ext cx="6675" cy="2525"/>
              </a:xfrm>
              <a:custGeom>
                <a:avLst/>
                <a:gdLst/>
                <a:ahLst/>
                <a:cxnLst/>
                <a:rect l="l" t="t" r="r" b="b"/>
                <a:pathLst>
                  <a:path w="267" h="101" extrusionOk="0">
                    <a:moveTo>
                      <a:pt x="0" y="0"/>
                    </a:moveTo>
                    <a:lnTo>
                      <a:pt x="0" y="100"/>
                    </a:lnTo>
                    <a:lnTo>
                      <a:pt x="267" y="100"/>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9"/>
              <p:cNvSpPr/>
              <p:nvPr/>
            </p:nvSpPr>
            <p:spPr>
              <a:xfrm>
                <a:off x="3668625" y="2393825"/>
                <a:ext cx="1401025" cy="20875"/>
              </a:xfrm>
              <a:custGeom>
                <a:avLst/>
                <a:gdLst/>
                <a:ahLst/>
                <a:cxnLst/>
                <a:rect l="l" t="t" r="r" b="b"/>
                <a:pathLst>
                  <a:path w="56041" h="835" extrusionOk="0">
                    <a:moveTo>
                      <a:pt x="55907" y="0"/>
                    </a:moveTo>
                    <a:lnTo>
                      <a:pt x="34992" y="201"/>
                    </a:lnTo>
                    <a:lnTo>
                      <a:pt x="34692" y="234"/>
                    </a:lnTo>
                    <a:lnTo>
                      <a:pt x="134" y="534"/>
                    </a:lnTo>
                    <a:lnTo>
                      <a:pt x="0" y="534"/>
                    </a:lnTo>
                    <a:lnTo>
                      <a:pt x="0" y="834"/>
                    </a:lnTo>
                    <a:lnTo>
                      <a:pt x="134" y="834"/>
                    </a:lnTo>
                    <a:lnTo>
                      <a:pt x="34692" y="501"/>
                    </a:lnTo>
                    <a:lnTo>
                      <a:pt x="34992" y="501"/>
                    </a:lnTo>
                    <a:lnTo>
                      <a:pt x="49469" y="367"/>
                    </a:lnTo>
                    <a:lnTo>
                      <a:pt x="49469" y="234"/>
                    </a:lnTo>
                    <a:lnTo>
                      <a:pt x="49603" y="234"/>
                    </a:lnTo>
                    <a:lnTo>
                      <a:pt x="49603" y="367"/>
                    </a:lnTo>
                    <a:lnTo>
                      <a:pt x="55874" y="301"/>
                    </a:lnTo>
                    <a:lnTo>
                      <a:pt x="56040" y="301"/>
                    </a:lnTo>
                    <a:lnTo>
                      <a:pt x="560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9"/>
              <p:cNvSpPr/>
              <p:nvPr/>
            </p:nvSpPr>
            <p:spPr>
              <a:xfrm>
                <a:off x="3666950" y="2645675"/>
                <a:ext cx="2525" cy="7525"/>
              </a:xfrm>
              <a:custGeom>
                <a:avLst/>
                <a:gdLst/>
                <a:ahLst/>
                <a:cxnLst/>
                <a:rect l="l" t="t" r="r" b="b"/>
                <a:pathLst>
                  <a:path w="101" h="301" extrusionOk="0">
                    <a:moveTo>
                      <a:pt x="34" y="0"/>
                    </a:moveTo>
                    <a:lnTo>
                      <a:pt x="1" y="267"/>
                    </a:lnTo>
                    <a:lnTo>
                      <a:pt x="67" y="300"/>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9"/>
              <p:cNvSpPr/>
              <p:nvPr/>
            </p:nvSpPr>
            <p:spPr>
              <a:xfrm>
                <a:off x="3721150" y="2597300"/>
                <a:ext cx="1355175" cy="108425"/>
              </a:xfrm>
              <a:custGeom>
                <a:avLst/>
                <a:gdLst/>
                <a:ahLst/>
                <a:cxnLst/>
                <a:rect l="l" t="t" r="r" b="b"/>
                <a:pathLst>
                  <a:path w="54207" h="4337" extrusionOk="0">
                    <a:moveTo>
                      <a:pt x="1" y="1"/>
                    </a:moveTo>
                    <a:lnTo>
                      <a:pt x="1" y="267"/>
                    </a:lnTo>
                    <a:lnTo>
                      <a:pt x="32591" y="4304"/>
                    </a:lnTo>
                    <a:lnTo>
                      <a:pt x="32724" y="4337"/>
                    </a:lnTo>
                    <a:lnTo>
                      <a:pt x="54206" y="4337"/>
                    </a:lnTo>
                    <a:lnTo>
                      <a:pt x="54206" y="4070"/>
                    </a:lnTo>
                    <a:lnTo>
                      <a:pt x="32858" y="4070"/>
                    </a:lnTo>
                    <a:lnTo>
                      <a:pt x="32591" y="4037"/>
                    </a:lnTo>
                    <a:lnTo>
                      <a:pt x="25853" y="3203"/>
                    </a:lnTo>
                    <a:lnTo>
                      <a:pt x="25819" y="3303"/>
                    </a:lnTo>
                    <a:lnTo>
                      <a:pt x="25686" y="3203"/>
                    </a:lnTo>
                    <a:lnTo>
                      <a:pt x="25719" y="3169"/>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9"/>
              <p:cNvSpPr/>
              <p:nvPr/>
            </p:nvSpPr>
            <p:spPr>
              <a:xfrm>
                <a:off x="4108100" y="2345450"/>
                <a:ext cx="121775" cy="43400"/>
              </a:xfrm>
              <a:custGeom>
                <a:avLst/>
                <a:gdLst/>
                <a:ahLst/>
                <a:cxnLst/>
                <a:rect l="l" t="t" r="r" b="b"/>
                <a:pathLst>
                  <a:path w="4871" h="1736" extrusionOk="0">
                    <a:moveTo>
                      <a:pt x="4604" y="1"/>
                    </a:moveTo>
                    <a:lnTo>
                      <a:pt x="4604" y="67"/>
                    </a:lnTo>
                    <a:lnTo>
                      <a:pt x="4604" y="1101"/>
                    </a:lnTo>
                    <a:cubicBezTo>
                      <a:pt x="4604" y="1168"/>
                      <a:pt x="4537" y="1235"/>
                      <a:pt x="4471" y="1235"/>
                    </a:cubicBezTo>
                    <a:lnTo>
                      <a:pt x="434" y="1435"/>
                    </a:lnTo>
                    <a:cubicBezTo>
                      <a:pt x="425" y="1445"/>
                      <a:pt x="415" y="1449"/>
                      <a:pt x="405" y="1449"/>
                    </a:cubicBezTo>
                    <a:cubicBezTo>
                      <a:pt x="381" y="1449"/>
                      <a:pt x="358" y="1425"/>
                      <a:pt x="334" y="1402"/>
                    </a:cubicBezTo>
                    <a:cubicBezTo>
                      <a:pt x="301" y="1368"/>
                      <a:pt x="268" y="1335"/>
                      <a:pt x="268" y="1302"/>
                    </a:cubicBezTo>
                    <a:lnTo>
                      <a:pt x="268" y="334"/>
                    </a:lnTo>
                    <a:lnTo>
                      <a:pt x="268" y="201"/>
                    </a:lnTo>
                    <a:lnTo>
                      <a:pt x="1" y="201"/>
                    </a:lnTo>
                    <a:lnTo>
                      <a:pt x="1" y="368"/>
                    </a:lnTo>
                    <a:lnTo>
                      <a:pt x="1" y="1302"/>
                    </a:lnTo>
                    <a:cubicBezTo>
                      <a:pt x="1" y="1435"/>
                      <a:pt x="67" y="1535"/>
                      <a:pt x="134" y="1602"/>
                    </a:cubicBezTo>
                    <a:cubicBezTo>
                      <a:pt x="234" y="1702"/>
                      <a:pt x="334" y="1735"/>
                      <a:pt x="434" y="1735"/>
                    </a:cubicBezTo>
                    <a:lnTo>
                      <a:pt x="468" y="1735"/>
                    </a:lnTo>
                    <a:lnTo>
                      <a:pt x="4471" y="1535"/>
                    </a:lnTo>
                    <a:cubicBezTo>
                      <a:pt x="4704" y="1502"/>
                      <a:pt x="4871" y="1335"/>
                      <a:pt x="4871" y="1101"/>
                    </a:cubicBezTo>
                    <a:lnTo>
                      <a:pt x="4871" y="34"/>
                    </a:lnTo>
                    <a:lnTo>
                      <a:pt x="4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9"/>
              <p:cNvSpPr/>
              <p:nvPr/>
            </p:nvSpPr>
            <p:spPr>
              <a:xfrm>
                <a:off x="4128950" y="2348800"/>
                <a:ext cx="6700" cy="850"/>
              </a:xfrm>
              <a:custGeom>
                <a:avLst/>
                <a:gdLst/>
                <a:ahLst/>
                <a:cxnLst/>
                <a:rect l="l" t="t" r="r" b="b"/>
                <a:pathLst>
                  <a:path w="268" h="34" extrusionOk="0">
                    <a:moveTo>
                      <a:pt x="1" y="0"/>
                    </a:moveTo>
                    <a:lnTo>
                      <a:pt x="1" y="33"/>
                    </a:lnTo>
                    <a:lnTo>
                      <a:pt x="267" y="33"/>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9"/>
              <p:cNvSpPr/>
              <p:nvPr/>
            </p:nvSpPr>
            <p:spPr>
              <a:xfrm>
                <a:off x="4128950" y="2345450"/>
                <a:ext cx="80925" cy="29225"/>
              </a:xfrm>
              <a:custGeom>
                <a:avLst/>
                <a:gdLst/>
                <a:ahLst/>
                <a:cxnLst/>
                <a:rect l="l" t="t" r="r" b="b"/>
                <a:pathLst>
                  <a:path w="3237" h="1169" extrusionOk="0">
                    <a:moveTo>
                      <a:pt x="2936" y="1"/>
                    </a:moveTo>
                    <a:lnTo>
                      <a:pt x="2936" y="134"/>
                    </a:lnTo>
                    <a:lnTo>
                      <a:pt x="2936" y="701"/>
                    </a:lnTo>
                    <a:cubicBezTo>
                      <a:pt x="2936" y="735"/>
                      <a:pt x="2936" y="735"/>
                      <a:pt x="2903" y="735"/>
                    </a:cubicBezTo>
                    <a:lnTo>
                      <a:pt x="334" y="868"/>
                    </a:lnTo>
                    <a:lnTo>
                      <a:pt x="301" y="868"/>
                    </a:lnTo>
                    <a:cubicBezTo>
                      <a:pt x="301" y="868"/>
                      <a:pt x="267" y="868"/>
                      <a:pt x="267" y="835"/>
                    </a:cubicBezTo>
                    <a:lnTo>
                      <a:pt x="267" y="301"/>
                    </a:lnTo>
                    <a:lnTo>
                      <a:pt x="267" y="167"/>
                    </a:lnTo>
                    <a:lnTo>
                      <a:pt x="1" y="167"/>
                    </a:lnTo>
                    <a:lnTo>
                      <a:pt x="1" y="301"/>
                    </a:lnTo>
                    <a:lnTo>
                      <a:pt x="1" y="835"/>
                    </a:lnTo>
                    <a:cubicBezTo>
                      <a:pt x="1" y="935"/>
                      <a:pt x="34" y="1001"/>
                      <a:pt x="101" y="1068"/>
                    </a:cubicBezTo>
                    <a:cubicBezTo>
                      <a:pt x="167" y="1135"/>
                      <a:pt x="234" y="1168"/>
                      <a:pt x="334" y="1168"/>
                    </a:cubicBezTo>
                    <a:lnTo>
                      <a:pt x="2903" y="1035"/>
                    </a:lnTo>
                    <a:cubicBezTo>
                      <a:pt x="3103" y="1001"/>
                      <a:pt x="3236" y="868"/>
                      <a:pt x="3236" y="701"/>
                    </a:cubicBezTo>
                    <a:lnTo>
                      <a:pt x="3236" y="101"/>
                    </a:lnTo>
                    <a:lnTo>
                      <a:pt x="32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9"/>
              <p:cNvSpPr/>
              <p:nvPr/>
            </p:nvSpPr>
            <p:spPr>
              <a:xfrm>
                <a:off x="4905350" y="2399650"/>
                <a:ext cx="165975" cy="92600"/>
              </a:xfrm>
              <a:custGeom>
                <a:avLst/>
                <a:gdLst/>
                <a:ahLst/>
                <a:cxnLst/>
                <a:rect l="l" t="t" r="r" b="b"/>
                <a:pathLst>
                  <a:path w="6639" h="3704" extrusionOk="0">
                    <a:moveTo>
                      <a:pt x="0" y="1"/>
                    </a:moveTo>
                    <a:lnTo>
                      <a:pt x="0" y="134"/>
                    </a:lnTo>
                    <a:lnTo>
                      <a:pt x="0" y="3570"/>
                    </a:lnTo>
                    <a:lnTo>
                      <a:pt x="134" y="3603"/>
                    </a:lnTo>
                    <a:lnTo>
                      <a:pt x="134" y="3670"/>
                    </a:lnTo>
                    <a:lnTo>
                      <a:pt x="6405" y="3670"/>
                    </a:lnTo>
                    <a:lnTo>
                      <a:pt x="6638" y="3704"/>
                    </a:lnTo>
                    <a:lnTo>
                      <a:pt x="6638" y="3537"/>
                    </a:lnTo>
                    <a:lnTo>
                      <a:pt x="6405" y="3537"/>
                    </a:lnTo>
                    <a:lnTo>
                      <a:pt x="134" y="3503"/>
                    </a:lnTo>
                    <a:lnTo>
                      <a:pt x="134" y="134"/>
                    </a:lnTo>
                    <a:lnTo>
                      <a:pt x="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9"/>
              <p:cNvSpPr/>
              <p:nvPr/>
            </p:nvSpPr>
            <p:spPr>
              <a:xfrm>
                <a:off x="4363275" y="2511400"/>
                <a:ext cx="176000" cy="168475"/>
              </a:xfrm>
              <a:custGeom>
                <a:avLst/>
                <a:gdLst/>
                <a:ahLst/>
                <a:cxnLst/>
                <a:rect l="l" t="t" r="r" b="b"/>
                <a:pathLst>
                  <a:path w="7040" h="6739" extrusionOk="0">
                    <a:moveTo>
                      <a:pt x="4237" y="1"/>
                    </a:moveTo>
                    <a:lnTo>
                      <a:pt x="34" y="6605"/>
                    </a:lnTo>
                    <a:lnTo>
                      <a:pt x="1" y="6639"/>
                    </a:lnTo>
                    <a:lnTo>
                      <a:pt x="134" y="6739"/>
                    </a:lnTo>
                    <a:lnTo>
                      <a:pt x="168" y="6639"/>
                    </a:lnTo>
                    <a:lnTo>
                      <a:pt x="4304" y="168"/>
                    </a:lnTo>
                    <a:lnTo>
                      <a:pt x="7039" y="168"/>
                    </a:lnTo>
                    <a:lnTo>
                      <a:pt x="70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9"/>
              <p:cNvSpPr/>
              <p:nvPr/>
            </p:nvSpPr>
            <p:spPr>
              <a:xfrm>
                <a:off x="3719500" y="2653175"/>
                <a:ext cx="1360150" cy="111775"/>
              </a:xfrm>
              <a:custGeom>
                <a:avLst/>
                <a:gdLst/>
                <a:ahLst/>
                <a:cxnLst/>
                <a:rect l="l" t="t" r="r" b="b"/>
                <a:pathLst>
                  <a:path w="54406" h="4471" extrusionOk="0">
                    <a:moveTo>
                      <a:pt x="34" y="0"/>
                    </a:moveTo>
                    <a:lnTo>
                      <a:pt x="0" y="267"/>
                    </a:lnTo>
                    <a:cubicBezTo>
                      <a:pt x="0" y="267"/>
                      <a:pt x="34" y="267"/>
                      <a:pt x="67" y="301"/>
                    </a:cubicBezTo>
                    <a:cubicBezTo>
                      <a:pt x="2202" y="568"/>
                      <a:pt x="32757" y="4470"/>
                      <a:pt x="32790" y="4470"/>
                    </a:cubicBezTo>
                    <a:lnTo>
                      <a:pt x="54406" y="4170"/>
                    </a:lnTo>
                    <a:lnTo>
                      <a:pt x="54406" y="3903"/>
                    </a:lnTo>
                    <a:lnTo>
                      <a:pt x="54239" y="3903"/>
                    </a:lnTo>
                    <a:lnTo>
                      <a:pt x="32957" y="4170"/>
                    </a:lnTo>
                    <a:lnTo>
                      <a:pt x="32657" y="4170"/>
                    </a:lnTo>
                    <a:cubicBezTo>
                      <a:pt x="30589" y="3903"/>
                      <a:pt x="1735" y="234"/>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9"/>
              <p:cNvSpPr/>
              <p:nvPr/>
            </p:nvSpPr>
            <p:spPr>
              <a:xfrm>
                <a:off x="3665300" y="2379650"/>
                <a:ext cx="6675" cy="356100"/>
              </a:xfrm>
              <a:custGeom>
                <a:avLst/>
                <a:gdLst/>
                <a:ahLst/>
                <a:cxnLst/>
                <a:rect l="l" t="t" r="r" b="b"/>
                <a:pathLst>
                  <a:path w="267" h="14244" extrusionOk="0">
                    <a:moveTo>
                      <a:pt x="100" y="10641"/>
                    </a:moveTo>
                    <a:lnTo>
                      <a:pt x="167" y="10675"/>
                    </a:lnTo>
                    <a:lnTo>
                      <a:pt x="133" y="10941"/>
                    </a:lnTo>
                    <a:lnTo>
                      <a:pt x="67" y="10941"/>
                    </a:lnTo>
                    <a:lnTo>
                      <a:pt x="100" y="10641"/>
                    </a:lnTo>
                    <a:close/>
                    <a:moveTo>
                      <a:pt x="0" y="0"/>
                    </a:moveTo>
                    <a:lnTo>
                      <a:pt x="0" y="14244"/>
                    </a:lnTo>
                    <a:lnTo>
                      <a:pt x="267" y="14210"/>
                    </a:lnTo>
                    <a:lnTo>
                      <a:pt x="267" y="13443"/>
                    </a:lnTo>
                    <a:lnTo>
                      <a:pt x="133" y="13443"/>
                    </a:lnTo>
                    <a:lnTo>
                      <a:pt x="133" y="13310"/>
                    </a:lnTo>
                    <a:lnTo>
                      <a:pt x="267" y="13310"/>
                    </a:lnTo>
                    <a:lnTo>
                      <a:pt x="267" y="4737"/>
                    </a:lnTo>
                    <a:lnTo>
                      <a:pt x="133" y="4737"/>
                    </a:lnTo>
                    <a:lnTo>
                      <a:pt x="133" y="4570"/>
                    </a:lnTo>
                    <a:lnTo>
                      <a:pt x="267" y="4570"/>
                    </a:lnTo>
                    <a:lnTo>
                      <a:pt x="267" y="1401"/>
                    </a:lnTo>
                    <a:lnTo>
                      <a:pt x="133" y="1401"/>
                    </a:lnTo>
                    <a:lnTo>
                      <a:pt x="133" y="1101"/>
                    </a:lnTo>
                    <a:lnTo>
                      <a:pt x="267" y="1101"/>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9"/>
              <p:cNvSpPr/>
              <p:nvPr/>
            </p:nvSpPr>
            <p:spPr>
              <a:xfrm>
                <a:off x="3609425" y="2347075"/>
                <a:ext cx="62550" cy="418700"/>
              </a:xfrm>
              <a:custGeom>
                <a:avLst/>
                <a:gdLst/>
                <a:ahLst/>
                <a:cxnLst/>
                <a:rect l="l" t="t" r="r" b="b"/>
                <a:pathLst>
                  <a:path w="2502" h="16748" extrusionOk="0">
                    <a:moveTo>
                      <a:pt x="1852" y="0"/>
                    </a:moveTo>
                    <a:cubicBezTo>
                      <a:pt x="1835" y="0"/>
                      <a:pt x="1818" y="1"/>
                      <a:pt x="1801" y="2"/>
                    </a:cubicBezTo>
                    <a:cubicBezTo>
                      <a:pt x="767" y="69"/>
                      <a:pt x="0" y="1070"/>
                      <a:pt x="0" y="2237"/>
                    </a:cubicBezTo>
                    <a:lnTo>
                      <a:pt x="0" y="15413"/>
                    </a:lnTo>
                    <a:cubicBezTo>
                      <a:pt x="0" y="16014"/>
                      <a:pt x="367" y="16548"/>
                      <a:pt x="901" y="16614"/>
                    </a:cubicBezTo>
                    <a:lnTo>
                      <a:pt x="1468" y="16714"/>
                    </a:lnTo>
                    <a:cubicBezTo>
                      <a:pt x="1501" y="16714"/>
                      <a:pt x="1568" y="16748"/>
                      <a:pt x="1601" y="16748"/>
                    </a:cubicBezTo>
                    <a:cubicBezTo>
                      <a:pt x="1835" y="16748"/>
                      <a:pt x="2068" y="16648"/>
                      <a:pt x="2235" y="16481"/>
                    </a:cubicBezTo>
                    <a:cubicBezTo>
                      <a:pt x="2435" y="16314"/>
                      <a:pt x="2502" y="16081"/>
                      <a:pt x="2502" y="15814"/>
                    </a:cubicBezTo>
                    <a:lnTo>
                      <a:pt x="2502" y="15680"/>
                    </a:lnTo>
                    <a:lnTo>
                      <a:pt x="2502" y="15547"/>
                    </a:lnTo>
                    <a:lnTo>
                      <a:pt x="2235" y="15547"/>
                    </a:lnTo>
                    <a:lnTo>
                      <a:pt x="2235" y="15814"/>
                    </a:lnTo>
                    <a:cubicBezTo>
                      <a:pt x="2235" y="15980"/>
                      <a:pt x="2168" y="16147"/>
                      <a:pt x="2035" y="16281"/>
                    </a:cubicBezTo>
                    <a:cubicBezTo>
                      <a:pt x="1935" y="16381"/>
                      <a:pt x="1768" y="16447"/>
                      <a:pt x="1601" y="16447"/>
                    </a:cubicBezTo>
                    <a:lnTo>
                      <a:pt x="1501" y="16447"/>
                    </a:lnTo>
                    <a:lnTo>
                      <a:pt x="934" y="16347"/>
                    </a:lnTo>
                    <a:cubicBezTo>
                      <a:pt x="634" y="16314"/>
                      <a:pt x="400" y="16014"/>
                      <a:pt x="300" y="15680"/>
                    </a:cubicBezTo>
                    <a:lnTo>
                      <a:pt x="234" y="15714"/>
                    </a:lnTo>
                    <a:lnTo>
                      <a:pt x="167" y="15614"/>
                    </a:lnTo>
                    <a:lnTo>
                      <a:pt x="267" y="15547"/>
                    </a:lnTo>
                    <a:cubicBezTo>
                      <a:pt x="267" y="15513"/>
                      <a:pt x="267" y="15447"/>
                      <a:pt x="267" y="15413"/>
                    </a:cubicBezTo>
                    <a:lnTo>
                      <a:pt x="267" y="2237"/>
                    </a:lnTo>
                    <a:cubicBezTo>
                      <a:pt x="267" y="1303"/>
                      <a:pt x="801" y="536"/>
                      <a:pt x="1568" y="336"/>
                    </a:cubicBezTo>
                    <a:lnTo>
                      <a:pt x="1568" y="203"/>
                    </a:lnTo>
                    <a:lnTo>
                      <a:pt x="1701" y="203"/>
                    </a:lnTo>
                    <a:lnTo>
                      <a:pt x="1701" y="303"/>
                    </a:lnTo>
                    <a:cubicBezTo>
                      <a:pt x="1735" y="303"/>
                      <a:pt x="1768" y="303"/>
                      <a:pt x="1801" y="269"/>
                    </a:cubicBezTo>
                    <a:lnTo>
                      <a:pt x="1835" y="269"/>
                    </a:lnTo>
                    <a:cubicBezTo>
                      <a:pt x="2068" y="269"/>
                      <a:pt x="2235" y="469"/>
                      <a:pt x="2235" y="670"/>
                    </a:cubicBezTo>
                    <a:lnTo>
                      <a:pt x="2235" y="1203"/>
                    </a:lnTo>
                    <a:lnTo>
                      <a:pt x="2502" y="1203"/>
                    </a:lnTo>
                    <a:lnTo>
                      <a:pt x="2502" y="1170"/>
                    </a:lnTo>
                    <a:lnTo>
                      <a:pt x="2502" y="670"/>
                    </a:lnTo>
                    <a:cubicBezTo>
                      <a:pt x="2502" y="320"/>
                      <a:pt x="2199" y="0"/>
                      <a:pt x="1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9"/>
              <p:cNvSpPr/>
              <p:nvPr/>
            </p:nvSpPr>
            <p:spPr>
              <a:xfrm>
                <a:off x="3668625" y="2494725"/>
                <a:ext cx="52550" cy="221025"/>
              </a:xfrm>
              <a:custGeom>
                <a:avLst/>
                <a:gdLst/>
                <a:ahLst/>
                <a:cxnLst/>
                <a:rect l="l" t="t" r="r" b="b"/>
                <a:pathLst>
                  <a:path w="2102" h="8841" extrusionOk="0">
                    <a:moveTo>
                      <a:pt x="0" y="1"/>
                    </a:moveTo>
                    <a:lnTo>
                      <a:pt x="0" y="134"/>
                    </a:lnTo>
                    <a:lnTo>
                      <a:pt x="1969" y="134"/>
                    </a:lnTo>
                    <a:lnTo>
                      <a:pt x="1969" y="8707"/>
                    </a:lnTo>
                    <a:lnTo>
                      <a:pt x="0" y="8707"/>
                    </a:lnTo>
                    <a:lnTo>
                      <a:pt x="0" y="8840"/>
                    </a:lnTo>
                    <a:lnTo>
                      <a:pt x="2102" y="8840"/>
                    </a:lnTo>
                    <a:lnTo>
                      <a:pt x="2102" y="7806"/>
                    </a:lnTo>
                    <a:lnTo>
                      <a:pt x="2002" y="7806"/>
                    </a:lnTo>
                    <a:lnTo>
                      <a:pt x="2035" y="7673"/>
                    </a:lnTo>
                    <a:lnTo>
                      <a:pt x="2102" y="7673"/>
                    </a:lnTo>
                    <a:lnTo>
                      <a:pt x="2102" y="6605"/>
                    </a:lnTo>
                    <a:lnTo>
                      <a:pt x="2002" y="6605"/>
                    </a:lnTo>
                    <a:lnTo>
                      <a:pt x="2035" y="6338"/>
                    </a:lnTo>
                    <a:lnTo>
                      <a:pt x="2102" y="6338"/>
                    </a:lnTo>
                    <a:lnTo>
                      <a:pt x="2102" y="4370"/>
                    </a:lnTo>
                    <a:lnTo>
                      <a:pt x="2102" y="4104"/>
                    </a:lnTo>
                    <a:lnTo>
                      <a:pt x="21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9"/>
              <p:cNvSpPr/>
              <p:nvPr/>
            </p:nvSpPr>
            <p:spPr>
              <a:xfrm>
                <a:off x="3613575" y="2352125"/>
                <a:ext cx="38400" cy="387800"/>
              </a:xfrm>
              <a:custGeom>
                <a:avLst/>
                <a:gdLst/>
                <a:ahLst/>
                <a:cxnLst/>
                <a:rect l="l" t="t" r="r" b="b"/>
                <a:pathLst>
                  <a:path w="1536" h="15512" extrusionOk="0">
                    <a:moveTo>
                      <a:pt x="1369" y="1"/>
                    </a:moveTo>
                    <a:lnTo>
                      <a:pt x="1369" y="134"/>
                    </a:lnTo>
                    <a:lnTo>
                      <a:pt x="1369" y="14544"/>
                    </a:lnTo>
                    <a:lnTo>
                      <a:pt x="101" y="15345"/>
                    </a:lnTo>
                    <a:lnTo>
                      <a:pt x="1" y="15412"/>
                    </a:lnTo>
                    <a:lnTo>
                      <a:pt x="68" y="15512"/>
                    </a:lnTo>
                    <a:lnTo>
                      <a:pt x="134" y="15478"/>
                    </a:lnTo>
                    <a:lnTo>
                      <a:pt x="1535" y="14644"/>
                    </a:lnTo>
                    <a:lnTo>
                      <a:pt x="1535" y="101"/>
                    </a:lnTo>
                    <a:lnTo>
                      <a:pt x="15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9"/>
              <p:cNvSpPr/>
              <p:nvPr/>
            </p:nvSpPr>
            <p:spPr>
              <a:xfrm>
                <a:off x="4575950" y="2323775"/>
                <a:ext cx="478700" cy="42550"/>
              </a:xfrm>
              <a:custGeom>
                <a:avLst/>
                <a:gdLst/>
                <a:ahLst/>
                <a:cxnLst/>
                <a:rect l="l" t="t" r="r" b="b"/>
                <a:pathLst>
                  <a:path w="19148" h="1702" extrusionOk="0">
                    <a:moveTo>
                      <a:pt x="19014" y="0"/>
                    </a:moveTo>
                    <a:lnTo>
                      <a:pt x="19014" y="100"/>
                    </a:lnTo>
                    <a:lnTo>
                      <a:pt x="19014" y="1268"/>
                    </a:lnTo>
                    <a:lnTo>
                      <a:pt x="133" y="1568"/>
                    </a:lnTo>
                    <a:lnTo>
                      <a:pt x="133" y="100"/>
                    </a:lnTo>
                    <a:lnTo>
                      <a:pt x="133" y="34"/>
                    </a:lnTo>
                    <a:lnTo>
                      <a:pt x="0" y="34"/>
                    </a:lnTo>
                    <a:lnTo>
                      <a:pt x="0" y="100"/>
                    </a:lnTo>
                    <a:lnTo>
                      <a:pt x="0" y="1702"/>
                    </a:lnTo>
                    <a:lnTo>
                      <a:pt x="19147" y="1401"/>
                    </a:lnTo>
                    <a:lnTo>
                      <a:pt x="19147" y="100"/>
                    </a:lnTo>
                    <a:lnTo>
                      <a:pt x="19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9"/>
              <p:cNvSpPr/>
              <p:nvPr/>
            </p:nvSpPr>
            <p:spPr>
              <a:xfrm>
                <a:off x="3718650" y="2686525"/>
                <a:ext cx="1371850" cy="175150"/>
              </a:xfrm>
              <a:custGeom>
                <a:avLst/>
                <a:gdLst/>
                <a:ahLst/>
                <a:cxnLst/>
                <a:rect l="l" t="t" r="r" b="b"/>
                <a:pathLst>
                  <a:path w="54874" h="7006" extrusionOk="0">
                    <a:moveTo>
                      <a:pt x="34" y="1"/>
                    </a:moveTo>
                    <a:lnTo>
                      <a:pt x="1" y="134"/>
                    </a:lnTo>
                    <a:lnTo>
                      <a:pt x="101" y="134"/>
                    </a:lnTo>
                    <a:lnTo>
                      <a:pt x="31590" y="4404"/>
                    </a:lnTo>
                    <a:lnTo>
                      <a:pt x="33024" y="6706"/>
                    </a:lnTo>
                    <a:lnTo>
                      <a:pt x="33225" y="7006"/>
                    </a:lnTo>
                    <a:lnTo>
                      <a:pt x="33425" y="6739"/>
                    </a:lnTo>
                    <a:lnTo>
                      <a:pt x="34959" y="4571"/>
                    </a:lnTo>
                    <a:lnTo>
                      <a:pt x="54673" y="4537"/>
                    </a:lnTo>
                    <a:lnTo>
                      <a:pt x="54673" y="4537"/>
                    </a:lnTo>
                    <a:lnTo>
                      <a:pt x="53839" y="6739"/>
                    </a:lnTo>
                    <a:lnTo>
                      <a:pt x="53806" y="6772"/>
                    </a:lnTo>
                    <a:lnTo>
                      <a:pt x="53939" y="6839"/>
                    </a:lnTo>
                    <a:lnTo>
                      <a:pt x="53973" y="6739"/>
                    </a:lnTo>
                    <a:lnTo>
                      <a:pt x="54873" y="4371"/>
                    </a:lnTo>
                    <a:lnTo>
                      <a:pt x="34926" y="4437"/>
                    </a:lnTo>
                    <a:lnTo>
                      <a:pt x="34892" y="4437"/>
                    </a:lnTo>
                    <a:lnTo>
                      <a:pt x="33258" y="6739"/>
                    </a:lnTo>
                    <a:lnTo>
                      <a:pt x="33225" y="6772"/>
                    </a:lnTo>
                    <a:lnTo>
                      <a:pt x="33225" y="6739"/>
                    </a:lnTo>
                    <a:lnTo>
                      <a:pt x="31657" y="4304"/>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9"/>
              <p:cNvSpPr/>
              <p:nvPr/>
            </p:nvSpPr>
            <p:spPr>
              <a:xfrm>
                <a:off x="4540925" y="2488900"/>
                <a:ext cx="367775" cy="147625"/>
              </a:xfrm>
              <a:custGeom>
                <a:avLst/>
                <a:gdLst/>
                <a:ahLst/>
                <a:cxnLst/>
                <a:rect l="l" t="t" r="r" b="b"/>
                <a:pathLst>
                  <a:path w="14711" h="5905" extrusionOk="0">
                    <a:moveTo>
                      <a:pt x="14577" y="0"/>
                    </a:moveTo>
                    <a:lnTo>
                      <a:pt x="11942" y="5571"/>
                    </a:lnTo>
                    <a:lnTo>
                      <a:pt x="100" y="5771"/>
                    </a:lnTo>
                    <a:lnTo>
                      <a:pt x="0" y="5771"/>
                    </a:lnTo>
                    <a:lnTo>
                      <a:pt x="0" y="5904"/>
                    </a:lnTo>
                    <a:lnTo>
                      <a:pt x="100" y="5904"/>
                    </a:lnTo>
                    <a:lnTo>
                      <a:pt x="12009" y="5704"/>
                    </a:lnTo>
                    <a:lnTo>
                      <a:pt x="12042" y="5704"/>
                    </a:lnTo>
                    <a:lnTo>
                      <a:pt x="14711" y="100"/>
                    </a:lnTo>
                    <a:lnTo>
                      <a:pt x="14711" y="33"/>
                    </a:lnTo>
                    <a:lnTo>
                      <a:pt x="1457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9"/>
              <p:cNvSpPr/>
              <p:nvPr/>
            </p:nvSpPr>
            <p:spPr>
              <a:xfrm>
                <a:off x="5242250" y="3575500"/>
                <a:ext cx="424500" cy="361950"/>
              </a:xfrm>
              <a:custGeom>
                <a:avLst/>
                <a:gdLst/>
                <a:ahLst/>
                <a:cxnLst/>
                <a:rect l="l" t="t" r="r" b="b"/>
                <a:pathLst>
                  <a:path w="16980" h="14478" extrusionOk="0">
                    <a:moveTo>
                      <a:pt x="1235" y="1"/>
                    </a:moveTo>
                    <a:lnTo>
                      <a:pt x="534" y="5271"/>
                    </a:lnTo>
                    <a:lnTo>
                      <a:pt x="134" y="8473"/>
                    </a:lnTo>
                    <a:lnTo>
                      <a:pt x="0" y="9374"/>
                    </a:lnTo>
                    <a:lnTo>
                      <a:pt x="0" y="9407"/>
                    </a:lnTo>
                    <a:lnTo>
                      <a:pt x="67" y="9574"/>
                    </a:lnTo>
                    <a:lnTo>
                      <a:pt x="234" y="9874"/>
                    </a:lnTo>
                    <a:lnTo>
                      <a:pt x="2335" y="14478"/>
                    </a:lnTo>
                    <a:lnTo>
                      <a:pt x="16979" y="12409"/>
                    </a:lnTo>
                    <a:cubicBezTo>
                      <a:pt x="16946" y="12376"/>
                      <a:pt x="16946" y="12343"/>
                      <a:pt x="16946" y="12309"/>
                    </a:cubicBezTo>
                    <a:lnTo>
                      <a:pt x="16946" y="12143"/>
                    </a:lnTo>
                    <a:lnTo>
                      <a:pt x="15245" y="12376"/>
                    </a:lnTo>
                    <a:lnTo>
                      <a:pt x="15245" y="12443"/>
                    </a:lnTo>
                    <a:lnTo>
                      <a:pt x="15111" y="12476"/>
                    </a:lnTo>
                    <a:lnTo>
                      <a:pt x="15111" y="12409"/>
                    </a:lnTo>
                    <a:lnTo>
                      <a:pt x="12242" y="12810"/>
                    </a:lnTo>
                    <a:lnTo>
                      <a:pt x="12276" y="12943"/>
                    </a:lnTo>
                    <a:lnTo>
                      <a:pt x="12142" y="12977"/>
                    </a:lnTo>
                    <a:lnTo>
                      <a:pt x="12109" y="12810"/>
                    </a:lnTo>
                    <a:lnTo>
                      <a:pt x="8340" y="13343"/>
                    </a:lnTo>
                    <a:lnTo>
                      <a:pt x="8373" y="13444"/>
                    </a:lnTo>
                    <a:lnTo>
                      <a:pt x="8240" y="13510"/>
                    </a:lnTo>
                    <a:lnTo>
                      <a:pt x="8206" y="13377"/>
                    </a:lnTo>
                    <a:lnTo>
                      <a:pt x="4470" y="13877"/>
                    </a:lnTo>
                    <a:lnTo>
                      <a:pt x="4504" y="13944"/>
                    </a:lnTo>
                    <a:lnTo>
                      <a:pt x="4370" y="13977"/>
                    </a:lnTo>
                    <a:lnTo>
                      <a:pt x="4337" y="13911"/>
                    </a:lnTo>
                    <a:lnTo>
                      <a:pt x="2502" y="14144"/>
                    </a:lnTo>
                    <a:lnTo>
                      <a:pt x="1802" y="12643"/>
                    </a:lnTo>
                    <a:lnTo>
                      <a:pt x="1568" y="12643"/>
                    </a:lnTo>
                    <a:lnTo>
                      <a:pt x="1535" y="12376"/>
                    </a:lnTo>
                    <a:lnTo>
                      <a:pt x="1668" y="12376"/>
                    </a:lnTo>
                    <a:lnTo>
                      <a:pt x="301" y="9374"/>
                    </a:lnTo>
                    <a:lnTo>
                      <a:pt x="301" y="9307"/>
                    </a:lnTo>
                    <a:lnTo>
                      <a:pt x="167" y="9307"/>
                    </a:lnTo>
                    <a:lnTo>
                      <a:pt x="167" y="9040"/>
                    </a:lnTo>
                    <a:lnTo>
                      <a:pt x="334" y="9040"/>
                    </a:lnTo>
                    <a:lnTo>
                      <a:pt x="1135" y="3003"/>
                    </a:lnTo>
                    <a:lnTo>
                      <a:pt x="968" y="2736"/>
                    </a:lnTo>
                    <a:lnTo>
                      <a:pt x="1001" y="2703"/>
                    </a:lnTo>
                    <a:lnTo>
                      <a:pt x="1034" y="2536"/>
                    </a:lnTo>
                    <a:lnTo>
                      <a:pt x="1201" y="2536"/>
                    </a:lnTo>
                    <a:lnTo>
                      <a:pt x="1468" y="301"/>
                    </a:lnTo>
                    <a:lnTo>
                      <a:pt x="4670" y="901"/>
                    </a:lnTo>
                    <a:lnTo>
                      <a:pt x="4704" y="801"/>
                    </a:lnTo>
                    <a:lnTo>
                      <a:pt x="4837" y="801"/>
                    </a:lnTo>
                    <a:lnTo>
                      <a:pt x="4804" y="935"/>
                    </a:lnTo>
                    <a:lnTo>
                      <a:pt x="13410" y="2469"/>
                    </a:lnTo>
                    <a:lnTo>
                      <a:pt x="13410" y="2402"/>
                    </a:lnTo>
                    <a:lnTo>
                      <a:pt x="13577" y="2402"/>
                    </a:lnTo>
                    <a:lnTo>
                      <a:pt x="13543" y="2502"/>
                    </a:lnTo>
                    <a:lnTo>
                      <a:pt x="16946" y="3103"/>
                    </a:lnTo>
                    <a:lnTo>
                      <a:pt x="16946" y="2836"/>
                    </a:lnTo>
                    <a:lnTo>
                      <a:pt x="1535" y="34"/>
                    </a:lnTo>
                    <a:lnTo>
                      <a:pt x="12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9"/>
              <p:cNvSpPr/>
              <p:nvPr/>
            </p:nvSpPr>
            <p:spPr>
              <a:xfrm>
                <a:off x="5665875" y="3634700"/>
                <a:ext cx="45900" cy="264400"/>
              </a:xfrm>
              <a:custGeom>
                <a:avLst/>
                <a:gdLst/>
                <a:ahLst/>
                <a:cxnLst/>
                <a:rect l="l" t="t" r="r" b="b"/>
                <a:pathLst>
                  <a:path w="1836" h="10576" extrusionOk="0">
                    <a:moveTo>
                      <a:pt x="835" y="268"/>
                    </a:moveTo>
                    <a:lnTo>
                      <a:pt x="835" y="335"/>
                    </a:lnTo>
                    <a:cubicBezTo>
                      <a:pt x="1268" y="501"/>
                      <a:pt x="1535" y="935"/>
                      <a:pt x="1535" y="1435"/>
                    </a:cubicBezTo>
                    <a:lnTo>
                      <a:pt x="1535" y="9675"/>
                    </a:lnTo>
                    <a:cubicBezTo>
                      <a:pt x="1535" y="9708"/>
                      <a:pt x="1535" y="9741"/>
                      <a:pt x="1535" y="9775"/>
                    </a:cubicBezTo>
                    <a:lnTo>
                      <a:pt x="1669" y="9941"/>
                    </a:lnTo>
                    <a:lnTo>
                      <a:pt x="1569" y="10008"/>
                    </a:lnTo>
                    <a:lnTo>
                      <a:pt x="1502" y="9941"/>
                    </a:lnTo>
                    <a:cubicBezTo>
                      <a:pt x="1435" y="10075"/>
                      <a:pt x="1268" y="10208"/>
                      <a:pt x="1102" y="10208"/>
                    </a:cubicBezTo>
                    <a:lnTo>
                      <a:pt x="735" y="10275"/>
                    </a:lnTo>
                    <a:cubicBezTo>
                      <a:pt x="715" y="10278"/>
                      <a:pt x="694" y="10279"/>
                      <a:pt x="674" y="10279"/>
                    </a:cubicBezTo>
                    <a:cubicBezTo>
                      <a:pt x="463" y="10279"/>
                      <a:pt x="268" y="10124"/>
                      <a:pt x="268" y="9941"/>
                    </a:cubicBezTo>
                    <a:lnTo>
                      <a:pt x="268" y="468"/>
                    </a:lnTo>
                    <a:cubicBezTo>
                      <a:pt x="268" y="368"/>
                      <a:pt x="368" y="268"/>
                      <a:pt x="535" y="268"/>
                    </a:cubicBezTo>
                    <a:cubicBezTo>
                      <a:pt x="601" y="268"/>
                      <a:pt x="668" y="268"/>
                      <a:pt x="701" y="301"/>
                    </a:cubicBezTo>
                    <a:lnTo>
                      <a:pt x="701" y="268"/>
                    </a:lnTo>
                    <a:close/>
                    <a:moveTo>
                      <a:pt x="535" y="1"/>
                    </a:moveTo>
                    <a:cubicBezTo>
                      <a:pt x="234" y="1"/>
                      <a:pt x="1" y="201"/>
                      <a:pt x="1" y="468"/>
                    </a:cubicBezTo>
                    <a:lnTo>
                      <a:pt x="1" y="735"/>
                    </a:lnTo>
                    <a:lnTo>
                      <a:pt x="1" y="2102"/>
                    </a:lnTo>
                    <a:lnTo>
                      <a:pt x="168" y="2136"/>
                    </a:lnTo>
                    <a:lnTo>
                      <a:pt x="134" y="2403"/>
                    </a:lnTo>
                    <a:lnTo>
                      <a:pt x="1" y="2369"/>
                    </a:lnTo>
                    <a:lnTo>
                      <a:pt x="1" y="6672"/>
                    </a:lnTo>
                    <a:lnTo>
                      <a:pt x="168" y="6672"/>
                    </a:lnTo>
                    <a:lnTo>
                      <a:pt x="168" y="6939"/>
                    </a:lnTo>
                    <a:lnTo>
                      <a:pt x="1" y="6939"/>
                    </a:lnTo>
                    <a:lnTo>
                      <a:pt x="1" y="8707"/>
                    </a:lnTo>
                    <a:lnTo>
                      <a:pt x="34" y="8674"/>
                    </a:lnTo>
                    <a:lnTo>
                      <a:pt x="68" y="8974"/>
                    </a:lnTo>
                    <a:lnTo>
                      <a:pt x="1" y="8974"/>
                    </a:lnTo>
                    <a:lnTo>
                      <a:pt x="1" y="9775"/>
                    </a:lnTo>
                    <a:lnTo>
                      <a:pt x="1" y="9941"/>
                    </a:lnTo>
                    <a:cubicBezTo>
                      <a:pt x="1" y="9975"/>
                      <a:pt x="1" y="10008"/>
                      <a:pt x="1" y="10041"/>
                    </a:cubicBezTo>
                    <a:cubicBezTo>
                      <a:pt x="68" y="10342"/>
                      <a:pt x="334" y="10575"/>
                      <a:pt x="668" y="10575"/>
                    </a:cubicBezTo>
                    <a:cubicBezTo>
                      <a:pt x="701" y="10575"/>
                      <a:pt x="735" y="10542"/>
                      <a:pt x="768" y="10542"/>
                    </a:cubicBezTo>
                    <a:lnTo>
                      <a:pt x="1168" y="10508"/>
                    </a:lnTo>
                    <a:cubicBezTo>
                      <a:pt x="1535" y="10442"/>
                      <a:pt x="1835" y="10108"/>
                      <a:pt x="1835" y="9675"/>
                    </a:cubicBezTo>
                    <a:lnTo>
                      <a:pt x="1835" y="1435"/>
                    </a:lnTo>
                    <a:cubicBezTo>
                      <a:pt x="1835" y="668"/>
                      <a:pt x="1268" y="34"/>
                      <a:pt x="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9"/>
              <p:cNvSpPr/>
              <p:nvPr/>
            </p:nvSpPr>
            <p:spPr>
              <a:xfrm>
                <a:off x="5267275" y="3638875"/>
                <a:ext cx="402800" cy="55900"/>
              </a:xfrm>
              <a:custGeom>
                <a:avLst/>
                <a:gdLst/>
                <a:ahLst/>
                <a:cxnLst/>
                <a:rect l="l" t="t" r="r" b="b"/>
                <a:pathLst>
                  <a:path w="16112" h="2236" extrusionOk="0">
                    <a:moveTo>
                      <a:pt x="33" y="1"/>
                    </a:moveTo>
                    <a:lnTo>
                      <a:pt x="0" y="168"/>
                    </a:lnTo>
                    <a:lnTo>
                      <a:pt x="67" y="134"/>
                    </a:lnTo>
                    <a:lnTo>
                      <a:pt x="167" y="301"/>
                    </a:lnTo>
                    <a:lnTo>
                      <a:pt x="15945" y="2202"/>
                    </a:lnTo>
                    <a:lnTo>
                      <a:pt x="16078" y="2236"/>
                    </a:lnTo>
                    <a:lnTo>
                      <a:pt x="16112" y="1935"/>
                    </a:lnTo>
                    <a:lnTo>
                      <a:pt x="15945" y="1935"/>
                    </a:lnTo>
                    <a:lnTo>
                      <a:pt x="2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9"/>
              <p:cNvSpPr/>
              <p:nvPr/>
            </p:nvSpPr>
            <p:spPr>
              <a:xfrm>
                <a:off x="5246425" y="3801500"/>
                <a:ext cx="424475" cy="6700"/>
              </a:xfrm>
              <a:custGeom>
                <a:avLst/>
                <a:gdLst/>
                <a:ahLst/>
                <a:cxnLst/>
                <a:rect l="l" t="t" r="r" b="b"/>
                <a:pathLst>
                  <a:path w="16979" h="268" extrusionOk="0">
                    <a:moveTo>
                      <a:pt x="0" y="0"/>
                    </a:moveTo>
                    <a:lnTo>
                      <a:pt x="0" y="267"/>
                    </a:lnTo>
                    <a:lnTo>
                      <a:pt x="16979" y="267"/>
                    </a:lnTo>
                    <a:lnTo>
                      <a:pt x="16979" y="0"/>
                    </a:lnTo>
                    <a:lnTo>
                      <a:pt x="13310" y="0"/>
                    </a:lnTo>
                    <a:lnTo>
                      <a:pt x="13343" y="100"/>
                    </a:lnTo>
                    <a:lnTo>
                      <a:pt x="13176" y="100"/>
                    </a:lnTo>
                    <a:lnTo>
                      <a:pt x="131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9"/>
              <p:cNvSpPr/>
              <p:nvPr/>
            </p:nvSpPr>
            <p:spPr>
              <a:xfrm>
                <a:off x="5280600" y="3851525"/>
                <a:ext cx="386975" cy="40050"/>
              </a:xfrm>
              <a:custGeom>
                <a:avLst/>
                <a:gdLst/>
                <a:ahLst/>
                <a:cxnLst/>
                <a:rect l="l" t="t" r="r" b="b"/>
                <a:pathLst>
                  <a:path w="15479" h="1602" extrusionOk="0">
                    <a:moveTo>
                      <a:pt x="15412" y="1"/>
                    </a:moveTo>
                    <a:lnTo>
                      <a:pt x="134" y="1335"/>
                    </a:lnTo>
                    <a:lnTo>
                      <a:pt x="1" y="1335"/>
                    </a:lnTo>
                    <a:lnTo>
                      <a:pt x="34" y="1602"/>
                    </a:lnTo>
                    <a:lnTo>
                      <a:pt x="268" y="1602"/>
                    </a:lnTo>
                    <a:lnTo>
                      <a:pt x="2236" y="1435"/>
                    </a:lnTo>
                    <a:lnTo>
                      <a:pt x="2202" y="1302"/>
                    </a:lnTo>
                    <a:lnTo>
                      <a:pt x="2336" y="1268"/>
                    </a:lnTo>
                    <a:lnTo>
                      <a:pt x="2369" y="1402"/>
                    </a:lnTo>
                    <a:lnTo>
                      <a:pt x="6239" y="1068"/>
                    </a:lnTo>
                    <a:lnTo>
                      <a:pt x="6205" y="1002"/>
                    </a:lnTo>
                    <a:lnTo>
                      <a:pt x="6339" y="935"/>
                    </a:lnTo>
                    <a:lnTo>
                      <a:pt x="6372" y="1068"/>
                    </a:lnTo>
                    <a:lnTo>
                      <a:pt x="10275" y="735"/>
                    </a:lnTo>
                    <a:lnTo>
                      <a:pt x="10241" y="635"/>
                    </a:lnTo>
                    <a:lnTo>
                      <a:pt x="10375" y="601"/>
                    </a:lnTo>
                    <a:lnTo>
                      <a:pt x="10408" y="735"/>
                    </a:lnTo>
                    <a:lnTo>
                      <a:pt x="13310" y="468"/>
                    </a:lnTo>
                    <a:lnTo>
                      <a:pt x="13310" y="368"/>
                    </a:lnTo>
                    <a:lnTo>
                      <a:pt x="13444" y="334"/>
                    </a:lnTo>
                    <a:lnTo>
                      <a:pt x="13477" y="468"/>
                    </a:lnTo>
                    <a:lnTo>
                      <a:pt x="15412" y="301"/>
                    </a:lnTo>
                    <a:lnTo>
                      <a:pt x="15479" y="301"/>
                    </a:lnTo>
                    <a:lnTo>
                      <a:pt x="15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9"/>
              <p:cNvSpPr/>
              <p:nvPr/>
            </p:nvSpPr>
            <p:spPr>
              <a:xfrm>
                <a:off x="5266425" y="3642225"/>
                <a:ext cx="313600" cy="161800"/>
              </a:xfrm>
              <a:custGeom>
                <a:avLst/>
                <a:gdLst/>
                <a:ahLst/>
                <a:cxnLst/>
                <a:rect l="l" t="t" r="r" b="b"/>
                <a:pathLst>
                  <a:path w="12544" h="6472" extrusionOk="0">
                    <a:moveTo>
                      <a:pt x="101" y="0"/>
                    </a:moveTo>
                    <a:lnTo>
                      <a:pt x="34" y="34"/>
                    </a:lnTo>
                    <a:lnTo>
                      <a:pt x="1" y="67"/>
                    </a:lnTo>
                    <a:lnTo>
                      <a:pt x="168" y="334"/>
                    </a:lnTo>
                    <a:lnTo>
                      <a:pt x="2436" y="3736"/>
                    </a:lnTo>
                    <a:lnTo>
                      <a:pt x="12376" y="3970"/>
                    </a:lnTo>
                    <a:lnTo>
                      <a:pt x="12376" y="6371"/>
                    </a:lnTo>
                    <a:lnTo>
                      <a:pt x="12376" y="6471"/>
                    </a:lnTo>
                    <a:lnTo>
                      <a:pt x="12543" y="6471"/>
                    </a:lnTo>
                    <a:lnTo>
                      <a:pt x="12510" y="6371"/>
                    </a:lnTo>
                    <a:lnTo>
                      <a:pt x="12510" y="3836"/>
                    </a:lnTo>
                    <a:lnTo>
                      <a:pt x="2503" y="3603"/>
                    </a:lnTo>
                    <a:lnTo>
                      <a:pt x="201" y="167"/>
                    </a:lnTo>
                    <a:lnTo>
                      <a:pt x="1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9"/>
              <p:cNvSpPr/>
              <p:nvPr/>
            </p:nvSpPr>
            <p:spPr>
              <a:xfrm>
                <a:off x="5683400" y="3641375"/>
                <a:ext cx="24200" cy="243550"/>
              </a:xfrm>
              <a:custGeom>
                <a:avLst/>
                <a:gdLst/>
                <a:ahLst/>
                <a:cxnLst/>
                <a:rect l="l" t="t" r="r" b="b"/>
                <a:pathLst>
                  <a:path w="968" h="9742" extrusionOk="0">
                    <a:moveTo>
                      <a:pt x="0" y="1"/>
                    </a:moveTo>
                    <a:lnTo>
                      <a:pt x="0" y="34"/>
                    </a:lnTo>
                    <a:lnTo>
                      <a:pt x="0" y="8840"/>
                    </a:lnTo>
                    <a:lnTo>
                      <a:pt x="801" y="9674"/>
                    </a:lnTo>
                    <a:lnTo>
                      <a:pt x="868" y="9741"/>
                    </a:lnTo>
                    <a:lnTo>
                      <a:pt x="968" y="9674"/>
                    </a:lnTo>
                    <a:lnTo>
                      <a:pt x="834" y="9508"/>
                    </a:lnTo>
                    <a:lnTo>
                      <a:pt x="167" y="8807"/>
                    </a:lnTo>
                    <a:lnTo>
                      <a:pt x="167" y="68"/>
                    </a:lnTo>
                    <a:lnTo>
                      <a:pt x="1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9"/>
              <p:cNvSpPr/>
              <p:nvPr/>
            </p:nvSpPr>
            <p:spPr>
              <a:xfrm>
                <a:off x="5354825" y="3595525"/>
                <a:ext cx="226025" cy="64225"/>
              </a:xfrm>
              <a:custGeom>
                <a:avLst/>
                <a:gdLst/>
                <a:ahLst/>
                <a:cxnLst/>
                <a:rect l="l" t="t" r="r" b="b"/>
                <a:pathLst>
                  <a:path w="9041" h="2569" extrusionOk="0">
                    <a:moveTo>
                      <a:pt x="201" y="0"/>
                    </a:moveTo>
                    <a:lnTo>
                      <a:pt x="167" y="100"/>
                    </a:lnTo>
                    <a:lnTo>
                      <a:pt x="1" y="1101"/>
                    </a:lnTo>
                    <a:lnTo>
                      <a:pt x="8907" y="2569"/>
                    </a:lnTo>
                    <a:lnTo>
                      <a:pt x="9040" y="1701"/>
                    </a:lnTo>
                    <a:lnTo>
                      <a:pt x="9040" y="1601"/>
                    </a:lnTo>
                    <a:lnTo>
                      <a:pt x="8907" y="1601"/>
                    </a:lnTo>
                    <a:lnTo>
                      <a:pt x="8907" y="1668"/>
                    </a:lnTo>
                    <a:lnTo>
                      <a:pt x="8774" y="2402"/>
                    </a:lnTo>
                    <a:lnTo>
                      <a:pt x="167" y="967"/>
                    </a:lnTo>
                    <a:lnTo>
                      <a:pt x="301" y="134"/>
                    </a:ln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9"/>
              <p:cNvSpPr/>
              <p:nvPr/>
            </p:nvSpPr>
            <p:spPr>
              <a:xfrm>
                <a:off x="5335650" y="3883225"/>
                <a:ext cx="19200" cy="41725"/>
              </a:xfrm>
              <a:custGeom>
                <a:avLst/>
                <a:gdLst/>
                <a:ahLst/>
                <a:cxnLst/>
                <a:rect l="l" t="t" r="r" b="b"/>
                <a:pathLst>
                  <a:path w="768" h="1669" extrusionOk="0">
                    <a:moveTo>
                      <a:pt x="134" y="0"/>
                    </a:moveTo>
                    <a:lnTo>
                      <a:pt x="0" y="34"/>
                    </a:lnTo>
                    <a:lnTo>
                      <a:pt x="34" y="167"/>
                    </a:lnTo>
                    <a:lnTo>
                      <a:pt x="601" y="1602"/>
                    </a:lnTo>
                    <a:lnTo>
                      <a:pt x="634" y="1668"/>
                    </a:lnTo>
                    <a:lnTo>
                      <a:pt x="768" y="1602"/>
                    </a:lnTo>
                    <a:lnTo>
                      <a:pt x="734" y="1568"/>
                    </a:lnTo>
                    <a:lnTo>
                      <a:pt x="167" y="134"/>
                    </a:lnTo>
                    <a:lnTo>
                      <a:pt x="1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9"/>
              <p:cNvSpPr/>
              <p:nvPr/>
            </p:nvSpPr>
            <p:spPr>
              <a:xfrm>
                <a:off x="5613350" y="3859875"/>
                <a:ext cx="10025" cy="27550"/>
              </a:xfrm>
              <a:custGeom>
                <a:avLst/>
                <a:gdLst/>
                <a:ahLst/>
                <a:cxnLst/>
                <a:rect l="l" t="t" r="r" b="b"/>
                <a:pathLst>
                  <a:path w="401" h="1102" extrusionOk="0">
                    <a:moveTo>
                      <a:pt x="134" y="0"/>
                    </a:moveTo>
                    <a:lnTo>
                      <a:pt x="0" y="34"/>
                    </a:lnTo>
                    <a:lnTo>
                      <a:pt x="0" y="134"/>
                    </a:lnTo>
                    <a:lnTo>
                      <a:pt x="267" y="1034"/>
                    </a:lnTo>
                    <a:lnTo>
                      <a:pt x="267" y="1101"/>
                    </a:lnTo>
                    <a:lnTo>
                      <a:pt x="401" y="1068"/>
                    </a:lnTo>
                    <a:lnTo>
                      <a:pt x="401" y="1001"/>
                    </a:lnTo>
                    <a:lnTo>
                      <a:pt x="167" y="134"/>
                    </a:lnTo>
                    <a:lnTo>
                      <a:pt x="1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9"/>
              <p:cNvSpPr/>
              <p:nvPr/>
            </p:nvSpPr>
            <p:spPr>
              <a:xfrm>
                <a:off x="5536625" y="3866550"/>
                <a:ext cx="12525" cy="33375"/>
              </a:xfrm>
              <a:custGeom>
                <a:avLst/>
                <a:gdLst/>
                <a:ahLst/>
                <a:cxnLst/>
                <a:rect l="l" t="t" r="r" b="b"/>
                <a:pathLst>
                  <a:path w="501" h="1335" extrusionOk="0">
                    <a:moveTo>
                      <a:pt x="134" y="0"/>
                    </a:moveTo>
                    <a:lnTo>
                      <a:pt x="0" y="34"/>
                    </a:lnTo>
                    <a:lnTo>
                      <a:pt x="34" y="134"/>
                    </a:lnTo>
                    <a:lnTo>
                      <a:pt x="334" y="1168"/>
                    </a:lnTo>
                    <a:lnTo>
                      <a:pt x="367" y="1335"/>
                    </a:lnTo>
                    <a:lnTo>
                      <a:pt x="501" y="1268"/>
                    </a:lnTo>
                    <a:lnTo>
                      <a:pt x="467" y="1168"/>
                    </a:lnTo>
                    <a:lnTo>
                      <a:pt x="167" y="134"/>
                    </a:lnTo>
                    <a:lnTo>
                      <a:pt x="1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9"/>
              <p:cNvSpPr/>
              <p:nvPr/>
            </p:nvSpPr>
            <p:spPr>
              <a:xfrm>
                <a:off x="5435725" y="3874875"/>
                <a:ext cx="15875" cy="38400"/>
              </a:xfrm>
              <a:custGeom>
                <a:avLst/>
                <a:gdLst/>
                <a:ahLst/>
                <a:cxnLst/>
                <a:rect l="l" t="t" r="r" b="b"/>
                <a:pathLst>
                  <a:path w="635" h="1536" extrusionOk="0">
                    <a:moveTo>
                      <a:pt x="134" y="1"/>
                    </a:moveTo>
                    <a:lnTo>
                      <a:pt x="0" y="68"/>
                    </a:lnTo>
                    <a:lnTo>
                      <a:pt x="34" y="134"/>
                    </a:lnTo>
                    <a:lnTo>
                      <a:pt x="467" y="1402"/>
                    </a:lnTo>
                    <a:lnTo>
                      <a:pt x="501" y="1535"/>
                    </a:lnTo>
                    <a:lnTo>
                      <a:pt x="634" y="1469"/>
                    </a:lnTo>
                    <a:lnTo>
                      <a:pt x="601" y="1368"/>
                    </a:lnTo>
                    <a:lnTo>
                      <a:pt x="167" y="134"/>
                    </a:lnTo>
                    <a:lnTo>
                      <a:pt x="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9"/>
              <p:cNvSpPr/>
              <p:nvPr/>
            </p:nvSpPr>
            <p:spPr>
              <a:xfrm>
                <a:off x="4782750" y="3575500"/>
                <a:ext cx="423675" cy="361125"/>
              </a:xfrm>
              <a:custGeom>
                <a:avLst/>
                <a:gdLst/>
                <a:ahLst/>
                <a:cxnLst/>
                <a:rect l="l" t="t" r="r" b="b"/>
                <a:pathLst>
                  <a:path w="16947" h="14445" extrusionOk="0">
                    <a:moveTo>
                      <a:pt x="15712" y="1"/>
                    </a:moveTo>
                    <a:lnTo>
                      <a:pt x="15412" y="34"/>
                    </a:lnTo>
                    <a:lnTo>
                      <a:pt x="1" y="2836"/>
                    </a:lnTo>
                    <a:lnTo>
                      <a:pt x="1" y="3103"/>
                    </a:lnTo>
                    <a:lnTo>
                      <a:pt x="3403" y="2502"/>
                    </a:lnTo>
                    <a:lnTo>
                      <a:pt x="3370" y="2402"/>
                    </a:lnTo>
                    <a:lnTo>
                      <a:pt x="3536" y="2402"/>
                    </a:lnTo>
                    <a:lnTo>
                      <a:pt x="3536" y="2469"/>
                    </a:lnTo>
                    <a:lnTo>
                      <a:pt x="12143" y="901"/>
                    </a:lnTo>
                    <a:lnTo>
                      <a:pt x="12109" y="801"/>
                    </a:lnTo>
                    <a:lnTo>
                      <a:pt x="12243" y="768"/>
                    </a:lnTo>
                    <a:lnTo>
                      <a:pt x="12276" y="901"/>
                    </a:lnTo>
                    <a:lnTo>
                      <a:pt x="15478" y="301"/>
                    </a:lnTo>
                    <a:lnTo>
                      <a:pt x="15745" y="2536"/>
                    </a:lnTo>
                    <a:lnTo>
                      <a:pt x="15912" y="2502"/>
                    </a:lnTo>
                    <a:lnTo>
                      <a:pt x="15945" y="2703"/>
                    </a:lnTo>
                    <a:lnTo>
                      <a:pt x="15979" y="2736"/>
                    </a:lnTo>
                    <a:lnTo>
                      <a:pt x="15812" y="3003"/>
                    </a:lnTo>
                    <a:lnTo>
                      <a:pt x="16612" y="9040"/>
                    </a:lnTo>
                    <a:lnTo>
                      <a:pt x="16779" y="9040"/>
                    </a:lnTo>
                    <a:lnTo>
                      <a:pt x="16779" y="9307"/>
                    </a:lnTo>
                    <a:lnTo>
                      <a:pt x="16646" y="9307"/>
                    </a:lnTo>
                    <a:lnTo>
                      <a:pt x="16646" y="9374"/>
                    </a:lnTo>
                    <a:lnTo>
                      <a:pt x="15278" y="12376"/>
                    </a:lnTo>
                    <a:lnTo>
                      <a:pt x="15412" y="12376"/>
                    </a:lnTo>
                    <a:lnTo>
                      <a:pt x="15378" y="12643"/>
                    </a:lnTo>
                    <a:lnTo>
                      <a:pt x="15145" y="12643"/>
                    </a:lnTo>
                    <a:lnTo>
                      <a:pt x="14444" y="14144"/>
                    </a:lnTo>
                    <a:lnTo>
                      <a:pt x="12610" y="13911"/>
                    </a:lnTo>
                    <a:lnTo>
                      <a:pt x="12576" y="13977"/>
                    </a:lnTo>
                    <a:lnTo>
                      <a:pt x="12443" y="13911"/>
                    </a:lnTo>
                    <a:lnTo>
                      <a:pt x="12476" y="13877"/>
                    </a:lnTo>
                    <a:lnTo>
                      <a:pt x="8740" y="13343"/>
                    </a:lnTo>
                    <a:lnTo>
                      <a:pt x="8707" y="13477"/>
                    </a:lnTo>
                    <a:lnTo>
                      <a:pt x="8573" y="13444"/>
                    </a:lnTo>
                    <a:lnTo>
                      <a:pt x="8607" y="13343"/>
                    </a:lnTo>
                    <a:lnTo>
                      <a:pt x="4837" y="12810"/>
                    </a:lnTo>
                    <a:lnTo>
                      <a:pt x="4804" y="12943"/>
                    </a:lnTo>
                    <a:lnTo>
                      <a:pt x="4671" y="12910"/>
                    </a:lnTo>
                    <a:lnTo>
                      <a:pt x="4704" y="12776"/>
                    </a:lnTo>
                    <a:lnTo>
                      <a:pt x="1835" y="12376"/>
                    </a:lnTo>
                    <a:lnTo>
                      <a:pt x="1835" y="12476"/>
                    </a:lnTo>
                    <a:lnTo>
                      <a:pt x="1702" y="12443"/>
                    </a:lnTo>
                    <a:lnTo>
                      <a:pt x="1702" y="12376"/>
                    </a:lnTo>
                    <a:lnTo>
                      <a:pt x="1" y="12143"/>
                    </a:lnTo>
                    <a:lnTo>
                      <a:pt x="1" y="12309"/>
                    </a:lnTo>
                    <a:cubicBezTo>
                      <a:pt x="1" y="12343"/>
                      <a:pt x="1" y="12376"/>
                      <a:pt x="1" y="12409"/>
                    </a:cubicBezTo>
                    <a:lnTo>
                      <a:pt x="14511" y="14444"/>
                    </a:lnTo>
                    <a:lnTo>
                      <a:pt x="14611" y="14444"/>
                    </a:lnTo>
                    <a:lnTo>
                      <a:pt x="16646" y="10041"/>
                    </a:lnTo>
                    <a:lnTo>
                      <a:pt x="16779" y="9741"/>
                    </a:lnTo>
                    <a:lnTo>
                      <a:pt x="16946" y="9407"/>
                    </a:lnTo>
                    <a:lnTo>
                      <a:pt x="16746" y="7906"/>
                    </a:lnTo>
                    <a:lnTo>
                      <a:pt x="15745" y="334"/>
                    </a:lnTo>
                    <a:lnTo>
                      <a:pt x="157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9"/>
              <p:cNvSpPr/>
              <p:nvPr/>
            </p:nvSpPr>
            <p:spPr>
              <a:xfrm>
                <a:off x="4736875" y="3634700"/>
                <a:ext cx="45900" cy="264400"/>
              </a:xfrm>
              <a:custGeom>
                <a:avLst/>
                <a:gdLst/>
                <a:ahLst/>
                <a:cxnLst/>
                <a:rect l="l" t="t" r="r" b="b"/>
                <a:pathLst>
                  <a:path w="1836" h="10576" extrusionOk="0">
                    <a:moveTo>
                      <a:pt x="1302" y="268"/>
                    </a:moveTo>
                    <a:cubicBezTo>
                      <a:pt x="1435" y="268"/>
                      <a:pt x="1535" y="368"/>
                      <a:pt x="1535" y="468"/>
                    </a:cubicBezTo>
                    <a:lnTo>
                      <a:pt x="1535" y="9941"/>
                    </a:lnTo>
                    <a:cubicBezTo>
                      <a:pt x="1535" y="10041"/>
                      <a:pt x="1502" y="10108"/>
                      <a:pt x="1435" y="10175"/>
                    </a:cubicBezTo>
                    <a:cubicBezTo>
                      <a:pt x="1369" y="10242"/>
                      <a:pt x="1269" y="10275"/>
                      <a:pt x="1168" y="10275"/>
                    </a:cubicBezTo>
                    <a:lnTo>
                      <a:pt x="1102" y="10275"/>
                    </a:lnTo>
                    <a:lnTo>
                      <a:pt x="701" y="10208"/>
                    </a:lnTo>
                    <a:cubicBezTo>
                      <a:pt x="535" y="10208"/>
                      <a:pt x="401" y="10075"/>
                      <a:pt x="335" y="9941"/>
                    </a:cubicBezTo>
                    <a:lnTo>
                      <a:pt x="234" y="10008"/>
                    </a:lnTo>
                    <a:lnTo>
                      <a:pt x="134" y="9941"/>
                    </a:lnTo>
                    <a:lnTo>
                      <a:pt x="301" y="9775"/>
                    </a:lnTo>
                    <a:cubicBezTo>
                      <a:pt x="268" y="9741"/>
                      <a:pt x="268" y="9708"/>
                      <a:pt x="268" y="9675"/>
                    </a:cubicBezTo>
                    <a:lnTo>
                      <a:pt x="268" y="1435"/>
                    </a:lnTo>
                    <a:cubicBezTo>
                      <a:pt x="268" y="935"/>
                      <a:pt x="568" y="535"/>
                      <a:pt x="968" y="335"/>
                    </a:cubicBezTo>
                    <a:lnTo>
                      <a:pt x="968" y="268"/>
                    </a:lnTo>
                    <a:lnTo>
                      <a:pt x="1102" y="268"/>
                    </a:lnTo>
                    <a:lnTo>
                      <a:pt x="1102" y="301"/>
                    </a:lnTo>
                    <a:cubicBezTo>
                      <a:pt x="1168" y="268"/>
                      <a:pt x="1235" y="268"/>
                      <a:pt x="1302" y="268"/>
                    </a:cubicBezTo>
                    <a:close/>
                    <a:moveTo>
                      <a:pt x="1269" y="1"/>
                    </a:moveTo>
                    <a:cubicBezTo>
                      <a:pt x="568" y="34"/>
                      <a:pt x="1" y="668"/>
                      <a:pt x="1" y="1435"/>
                    </a:cubicBezTo>
                    <a:lnTo>
                      <a:pt x="1" y="9675"/>
                    </a:lnTo>
                    <a:cubicBezTo>
                      <a:pt x="1" y="10075"/>
                      <a:pt x="301" y="10442"/>
                      <a:pt x="668" y="10508"/>
                    </a:cubicBezTo>
                    <a:lnTo>
                      <a:pt x="1035" y="10542"/>
                    </a:lnTo>
                    <a:cubicBezTo>
                      <a:pt x="1102" y="10542"/>
                      <a:pt x="1135" y="10575"/>
                      <a:pt x="1168" y="10575"/>
                    </a:cubicBezTo>
                    <a:cubicBezTo>
                      <a:pt x="1335" y="10575"/>
                      <a:pt x="1502" y="10508"/>
                      <a:pt x="1635" y="10375"/>
                    </a:cubicBezTo>
                    <a:cubicBezTo>
                      <a:pt x="1736" y="10308"/>
                      <a:pt x="1802" y="10175"/>
                      <a:pt x="1802" y="10041"/>
                    </a:cubicBezTo>
                    <a:cubicBezTo>
                      <a:pt x="1836" y="10008"/>
                      <a:pt x="1836" y="9975"/>
                      <a:pt x="1836" y="9941"/>
                    </a:cubicBezTo>
                    <a:lnTo>
                      <a:pt x="1836" y="9775"/>
                    </a:lnTo>
                    <a:lnTo>
                      <a:pt x="1836" y="8974"/>
                    </a:lnTo>
                    <a:lnTo>
                      <a:pt x="1736" y="8974"/>
                    </a:lnTo>
                    <a:lnTo>
                      <a:pt x="1769" y="8674"/>
                    </a:lnTo>
                    <a:lnTo>
                      <a:pt x="1836" y="8674"/>
                    </a:lnTo>
                    <a:lnTo>
                      <a:pt x="1836" y="6939"/>
                    </a:lnTo>
                    <a:lnTo>
                      <a:pt x="1635" y="6939"/>
                    </a:lnTo>
                    <a:lnTo>
                      <a:pt x="1635" y="6672"/>
                    </a:lnTo>
                    <a:lnTo>
                      <a:pt x="1836" y="6672"/>
                    </a:lnTo>
                    <a:lnTo>
                      <a:pt x="1836" y="2369"/>
                    </a:lnTo>
                    <a:lnTo>
                      <a:pt x="1702" y="2403"/>
                    </a:lnTo>
                    <a:lnTo>
                      <a:pt x="1669" y="2102"/>
                    </a:lnTo>
                    <a:lnTo>
                      <a:pt x="1836" y="2102"/>
                    </a:lnTo>
                    <a:lnTo>
                      <a:pt x="1836" y="735"/>
                    </a:lnTo>
                    <a:lnTo>
                      <a:pt x="1836" y="468"/>
                    </a:lnTo>
                    <a:cubicBezTo>
                      <a:pt x="1836" y="201"/>
                      <a:pt x="1602"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9"/>
              <p:cNvSpPr/>
              <p:nvPr/>
            </p:nvSpPr>
            <p:spPr>
              <a:xfrm>
                <a:off x="4778575" y="3638875"/>
                <a:ext cx="401975" cy="55900"/>
              </a:xfrm>
              <a:custGeom>
                <a:avLst/>
                <a:gdLst/>
                <a:ahLst/>
                <a:cxnLst/>
                <a:rect l="l" t="t" r="r" b="b"/>
                <a:pathLst>
                  <a:path w="16079" h="2236" extrusionOk="0">
                    <a:moveTo>
                      <a:pt x="15912" y="1"/>
                    </a:moveTo>
                    <a:lnTo>
                      <a:pt x="168" y="1935"/>
                    </a:lnTo>
                    <a:lnTo>
                      <a:pt x="1" y="1935"/>
                    </a:lnTo>
                    <a:lnTo>
                      <a:pt x="34" y="2236"/>
                    </a:lnTo>
                    <a:lnTo>
                      <a:pt x="168" y="2202"/>
                    </a:lnTo>
                    <a:lnTo>
                      <a:pt x="15912" y="301"/>
                    </a:lnTo>
                    <a:lnTo>
                      <a:pt x="16012" y="134"/>
                    </a:lnTo>
                    <a:lnTo>
                      <a:pt x="16079" y="168"/>
                    </a:lnTo>
                    <a:lnTo>
                      <a:pt x="160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29"/>
              <p:cNvSpPr/>
              <p:nvPr/>
            </p:nvSpPr>
            <p:spPr>
              <a:xfrm>
                <a:off x="4777750" y="3801500"/>
                <a:ext cx="424500" cy="6700"/>
              </a:xfrm>
              <a:custGeom>
                <a:avLst/>
                <a:gdLst/>
                <a:ahLst/>
                <a:cxnLst/>
                <a:rect l="l" t="t" r="r" b="b"/>
                <a:pathLst>
                  <a:path w="16980" h="268" extrusionOk="0">
                    <a:moveTo>
                      <a:pt x="0" y="0"/>
                    </a:moveTo>
                    <a:lnTo>
                      <a:pt x="0" y="267"/>
                    </a:lnTo>
                    <a:lnTo>
                      <a:pt x="16979" y="267"/>
                    </a:lnTo>
                    <a:lnTo>
                      <a:pt x="16979" y="0"/>
                    </a:lnTo>
                    <a:lnTo>
                      <a:pt x="3770" y="0"/>
                    </a:lnTo>
                    <a:lnTo>
                      <a:pt x="3770" y="100"/>
                    </a:lnTo>
                    <a:lnTo>
                      <a:pt x="3636" y="100"/>
                    </a:lnTo>
                    <a:lnTo>
                      <a:pt x="36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29"/>
              <p:cNvSpPr/>
              <p:nvPr/>
            </p:nvSpPr>
            <p:spPr>
              <a:xfrm>
                <a:off x="4780250" y="3851525"/>
                <a:ext cx="387800" cy="40050"/>
              </a:xfrm>
              <a:custGeom>
                <a:avLst/>
                <a:gdLst/>
                <a:ahLst/>
                <a:cxnLst/>
                <a:rect l="l" t="t" r="r" b="b"/>
                <a:pathLst>
                  <a:path w="15512" h="1602" extrusionOk="0">
                    <a:moveTo>
                      <a:pt x="34" y="1"/>
                    </a:moveTo>
                    <a:lnTo>
                      <a:pt x="1" y="301"/>
                    </a:lnTo>
                    <a:lnTo>
                      <a:pt x="101" y="301"/>
                    </a:lnTo>
                    <a:lnTo>
                      <a:pt x="2035" y="468"/>
                    </a:lnTo>
                    <a:lnTo>
                      <a:pt x="2069" y="334"/>
                    </a:lnTo>
                    <a:lnTo>
                      <a:pt x="2202" y="368"/>
                    </a:lnTo>
                    <a:lnTo>
                      <a:pt x="2169" y="468"/>
                    </a:lnTo>
                    <a:lnTo>
                      <a:pt x="5104" y="735"/>
                    </a:lnTo>
                    <a:lnTo>
                      <a:pt x="5138" y="601"/>
                    </a:lnTo>
                    <a:lnTo>
                      <a:pt x="5271" y="635"/>
                    </a:lnTo>
                    <a:lnTo>
                      <a:pt x="5238" y="735"/>
                    </a:lnTo>
                    <a:lnTo>
                      <a:pt x="9107" y="1068"/>
                    </a:lnTo>
                    <a:lnTo>
                      <a:pt x="9174" y="935"/>
                    </a:lnTo>
                    <a:lnTo>
                      <a:pt x="9274" y="1002"/>
                    </a:lnTo>
                    <a:lnTo>
                      <a:pt x="9274" y="1068"/>
                    </a:lnTo>
                    <a:lnTo>
                      <a:pt x="13110" y="1402"/>
                    </a:lnTo>
                    <a:lnTo>
                      <a:pt x="13177" y="1268"/>
                    </a:lnTo>
                    <a:lnTo>
                      <a:pt x="13310" y="1302"/>
                    </a:lnTo>
                    <a:lnTo>
                      <a:pt x="13277" y="1435"/>
                    </a:lnTo>
                    <a:lnTo>
                      <a:pt x="15245" y="1602"/>
                    </a:lnTo>
                    <a:lnTo>
                      <a:pt x="15478" y="1602"/>
                    </a:lnTo>
                    <a:lnTo>
                      <a:pt x="15512" y="1335"/>
                    </a:lnTo>
                    <a:lnTo>
                      <a:pt x="15345" y="1335"/>
                    </a:lnTo>
                    <a:lnTo>
                      <a:pt x="1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29"/>
              <p:cNvSpPr/>
              <p:nvPr/>
            </p:nvSpPr>
            <p:spPr>
              <a:xfrm>
                <a:off x="4868650" y="3642225"/>
                <a:ext cx="313575" cy="161800"/>
              </a:xfrm>
              <a:custGeom>
                <a:avLst/>
                <a:gdLst/>
                <a:ahLst/>
                <a:cxnLst/>
                <a:rect l="l" t="t" r="r" b="b"/>
                <a:pathLst>
                  <a:path w="12543" h="6472" extrusionOk="0">
                    <a:moveTo>
                      <a:pt x="12409" y="0"/>
                    </a:moveTo>
                    <a:lnTo>
                      <a:pt x="12309" y="167"/>
                    </a:lnTo>
                    <a:lnTo>
                      <a:pt x="10041" y="3603"/>
                    </a:lnTo>
                    <a:lnTo>
                      <a:pt x="100" y="3836"/>
                    </a:lnTo>
                    <a:lnTo>
                      <a:pt x="34" y="3836"/>
                    </a:lnTo>
                    <a:lnTo>
                      <a:pt x="0" y="6371"/>
                    </a:lnTo>
                    <a:lnTo>
                      <a:pt x="0" y="6471"/>
                    </a:lnTo>
                    <a:lnTo>
                      <a:pt x="134" y="6471"/>
                    </a:lnTo>
                    <a:lnTo>
                      <a:pt x="134" y="6371"/>
                    </a:lnTo>
                    <a:lnTo>
                      <a:pt x="167" y="3970"/>
                    </a:lnTo>
                    <a:lnTo>
                      <a:pt x="10108" y="3736"/>
                    </a:lnTo>
                    <a:lnTo>
                      <a:pt x="12376" y="334"/>
                    </a:lnTo>
                    <a:lnTo>
                      <a:pt x="12543" y="67"/>
                    </a:lnTo>
                    <a:lnTo>
                      <a:pt x="12476" y="34"/>
                    </a:lnTo>
                    <a:lnTo>
                      <a:pt x="124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29"/>
              <p:cNvSpPr/>
              <p:nvPr/>
            </p:nvSpPr>
            <p:spPr>
              <a:xfrm>
                <a:off x="4740225" y="3641375"/>
                <a:ext cx="24200" cy="243550"/>
              </a:xfrm>
              <a:custGeom>
                <a:avLst/>
                <a:gdLst/>
                <a:ahLst/>
                <a:cxnLst/>
                <a:rect l="l" t="t" r="r" b="b"/>
                <a:pathLst>
                  <a:path w="968" h="9742" extrusionOk="0">
                    <a:moveTo>
                      <a:pt x="834" y="1"/>
                    </a:moveTo>
                    <a:lnTo>
                      <a:pt x="834" y="68"/>
                    </a:lnTo>
                    <a:lnTo>
                      <a:pt x="834" y="8807"/>
                    </a:lnTo>
                    <a:lnTo>
                      <a:pt x="167" y="9508"/>
                    </a:lnTo>
                    <a:lnTo>
                      <a:pt x="0" y="9674"/>
                    </a:lnTo>
                    <a:lnTo>
                      <a:pt x="100" y="9741"/>
                    </a:lnTo>
                    <a:lnTo>
                      <a:pt x="201" y="9674"/>
                    </a:lnTo>
                    <a:lnTo>
                      <a:pt x="968" y="8840"/>
                    </a:lnTo>
                    <a:lnTo>
                      <a:pt x="968" y="34"/>
                    </a:lnTo>
                    <a:lnTo>
                      <a:pt x="9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9"/>
              <p:cNvSpPr/>
              <p:nvPr/>
            </p:nvSpPr>
            <p:spPr>
              <a:xfrm>
                <a:off x="4866975" y="3595525"/>
                <a:ext cx="226025" cy="64225"/>
              </a:xfrm>
              <a:custGeom>
                <a:avLst/>
                <a:gdLst/>
                <a:ahLst/>
                <a:cxnLst/>
                <a:rect l="l" t="t" r="r" b="b"/>
                <a:pathLst>
                  <a:path w="9041" h="2569" extrusionOk="0">
                    <a:moveTo>
                      <a:pt x="8740" y="0"/>
                    </a:moveTo>
                    <a:lnTo>
                      <a:pt x="8774" y="134"/>
                    </a:lnTo>
                    <a:lnTo>
                      <a:pt x="8907" y="967"/>
                    </a:lnTo>
                    <a:lnTo>
                      <a:pt x="268" y="2402"/>
                    </a:lnTo>
                    <a:lnTo>
                      <a:pt x="167" y="1668"/>
                    </a:lnTo>
                    <a:lnTo>
                      <a:pt x="134" y="1601"/>
                    </a:lnTo>
                    <a:lnTo>
                      <a:pt x="1" y="1601"/>
                    </a:lnTo>
                    <a:lnTo>
                      <a:pt x="34" y="1701"/>
                    </a:lnTo>
                    <a:lnTo>
                      <a:pt x="167" y="2569"/>
                    </a:lnTo>
                    <a:lnTo>
                      <a:pt x="8974" y="1101"/>
                    </a:lnTo>
                    <a:lnTo>
                      <a:pt x="9040" y="1101"/>
                    </a:lnTo>
                    <a:lnTo>
                      <a:pt x="8907" y="100"/>
                    </a:lnTo>
                    <a:lnTo>
                      <a:pt x="887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9"/>
              <p:cNvSpPr/>
              <p:nvPr/>
            </p:nvSpPr>
            <p:spPr>
              <a:xfrm>
                <a:off x="5093800" y="3883225"/>
                <a:ext cx="19225" cy="41725"/>
              </a:xfrm>
              <a:custGeom>
                <a:avLst/>
                <a:gdLst/>
                <a:ahLst/>
                <a:cxnLst/>
                <a:rect l="l" t="t" r="r" b="b"/>
                <a:pathLst>
                  <a:path w="769" h="1669" extrusionOk="0">
                    <a:moveTo>
                      <a:pt x="635" y="0"/>
                    </a:moveTo>
                    <a:lnTo>
                      <a:pt x="568" y="134"/>
                    </a:lnTo>
                    <a:lnTo>
                      <a:pt x="1" y="1568"/>
                    </a:lnTo>
                    <a:lnTo>
                      <a:pt x="1" y="1602"/>
                    </a:lnTo>
                    <a:lnTo>
                      <a:pt x="134" y="1668"/>
                    </a:lnTo>
                    <a:lnTo>
                      <a:pt x="168" y="1602"/>
                    </a:lnTo>
                    <a:lnTo>
                      <a:pt x="735" y="167"/>
                    </a:lnTo>
                    <a:lnTo>
                      <a:pt x="768" y="34"/>
                    </a:lnTo>
                    <a:lnTo>
                      <a:pt x="6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29"/>
              <p:cNvSpPr/>
              <p:nvPr/>
            </p:nvSpPr>
            <p:spPr>
              <a:xfrm>
                <a:off x="4824450" y="3859875"/>
                <a:ext cx="10875" cy="27550"/>
              </a:xfrm>
              <a:custGeom>
                <a:avLst/>
                <a:gdLst/>
                <a:ahLst/>
                <a:cxnLst/>
                <a:rect l="l" t="t" r="r" b="b"/>
                <a:pathLst>
                  <a:path w="435" h="1102" extrusionOk="0">
                    <a:moveTo>
                      <a:pt x="301" y="0"/>
                    </a:moveTo>
                    <a:lnTo>
                      <a:pt x="267" y="134"/>
                    </a:lnTo>
                    <a:lnTo>
                      <a:pt x="34" y="1001"/>
                    </a:lnTo>
                    <a:lnTo>
                      <a:pt x="0" y="1068"/>
                    </a:lnTo>
                    <a:lnTo>
                      <a:pt x="134" y="1101"/>
                    </a:lnTo>
                    <a:lnTo>
                      <a:pt x="167" y="1034"/>
                    </a:lnTo>
                    <a:lnTo>
                      <a:pt x="401" y="134"/>
                    </a:lnTo>
                    <a:lnTo>
                      <a:pt x="434" y="34"/>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29"/>
              <p:cNvSpPr/>
              <p:nvPr/>
            </p:nvSpPr>
            <p:spPr>
              <a:xfrm>
                <a:off x="4899500" y="3866550"/>
                <a:ext cx="12525" cy="33375"/>
              </a:xfrm>
              <a:custGeom>
                <a:avLst/>
                <a:gdLst/>
                <a:ahLst/>
                <a:cxnLst/>
                <a:rect l="l" t="t" r="r" b="b"/>
                <a:pathLst>
                  <a:path w="501" h="1335" extrusionOk="0">
                    <a:moveTo>
                      <a:pt x="368" y="0"/>
                    </a:moveTo>
                    <a:lnTo>
                      <a:pt x="334" y="134"/>
                    </a:lnTo>
                    <a:lnTo>
                      <a:pt x="34" y="1168"/>
                    </a:lnTo>
                    <a:lnTo>
                      <a:pt x="1" y="1268"/>
                    </a:lnTo>
                    <a:lnTo>
                      <a:pt x="134" y="1335"/>
                    </a:lnTo>
                    <a:lnTo>
                      <a:pt x="167" y="1168"/>
                    </a:lnTo>
                    <a:lnTo>
                      <a:pt x="468" y="134"/>
                    </a:lnTo>
                    <a:lnTo>
                      <a:pt x="501" y="34"/>
                    </a:lnTo>
                    <a:lnTo>
                      <a:pt x="3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29"/>
              <p:cNvSpPr/>
              <p:nvPr/>
            </p:nvSpPr>
            <p:spPr>
              <a:xfrm>
                <a:off x="4997075" y="3874875"/>
                <a:ext cx="15025" cy="38400"/>
              </a:xfrm>
              <a:custGeom>
                <a:avLst/>
                <a:gdLst/>
                <a:ahLst/>
                <a:cxnLst/>
                <a:rect l="l" t="t" r="r" b="b"/>
                <a:pathLst>
                  <a:path w="601" h="1536" extrusionOk="0">
                    <a:moveTo>
                      <a:pt x="501" y="1"/>
                    </a:moveTo>
                    <a:lnTo>
                      <a:pt x="434" y="134"/>
                    </a:lnTo>
                    <a:lnTo>
                      <a:pt x="34" y="1368"/>
                    </a:lnTo>
                    <a:lnTo>
                      <a:pt x="0" y="1469"/>
                    </a:lnTo>
                    <a:lnTo>
                      <a:pt x="134" y="1535"/>
                    </a:lnTo>
                    <a:lnTo>
                      <a:pt x="167" y="1402"/>
                    </a:lnTo>
                    <a:lnTo>
                      <a:pt x="601" y="134"/>
                    </a:lnTo>
                    <a:lnTo>
                      <a:pt x="601" y="68"/>
                    </a:lnTo>
                    <a:lnTo>
                      <a:pt x="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29"/>
              <p:cNvSpPr/>
              <p:nvPr/>
            </p:nvSpPr>
            <p:spPr>
              <a:xfrm>
                <a:off x="6783350" y="2379650"/>
                <a:ext cx="6700" cy="356100"/>
              </a:xfrm>
              <a:custGeom>
                <a:avLst/>
                <a:gdLst/>
                <a:ahLst/>
                <a:cxnLst/>
                <a:rect l="l" t="t" r="r" b="b"/>
                <a:pathLst>
                  <a:path w="268" h="14244" extrusionOk="0">
                    <a:moveTo>
                      <a:pt x="201" y="10641"/>
                    </a:moveTo>
                    <a:lnTo>
                      <a:pt x="234" y="10941"/>
                    </a:lnTo>
                    <a:lnTo>
                      <a:pt x="167" y="10941"/>
                    </a:lnTo>
                    <a:lnTo>
                      <a:pt x="134" y="10675"/>
                    </a:lnTo>
                    <a:lnTo>
                      <a:pt x="201" y="10641"/>
                    </a:lnTo>
                    <a:close/>
                    <a:moveTo>
                      <a:pt x="0" y="0"/>
                    </a:moveTo>
                    <a:lnTo>
                      <a:pt x="0" y="1101"/>
                    </a:lnTo>
                    <a:lnTo>
                      <a:pt x="134" y="1101"/>
                    </a:lnTo>
                    <a:lnTo>
                      <a:pt x="134" y="1401"/>
                    </a:lnTo>
                    <a:lnTo>
                      <a:pt x="0" y="1401"/>
                    </a:lnTo>
                    <a:lnTo>
                      <a:pt x="0" y="4570"/>
                    </a:lnTo>
                    <a:lnTo>
                      <a:pt x="134" y="4570"/>
                    </a:lnTo>
                    <a:lnTo>
                      <a:pt x="134" y="4737"/>
                    </a:lnTo>
                    <a:lnTo>
                      <a:pt x="0" y="4737"/>
                    </a:lnTo>
                    <a:lnTo>
                      <a:pt x="0" y="13310"/>
                    </a:lnTo>
                    <a:lnTo>
                      <a:pt x="134" y="13310"/>
                    </a:lnTo>
                    <a:lnTo>
                      <a:pt x="134" y="13443"/>
                    </a:lnTo>
                    <a:lnTo>
                      <a:pt x="0" y="13443"/>
                    </a:lnTo>
                    <a:lnTo>
                      <a:pt x="0" y="14210"/>
                    </a:lnTo>
                    <a:lnTo>
                      <a:pt x="267" y="14244"/>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29"/>
              <p:cNvSpPr/>
              <p:nvPr/>
            </p:nvSpPr>
            <p:spPr>
              <a:xfrm>
                <a:off x="6783350" y="2347075"/>
                <a:ext cx="63400" cy="418700"/>
              </a:xfrm>
              <a:custGeom>
                <a:avLst/>
                <a:gdLst/>
                <a:ahLst/>
                <a:cxnLst/>
                <a:rect l="l" t="t" r="r" b="b"/>
                <a:pathLst>
                  <a:path w="2536" h="16748" extrusionOk="0">
                    <a:moveTo>
                      <a:pt x="679" y="0"/>
                    </a:moveTo>
                    <a:cubicBezTo>
                      <a:pt x="304" y="0"/>
                      <a:pt x="0" y="320"/>
                      <a:pt x="0" y="670"/>
                    </a:cubicBezTo>
                    <a:lnTo>
                      <a:pt x="0" y="1170"/>
                    </a:lnTo>
                    <a:lnTo>
                      <a:pt x="0" y="1203"/>
                    </a:lnTo>
                    <a:lnTo>
                      <a:pt x="267" y="1203"/>
                    </a:lnTo>
                    <a:lnTo>
                      <a:pt x="267" y="670"/>
                    </a:lnTo>
                    <a:cubicBezTo>
                      <a:pt x="267" y="469"/>
                      <a:pt x="467" y="269"/>
                      <a:pt x="668" y="269"/>
                    </a:cubicBezTo>
                    <a:lnTo>
                      <a:pt x="701" y="269"/>
                    </a:lnTo>
                    <a:cubicBezTo>
                      <a:pt x="734" y="303"/>
                      <a:pt x="801" y="303"/>
                      <a:pt x="834" y="303"/>
                    </a:cubicBezTo>
                    <a:lnTo>
                      <a:pt x="834" y="203"/>
                    </a:lnTo>
                    <a:lnTo>
                      <a:pt x="968" y="203"/>
                    </a:lnTo>
                    <a:lnTo>
                      <a:pt x="968" y="336"/>
                    </a:lnTo>
                    <a:cubicBezTo>
                      <a:pt x="1702" y="536"/>
                      <a:pt x="2235" y="1303"/>
                      <a:pt x="2235" y="2237"/>
                    </a:cubicBezTo>
                    <a:lnTo>
                      <a:pt x="2235" y="15413"/>
                    </a:lnTo>
                    <a:cubicBezTo>
                      <a:pt x="2235" y="15447"/>
                      <a:pt x="2235" y="15513"/>
                      <a:pt x="2235" y="15547"/>
                    </a:cubicBezTo>
                    <a:lnTo>
                      <a:pt x="2335" y="15614"/>
                    </a:lnTo>
                    <a:lnTo>
                      <a:pt x="2269" y="15714"/>
                    </a:lnTo>
                    <a:lnTo>
                      <a:pt x="2235" y="15680"/>
                    </a:lnTo>
                    <a:cubicBezTo>
                      <a:pt x="2135" y="16014"/>
                      <a:pt x="1902" y="16314"/>
                      <a:pt x="1568" y="16347"/>
                    </a:cubicBezTo>
                    <a:lnTo>
                      <a:pt x="1035" y="16447"/>
                    </a:lnTo>
                    <a:lnTo>
                      <a:pt x="901" y="16447"/>
                    </a:lnTo>
                    <a:cubicBezTo>
                      <a:pt x="734" y="16447"/>
                      <a:pt x="601" y="16381"/>
                      <a:pt x="467" y="16281"/>
                    </a:cubicBezTo>
                    <a:cubicBezTo>
                      <a:pt x="334" y="16147"/>
                      <a:pt x="267" y="15980"/>
                      <a:pt x="267" y="15814"/>
                    </a:cubicBezTo>
                    <a:lnTo>
                      <a:pt x="267" y="15547"/>
                    </a:lnTo>
                    <a:lnTo>
                      <a:pt x="0" y="15547"/>
                    </a:lnTo>
                    <a:lnTo>
                      <a:pt x="0" y="15680"/>
                    </a:lnTo>
                    <a:lnTo>
                      <a:pt x="0" y="15814"/>
                    </a:lnTo>
                    <a:cubicBezTo>
                      <a:pt x="0" y="16081"/>
                      <a:pt x="101" y="16314"/>
                      <a:pt x="267" y="16481"/>
                    </a:cubicBezTo>
                    <a:cubicBezTo>
                      <a:pt x="434" y="16648"/>
                      <a:pt x="668" y="16748"/>
                      <a:pt x="901" y="16748"/>
                    </a:cubicBezTo>
                    <a:cubicBezTo>
                      <a:pt x="968" y="16748"/>
                      <a:pt x="1001" y="16714"/>
                      <a:pt x="1068" y="16714"/>
                    </a:cubicBezTo>
                    <a:lnTo>
                      <a:pt x="1602" y="16614"/>
                    </a:lnTo>
                    <a:cubicBezTo>
                      <a:pt x="2135" y="16548"/>
                      <a:pt x="2536" y="16014"/>
                      <a:pt x="2536" y="15413"/>
                    </a:cubicBezTo>
                    <a:lnTo>
                      <a:pt x="2536" y="2237"/>
                    </a:lnTo>
                    <a:cubicBezTo>
                      <a:pt x="2536" y="1070"/>
                      <a:pt x="1735" y="69"/>
                      <a:pt x="734" y="2"/>
                    </a:cubicBezTo>
                    <a:cubicBezTo>
                      <a:pt x="716" y="1"/>
                      <a:pt x="697" y="0"/>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29"/>
              <p:cNvSpPr/>
              <p:nvPr/>
            </p:nvSpPr>
            <p:spPr>
              <a:xfrm>
                <a:off x="6734975" y="2494725"/>
                <a:ext cx="51725" cy="221025"/>
              </a:xfrm>
              <a:custGeom>
                <a:avLst/>
                <a:gdLst/>
                <a:ahLst/>
                <a:cxnLst/>
                <a:rect l="l" t="t" r="r" b="b"/>
                <a:pathLst>
                  <a:path w="2069" h="8841" extrusionOk="0">
                    <a:moveTo>
                      <a:pt x="1" y="1"/>
                    </a:moveTo>
                    <a:lnTo>
                      <a:pt x="1" y="4104"/>
                    </a:lnTo>
                    <a:lnTo>
                      <a:pt x="1" y="4370"/>
                    </a:lnTo>
                    <a:lnTo>
                      <a:pt x="1" y="6338"/>
                    </a:lnTo>
                    <a:lnTo>
                      <a:pt x="34" y="6338"/>
                    </a:lnTo>
                    <a:lnTo>
                      <a:pt x="67" y="6605"/>
                    </a:lnTo>
                    <a:lnTo>
                      <a:pt x="1" y="6605"/>
                    </a:lnTo>
                    <a:lnTo>
                      <a:pt x="1" y="7673"/>
                    </a:lnTo>
                    <a:lnTo>
                      <a:pt x="67" y="7673"/>
                    </a:lnTo>
                    <a:lnTo>
                      <a:pt x="67" y="7806"/>
                    </a:lnTo>
                    <a:lnTo>
                      <a:pt x="1" y="7806"/>
                    </a:lnTo>
                    <a:lnTo>
                      <a:pt x="1" y="8840"/>
                    </a:lnTo>
                    <a:lnTo>
                      <a:pt x="2069" y="8840"/>
                    </a:lnTo>
                    <a:lnTo>
                      <a:pt x="2069" y="8707"/>
                    </a:lnTo>
                    <a:lnTo>
                      <a:pt x="134" y="8707"/>
                    </a:lnTo>
                    <a:lnTo>
                      <a:pt x="134" y="134"/>
                    </a:lnTo>
                    <a:lnTo>
                      <a:pt x="2069" y="134"/>
                    </a:lnTo>
                    <a:lnTo>
                      <a:pt x="20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29"/>
              <p:cNvSpPr/>
              <p:nvPr/>
            </p:nvSpPr>
            <p:spPr>
              <a:xfrm>
                <a:off x="6804200" y="2352125"/>
                <a:ext cx="37550" cy="387800"/>
              </a:xfrm>
              <a:custGeom>
                <a:avLst/>
                <a:gdLst/>
                <a:ahLst/>
                <a:cxnLst/>
                <a:rect l="l" t="t" r="r" b="b"/>
                <a:pathLst>
                  <a:path w="1502" h="15512" extrusionOk="0">
                    <a:moveTo>
                      <a:pt x="0" y="1"/>
                    </a:moveTo>
                    <a:lnTo>
                      <a:pt x="0" y="101"/>
                    </a:lnTo>
                    <a:lnTo>
                      <a:pt x="0" y="14644"/>
                    </a:lnTo>
                    <a:lnTo>
                      <a:pt x="1401" y="15478"/>
                    </a:lnTo>
                    <a:lnTo>
                      <a:pt x="1435" y="15512"/>
                    </a:lnTo>
                    <a:lnTo>
                      <a:pt x="1501" y="15412"/>
                    </a:lnTo>
                    <a:lnTo>
                      <a:pt x="1401" y="15345"/>
                    </a:lnTo>
                    <a:lnTo>
                      <a:pt x="134" y="14544"/>
                    </a:lnTo>
                    <a:lnTo>
                      <a:pt x="134" y="134"/>
                    </a:lnTo>
                    <a:lnTo>
                      <a:pt x="1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29"/>
            <p:cNvGrpSpPr/>
            <p:nvPr/>
          </p:nvGrpSpPr>
          <p:grpSpPr>
            <a:xfrm>
              <a:off x="215500" y="4468300"/>
              <a:ext cx="270300" cy="455650"/>
              <a:chOff x="1421025" y="1637275"/>
              <a:chExt cx="270300" cy="455650"/>
            </a:xfrm>
          </p:grpSpPr>
          <p:cxnSp>
            <p:nvCxnSpPr>
              <p:cNvPr id="1022" name="Google Shape;1022;p29"/>
              <p:cNvCxnSpPr/>
              <p:nvPr/>
            </p:nvCxnSpPr>
            <p:spPr>
              <a:xfrm>
                <a:off x="1421025" y="1637275"/>
                <a:ext cx="270300" cy="0"/>
              </a:xfrm>
              <a:prstGeom prst="straightConnector1">
                <a:avLst/>
              </a:prstGeom>
              <a:noFill/>
              <a:ln w="9525" cap="flat" cmpd="sng">
                <a:solidFill>
                  <a:schemeClr val="dk1"/>
                </a:solidFill>
                <a:prstDash val="solid"/>
                <a:round/>
                <a:headEnd type="none" w="med" len="med"/>
                <a:tailEnd type="none" w="med" len="med"/>
              </a:ln>
            </p:spPr>
          </p:cxnSp>
          <p:cxnSp>
            <p:nvCxnSpPr>
              <p:cNvPr id="1023" name="Google Shape;1023;p29"/>
              <p:cNvCxnSpPr/>
              <p:nvPr/>
            </p:nvCxnSpPr>
            <p:spPr>
              <a:xfrm>
                <a:off x="1421025" y="1789158"/>
                <a:ext cx="270300" cy="0"/>
              </a:xfrm>
              <a:prstGeom prst="straightConnector1">
                <a:avLst/>
              </a:prstGeom>
              <a:noFill/>
              <a:ln w="9525" cap="flat" cmpd="sng">
                <a:solidFill>
                  <a:schemeClr val="dk1"/>
                </a:solidFill>
                <a:prstDash val="solid"/>
                <a:round/>
                <a:headEnd type="none" w="med" len="med"/>
                <a:tailEnd type="none" w="med" len="med"/>
              </a:ln>
            </p:spPr>
          </p:cxnSp>
          <p:cxnSp>
            <p:nvCxnSpPr>
              <p:cNvPr id="1024" name="Google Shape;1024;p29"/>
              <p:cNvCxnSpPr/>
              <p:nvPr/>
            </p:nvCxnSpPr>
            <p:spPr>
              <a:xfrm>
                <a:off x="1421025" y="1941042"/>
                <a:ext cx="270300" cy="0"/>
              </a:xfrm>
              <a:prstGeom prst="straightConnector1">
                <a:avLst/>
              </a:prstGeom>
              <a:noFill/>
              <a:ln w="9525" cap="flat" cmpd="sng">
                <a:solidFill>
                  <a:schemeClr val="dk1"/>
                </a:solidFill>
                <a:prstDash val="solid"/>
                <a:round/>
                <a:headEnd type="none" w="med" len="med"/>
                <a:tailEnd type="none" w="med" len="med"/>
              </a:ln>
            </p:spPr>
          </p:cxnSp>
          <p:cxnSp>
            <p:nvCxnSpPr>
              <p:cNvPr id="1025" name="Google Shape;1025;p29"/>
              <p:cNvCxnSpPr/>
              <p:nvPr/>
            </p:nvCxnSpPr>
            <p:spPr>
              <a:xfrm>
                <a:off x="1421025" y="2092925"/>
                <a:ext cx="270300" cy="0"/>
              </a:xfrm>
              <a:prstGeom prst="straightConnector1">
                <a:avLst/>
              </a:prstGeom>
              <a:noFill/>
              <a:ln w="9525" cap="flat" cmpd="sng">
                <a:solidFill>
                  <a:schemeClr val="dk1"/>
                </a:solidFill>
                <a:prstDash val="solid"/>
                <a:round/>
                <a:headEnd type="none" w="med" len="med"/>
                <a:tailEnd type="none" w="med" len="med"/>
              </a:ln>
            </p:spPr>
          </p:cxnSp>
        </p:grpSp>
        <p:grpSp>
          <p:nvGrpSpPr>
            <p:cNvPr id="1026" name="Google Shape;1026;p29"/>
            <p:cNvGrpSpPr/>
            <p:nvPr/>
          </p:nvGrpSpPr>
          <p:grpSpPr>
            <a:xfrm>
              <a:off x="8669100" y="2676800"/>
              <a:ext cx="270300" cy="455650"/>
              <a:chOff x="1338600" y="1637275"/>
              <a:chExt cx="270300" cy="455650"/>
            </a:xfrm>
          </p:grpSpPr>
          <p:cxnSp>
            <p:nvCxnSpPr>
              <p:cNvPr id="1027" name="Google Shape;1027;p29"/>
              <p:cNvCxnSpPr/>
              <p:nvPr/>
            </p:nvCxnSpPr>
            <p:spPr>
              <a:xfrm>
                <a:off x="1338600" y="1637275"/>
                <a:ext cx="270300" cy="0"/>
              </a:xfrm>
              <a:prstGeom prst="straightConnector1">
                <a:avLst/>
              </a:prstGeom>
              <a:noFill/>
              <a:ln w="9525" cap="flat" cmpd="sng">
                <a:solidFill>
                  <a:schemeClr val="dk1"/>
                </a:solidFill>
                <a:prstDash val="solid"/>
                <a:round/>
                <a:headEnd type="none" w="med" len="med"/>
                <a:tailEnd type="none" w="med" len="med"/>
              </a:ln>
            </p:spPr>
          </p:cxnSp>
          <p:cxnSp>
            <p:nvCxnSpPr>
              <p:cNvPr id="1028" name="Google Shape;1028;p29"/>
              <p:cNvCxnSpPr/>
              <p:nvPr/>
            </p:nvCxnSpPr>
            <p:spPr>
              <a:xfrm>
                <a:off x="1338600" y="1789158"/>
                <a:ext cx="270300" cy="0"/>
              </a:xfrm>
              <a:prstGeom prst="straightConnector1">
                <a:avLst/>
              </a:prstGeom>
              <a:noFill/>
              <a:ln w="9525" cap="flat" cmpd="sng">
                <a:solidFill>
                  <a:schemeClr val="dk1"/>
                </a:solidFill>
                <a:prstDash val="solid"/>
                <a:round/>
                <a:headEnd type="none" w="med" len="med"/>
                <a:tailEnd type="none" w="med" len="med"/>
              </a:ln>
            </p:spPr>
          </p:cxnSp>
          <p:cxnSp>
            <p:nvCxnSpPr>
              <p:cNvPr id="1029" name="Google Shape;1029;p29"/>
              <p:cNvCxnSpPr/>
              <p:nvPr/>
            </p:nvCxnSpPr>
            <p:spPr>
              <a:xfrm>
                <a:off x="1338600" y="1941042"/>
                <a:ext cx="270300" cy="0"/>
              </a:xfrm>
              <a:prstGeom prst="straightConnector1">
                <a:avLst/>
              </a:prstGeom>
              <a:noFill/>
              <a:ln w="9525" cap="flat" cmpd="sng">
                <a:solidFill>
                  <a:schemeClr val="dk1"/>
                </a:solidFill>
                <a:prstDash val="solid"/>
                <a:round/>
                <a:headEnd type="none" w="med" len="med"/>
                <a:tailEnd type="none" w="med" len="med"/>
              </a:ln>
            </p:spPr>
          </p:cxnSp>
          <p:cxnSp>
            <p:nvCxnSpPr>
              <p:cNvPr id="1030" name="Google Shape;1030;p29"/>
              <p:cNvCxnSpPr/>
              <p:nvPr/>
            </p:nvCxnSpPr>
            <p:spPr>
              <a:xfrm>
                <a:off x="1338600" y="2092925"/>
                <a:ext cx="270300" cy="0"/>
              </a:xfrm>
              <a:prstGeom prst="straightConnector1">
                <a:avLst/>
              </a:prstGeom>
              <a:noFill/>
              <a:ln w="9525" cap="flat" cmpd="sng">
                <a:solidFill>
                  <a:schemeClr val="dk1"/>
                </a:solidFill>
                <a:prstDash val="solid"/>
                <a:round/>
                <a:headEnd type="none" w="med" len="med"/>
                <a:tailEnd type="none" w="med" len="med"/>
              </a:ln>
            </p:spPr>
          </p:cxnSp>
        </p:grpSp>
      </p:grpSp>
      <p:sp>
        <p:nvSpPr>
          <p:cNvPr id="1031" name="Google Shape;1031;p29"/>
          <p:cNvSpPr txBox="1">
            <a:spLocks noGrp="1"/>
          </p:cNvSpPr>
          <p:nvPr>
            <p:ph type="title"/>
          </p:nvPr>
        </p:nvSpPr>
        <p:spPr>
          <a:xfrm>
            <a:off x="713275" y="445025"/>
            <a:ext cx="7717500" cy="7389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32" name="Google Shape;1032;p29"/>
          <p:cNvSpPr txBox="1">
            <a:spLocks noGrp="1"/>
          </p:cNvSpPr>
          <p:nvPr>
            <p:ph type="title" idx="2"/>
          </p:nvPr>
        </p:nvSpPr>
        <p:spPr>
          <a:xfrm>
            <a:off x="1835752" y="1528086"/>
            <a:ext cx="2002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3" name="Google Shape;1033;p29"/>
          <p:cNvSpPr txBox="1">
            <a:spLocks noGrp="1"/>
          </p:cNvSpPr>
          <p:nvPr>
            <p:ph type="subTitle" idx="1"/>
          </p:nvPr>
        </p:nvSpPr>
        <p:spPr>
          <a:xfrm>
            <a:off x="1835752" y="195763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4" name="Google Shape;1034;p29"/>
          <p:cNvSpPr txBox="1">
            <a:spLocks noGrp="1"/>
          </p:cNvSpPr>
          <p:nvPr>
            <p:ph type="title" idx="3"/>
          </p:nvPr>
        </p:nvSpPr>
        <p:spPr>
          <a:xfrm>
            <a:off x="5636674" y="1528086"/>
            <a:ext cx="2002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5" name="Google Shape;1035;p29"/>
          <p:cNvSpPr txBox="1">
            <a:spLocks noGrp="1"/>
          </p:cNvSpPr>
          <p:nvPr>
            <p:ph type="subTitle" idx="4"/>
          </p:nvPr>
        </p:nvSpPr>
        <p:spPr>
          <a:xfrm>
            <a:off x="5636675" y="195763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6" name="Google Shape;1036;p29"/>
          <p:cNvSpPr txBox="1">
            <a:spLocks noGrp="1"/>
          </p:cNvSpPr>
          <p:nvPr>
            <p:ph type="title" idx="5"/>
          </p:nvPr>
        </p:nvSpPr>
        <p:spPr>
          <a:xfrm>
            <a:off x="1835752" y="3017466"/>
            <a:ext cx="2002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7" name="Google Shape;1037;p29"/>
          <p:cNvSpPr txBox="1">
            <a:spLocks noGrp="1"/>
          </p:cNvSpPr>
          <p:nvPr>
            <p:ph type="subTitle" idx="6"/>
          </p:nvPr>
        </p:nvSpPr>
        <p:spPr>
          <a:xfrm>
            <a:off x="1835752" y="344701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8" name="Google Shape;1038;p29"/>
          <p:cNvSpPr txBox="1">
            <a:spLocks noGrp="1"/>
          </p:cNvSpPr>
          <p:nvPr>
            <p:ph type="title" idx="7"/>
          </p:nvPr>
        </p:nvSpPr>
        <p:spPr>
          <a:xfrm>
            <a:off x="5636674" y="3017466"/>
            <a:ext cx="2002500" cy="527700"/>
          </a:xfrm>
          <a:prstGeom prst="rect">
            <a:avLst/>
          </a:prstGeom>
        </p:spPr>
        <p:txBody>
          <a:bodyPr spcFirstLastPara="1" wrap="square" lIns="91425" tIns="91425" rIns="91425" bIns="91425" anchor="b"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039" name="Google Shape;1039;p29"/>
          <p:cNvSpPr txBox="1">
            <a:spLocks noGrp="1"/>
          </p:cNvSpPr>
          <p:nvPr>
            <p:ph type="subTitle" idx="8"/>
          </p:nvPr>
        </p:nvSpPr>
        <p:spPr>
          <a:xfrm>
            <a:off x="5636675" y="3447014"/>
            <a:ext cx="2002500" cy="615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Marcador de Posição do Rodapé 1">
            <a:extLst>
              <a:ext uri="{FF2B5EF4-FFF2-40B4-BE49-F238E27FC236}">
                <a16:creationId xmlns:a16="http://schemas.microsoft.com/office/drawing/2014/main" id="{7F211D35-FB62-6192-3115-062CBD649010}"/>
              </a:ext>
            </a:extLst>
          </p:cNvPr>
          <p:cNvSpPr>
            <a:spLocks noGrp="1"/>
          </p:cNvSpPr>
          <p:nvPr>
            <p:ph type="ftr" sz="quarter" idx="10"/>
          </p:nvPr>
        </p:nvSpPr>
        <p:spPr/>
        <p:txBody>
          <a:bodyPr/>
          <a:lstStyle/>
          <a:p>
            <a:endParaRPr lang="pt-PT"/>
          </a:p>
        </p:txBody>
      </p:sp>
      <p:sp>
        <p:nvSpPr>
          <p:cNvPr id="3" name="Marcador de Posição do Número do Diapositivo 2">
            <a:extLst>
              <a:ext uri="{FF2B5EF4-FFF2-40B4-BE49-F238E27FC236}">
                <a16:creationId xmlns:a16="http://schemas.microsoft.com/office/drawing/2014/main" id="{3AF85C18-E707-6851-2C79-9748A0941C1A}"/>
              </a:ext>
            </a:extLst>
          </p:cNvPr>
          <p:cNvSpPr>
            <a:spLocks noGrp="1"/>
          </p:cNvSpPr>
          <p:nvPr>
            <p:ph type="sldNum" sz="quarter" idx="11"/>
          </p:nvPr>
        </p:nvSpPr>
        <p:spPr/>
        <p:txBody>
          <a:bodyPr/>
          <a:lstStyle/>
          <a:p>
            <a:fld id="{79F01021-183D-4F51-9BD8-6D90E73A8F08}" type="slidenum">
              <a:rPr lang="pt-PT" smtClean="0"/>
              <a:t>‹#›</a:t>
            </a:fld>
            <a:endParaRPr lang="pt-P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501"/>
        <p:cNvGrpSpPr/>
        <p:nvPr/>
      </p:nvGrpSpPr>
      <p:grpSpPr>
        <a:xfrm>
          <a:off x="0" y="0"/>
          <a:ext cx="0" cy="0"/>
          <a:chOff x="0" y="0"/>
          <a:chExt cx="0" cy="0"/>
        </a:xfrm>
      </p:grpSpPr>
      <p:sp>
        <p:nvSpPr>
          <p:cNvPr id="1502" name="Google Shape;1502;p34"/>
          <p:cNvSpPr/>
          <p:nvPr/>
        </p:nvSpPr>
        <p:spPr>
          <a:xfrm>
            <a:off x="543300" y="516150"/>
            <a:ext cx="8057400" cy="4111200"/>
          </a:xfrm>
          <a:prstGeom prst="snip1Rect">
            <a:avLst>
              <a:gd name="adj" fmla="val 16667"/>
            </a:avLst>
          </a:prstGeom>
          <a:solidFill>
            <a:schemeClr val="accent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ace Grotesk"/>
              <a:ea typeface="Space Grotesk"/>
              <a:cs typeface="Space Grotesk"/>
              <a:sym typeface="Space Grotesk"/>
            </a:endParaRPr>
          </a:p>
        </p:txBody>
      </p:sp>
      <p:sp>
        <p:nvSpPr>
          <p:cNvPr id="2" name="Marcador de Posição do Rodapé 1">
            <a:extLst>
              <a:ext uri="{FF2B5EF4-FFF2-40B4-BE49-F238E27FC236}">
                <a16:creationId xmlns:a16="http://schemas.microsoft.com/office/drawing/2014/main" id="{F70F9DB4-4F76-2F02-80E6-904103441232}"/>
              </a:ext>
            </a:extLst>
          </p:cNvPr>
          <p:cNvSpPr>
            <a:spLocks noGrp="1"/>
          </p:cNvSpPr>
          <p:nvPr>
            <p:ph type="ftr" sz="quarter" idx="10"/>
          </p:nvPr>
        </p:nvSpPr>
        <p:spPr/>
        <p:txBody>
          <a:bodyPr/>
          <a:lstStyle/>
          <a:p>
            <a:endParaRPr lang="pt-PT"/>
          </a:p>
        </p:txBody>
      </p:sp>
      <p:sp>
        <p:nvSpPr>
          <p:cNvPr id="3" name="Marcador de Posição do Número do Diapositivo 2">
            <a:extLst>
              <a:ext uri="{FF2B5EF4-FFF2-40B4-BE49-F238E27FC236}">
                <a16:creationId xmlns:a16="http://schemas.microsoft.com/office/drawing/2014/main" id="{7C4115FC-E2C5-4D41-7F85-FB2D9EC92953}"/>
              </a:ext>
            </a:extLst>
          </p:cNvPr>
          <p:cNvSpPr>
            <a:spLocks noGrp="1"/>
          </p:cNvSpPr>
          <p:nvPr>
            <p:ph type="sldNum" sz="quarter" idx="11"/>
          </p:nvPr>
        </p:nvSpPr>
        <p:spPr/>
        <p:txBody>
          <a:bodyPr/>
          <a:lstStyle/>
          <a:p>
            <a:fld id="{79F01021-183D-4F51-9BD8-6D90E73A8F08}" type="slidenum">
              <a:rPr lang="pt-PT" smtClean="0"/>
              <a:t>‹#›</a:t>
            </a:fld>
            <a:endParaRPr lang="pt-P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75" y="445025"/>
            <a:ext cx="7717500" cy="740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1pPr>
            <a:lvl2pPr lvl="1">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2pPr>
            <a:lvl3pPr lvl="2">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3pPr>
            <a:lvl4pPr lvl="3">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4pPr>
            <a:lvl5pPr lvl="4">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5pPr>
            <a:lvl6pPr lvl="5">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6pPr>
            <a:lvl7pPr lvl="6">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7pPr>
            <a:lvl8pPr lvl="7">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8pPr>
            <a:lvl9pPr lvl="8">
              <a:spcBef>
                <a:spcPts val="0"/>
              </a:spcBef>
              <a:spcAft>
                <a:spcPts val="0"/>
              </a:spcAft>
              <a:buClr>
                <a:schemeClr val="dk1"/>
              </a:buClr>
              <a:buSzPts val="3000"/>
              <a:buFont typeface="Orbitron"/>
              <a:buNone/>
              <a:defRPr sz="3000">
                <a:solidFill>
                  <a:schemeClr val="dk1"/>
                </a:solidFill>
                <a:latin typeface="Orbitron"/>
                <a:ea typeface="Orbitron"/>
                <a:cs typeface="Orbitron"/>
                <a:sym typeface="Orbitron"/>
              </a:defRPr>
            </a:lvl9pPr>
          </a:lstStyle>
          <a:p>
            <a:endParaRPr/>
          </a:p>
        </p:txBody>
      </p:sp>
      <p:sp>
        <p:nvSpPr>
          <p:cNvPr id="7" name="Google Shape;7;p1"/>
          <p:cNvSpPr txBox="1">
            <a:spLocks noGrp="1"/>
          </p:cNvSpPr>
          <p:nvPr>
            <p:ph type="body" idx="1"/>
          </p:nvPr>
        </p:nvSpPr>
        <p:spPr>
          <a:xfrm>
            <a:off x="71327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1pPr>
            <a:lvl2pPr marL="914400" lvl="1" indent="-317500">
              <a:lnSpc>
                <a:spcPct val="100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2pPr>
            <a:lvl3pPr marL="1371600" lvl="2" indent="-317500">
              <a:lnSpc>
                <a:spcPct val="100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3pPr>
            <a:lvl4pPr marL="1828800" lvl="3" indent="-317500">
              <a:lnSpc>
                <a:spcPct val="100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4pPr>
            <a:lvl5pPr marL="2286000" lvl="4" indent="-317500">
              <a:lnSpc>
                <a:spcPct val="100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5pPr>
            <a:lvl6pPr marL="2743200" lvl="5" indent="-317500">
              <a:lnSpc>
                <a:spcPct val="100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6pPr>
            <a:lvl7pPr marL="3200400" lvl="6" indent="-317500">
              <a:lnSpc>
                <a:spcPct val="100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7pPr>
            <a:lvl8pPr marL="3657600" lvl="7" indent="-317500">
              <a:lnSpc>
                <a:spcPct val="100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8pPr>
            <a:lvl9pPr marL="4114800" lvl="8" indent="-317500">
              <a:lnSpc>
                <a:spcPct val="100000"/>
              </a:lnSpc>
              <a:spcBef>
                <a:spcPts val="0"/>
              </a:spcBef>
              <a:spcAft>
                <a:spcPts val="0"/>
              </a:spcAft>
              <a:buClr>
                <a:schemeClr val="dk1"/>
              </a:buClr>
              <a:buSzPts val="1400"/>
              <a:buFont typeface="Space Grotesk"/>
              <a:buChar char="■"/>
              <a:defRPr>
                <a:solidFill>
                  <a:schemeClr val="dk1"/>
                </a:solidFill>
                <a:latin typeface="Space Grotesk"/>
                <a:ea typeface="Space Grotesk"/>
                <a:cs typeface="Space Grotesk"/>
                <a:sym typeface="Space Grotesk"/>
              </a:defRPr>
            </a:lvl9pPr>
          </a:lstStyle>
          <a:p>
            <a:endParaRPr/>
          </a:p>
        </p:txBody>
      </p:sp>
      <p:sp>
        <p:nvSpPr>
          <p:cNvPr id="2" name="Marcador de Posição do Rodapé 1">
            <a:extLst>
              <a:ext uri="{FF2B5EF4-FFF2-40B4-BE49-F238E27FC236}">
                <a16:creationId xmlns:a16="http://schemas.microsoft.com/office/drawing/2014/main" id="{3B214499-FE3A-4FF9-96EA-1EE21CF80653}"/>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PT"/>
          </a:p>
        </p:txBody>
      </p:sp>
      <p:sp>
        <p:nvSpPr>
          <p:cNvPr id="3" name="Marcador de Posição do Número do Diapositivo 2">
            <a:extLst>
              <a:ext uri="{FF2B5EF4-FFF2-40B4-BE49-F238E27FC236}">
                <a16:creationId xmlns:a16="http://schemas.microsoft.com/office/drawing/2014/main" id="{F24881CE-CBD9-B82F-81CC-AE16FB04AF95}"/>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82000"/>
                  </a:schemeClr>
                </a:solidFill>
              </a:defRPr>
            </a:lvl1pPr>
          </a:lstStyle>
          <a:p>
            <a:fld id="{79F01021-183D-4F51-9BD8-6D90E73A8F08}" type="slidenum">
              <a:rPr lang="pt-PT" smtClean="0"/>
              <a:t>‹#›</a:t>
            </a:fld>
            <a:endParaRPr lang="pt-PT"/>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8" r:id="rId3"/>
    <p:sldLayoutId id="2147483671" r:id="rId4"/>
    <p:sldLayoutId id="2147483686" r:id="rId5"/>
    <p:sldLayoutId id="2147483673" r:id="rId6"/>
    <p:sldLayoutId id="2147483674" r:id="rId7"/>
    <p:sldLayoutId id="2147483675" r:id="rId8"/>
    <p:sldLayoutId id="2147483680" r:id="rId9"/>
    <p:sldLayoutId id="214748368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5.png"/><Relationship Id="rId12" Type="http://schemas.microsoft.com/office/2007/relationships/hdphoto" Target="../media/hdphoto6.wdp"/><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3.wdp"/><Relationship Id="rId11" Type="http://schemas.openxmlformats.org/officeDocument/2006/relationships/image" Target="../media/image67.png"/><Relationship Id="rId5" Type="http://schemas.openxmlformats.org/officeDocument/2006/relationships/image" Target="../media/image6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66.png"/><Relationship Id="rId14" Type="http://schemas.microsoft.com/office/2007/relationships/hdphoto" Target="../media/hdphoto7.wdp"/></Relationships>
</file>

<file path=ppt/slides/_rels/slide11.xml.rels><?xml version="1.0" encoding="UTF-8" standalone="yes"?>
<Relationships xmlns="http://schemas.openxmlformats.org/package/2006/relationships"><Relationship Id="rId8" Type="http://schemas.microsoft.com/office/2007/relationships/hdphoto" Target="../media/hdphoto10.wdp"/><Relationship Id="rId3" Type="http://schemas.openxmlformats.org/officeDocument/2006/relationships/image" Target="../media/image69.png"/><Relationship Id="rId7" Type="http://schemas.openxmlformats.org/officeDocument/2006/relationships/image" Target="../media/image71.png"/><Relationship Id="rId12" Type="http://schemas.microsoft.com/office/2007/relationships/hdphoto" Target="../media/hdphoto12.wdp"/><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9.wdp"/><Relationship Id="rId11" Type="http://schemas.openxmlformats.org/officeDocument/2006/relationships/image" Target="../media/image73.png"/><Relationship Id="rId5" Type="http://schemas.openxmlformats.org/officeDocument/2006/relationships/image" Target="../media/image70.png"/><Relationship Id="rId10" Type="http://schemas.microsoft.com/office/2007/relationships/hdphoto" Target="../media/hdphoto11.wdp"/><Relationship Id="rId4" Type="http://schemas.microsoft.com/office/2007/relationships/hdphoto" Target="../media/hdphoto8.wdp"/><Relationship Id="rId9" Type="http://schemas.openxmlformats.org/officeDocument/2006/relationships/image" Target="../media/image72.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chart" Target="../charts/chart1.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hyperlink" Target="https://boltflight.com/why-do-planes-use-rivets-instead-of-weld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24.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1.png"/><Relationship Id="rId7" Type="http://schemas.openxmlformats.org/officeDocument/2006/relationships/image" Target="../media/image93.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2.png"/><Relationship Id="rId11" Type="http://schemas.openxmlformats.org/officeDocument/2006/relationships/image" Target="../media/image16.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62.png"/><Relationship Id="rId9"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17.png"/><Relationship Id="rId4" Type="http://schemas.openxmlformats.org/officeDocument/2006/relationships/image" Target="../media/image11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1.png"/></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microsoft.com/office/2007/relationships/hdphoto" Target="../media/hdphoto13.wdp"/></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25.png"/></Relationships>
</file>

<file path=ppt/slides/_rels/slide4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28.png"/><Relationship Id="rId4" Type="http://schemas.openxmlformats.org/officeDocument/2006/relationships/image" Target="../media/image127.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36.png"/><Relationship Id="rId2" Type="http://schemas.openxmlformats.org/officeDocument/2006/relationships/image" Target="../media/image132.png"/><Relationship Id="rId1" Type="http://schemas.openxmlformats.org/officeDocument/2006/relationships/slideLayout" Target="../slideLayouts/slideLayout6.xml"/><Relationship Id="rId6" Type="http://schemas.openxmlformats.org/officeDocument/2006/relationships/image" Target="../media/image135.png"/><Relationship Id="rId5" Type="http://schemas.microsoft.com/office/2007/relationships/hdphoto" Target="../media/hdphoto14.wdp"/><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47.png"/><Relationship Id="rId3" Type="http://schemas.openxmlformats.org/officeDocument/2006/relationships/image" Target="../media/image24.png"/><Relationship Id="rId21" Type="http://schemas.openxmlformats.org/officeDocument/2006/relationships/image" Target="../media/image42.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2" Type="http://schemas.openxmlformats.org/officeDocument/2006/relationships/image" Target="../media/image23.png"/><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50.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49.png"/><Relationship Id="rId10" Type="http://schemas.openxmlformats.org/officeDocument/2006/relationships/image" Target="../media/image31.png"/><Relationship Id="rId19" Type="http://schemas.openxmlformats.org/officeDocument/2006/relationships/image" Target="../media/image40.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48.png"/><Relationship Id="rId30"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55.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6.jpe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Google Shape;1621;p39"/>
          <p:cNvSpPr txBox="1">
            <a:spLocks noGrp="1"/>
          </p:cNvSpPr>
          <p:nvPr>
            <p:ph type="ctrTitle"/>
          </p:nvPr>
        </p:nvSpPr>
        <p:spPr>
          <a:xfrm>
            <a:off x="1237560" y="721536"/>
            <a:ext cx="6668879" cy="9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Palatino Linotype" panose="02040502050505030304" pitchFamily="18" charset="0"/>
              </a:rPr>
              <a:t>Analysis and modelling of stress concentration on riveted zones of thin structures</a:t>
            </a:r>
            <a:endParaRPr sz="2400">
              <a:latin typeface="Palatino Linotype" panose="02040502050505030304" pitchFamily="18" charset="0"/>
            </a:endParaRPr>
          </a:p>
        </p:txBody>
      </p:sp>
      <p:sp>
        <p:nvSpPr>
          <p:cNvPr id="1622" name="Google Shape;1622;p39"/>
          <p:cNvSpPr txBox="1">
            <a:spLocks noGrp="1"/>
          </p:cNvSpPr>
          <p:nvPr>
            <p:ph type="subTitle" idx="1"/>
          </p:nvPr>
        </p:nvSpPr>
        <p:spPr>
          <a:xfrm>
            <a:off x="596708" y="3283444"/>
            <a:ext cx="2548500" cy="129630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pt-PT" sz="1200" err="1"/>
              <a:t>Group</a:t>
            </a:r>
            <a:r>
              <a:rPr lang="pt-PT" sz="1200"/>
              <a:t> 4</a:t>
            </a:r>
          </a:p>
          <a:p>
            <a:pPr marL="0" lvl="0" indent="0" algn="l" rtl="0">
              <a:spcBef>
                <a:spcPts val="0"/>
              </a:spcBef>
              <a:spcAft>
                <a:spcPts val="0"/>
              </a:spcAft>
              <a:buNone/>
            </a:pPr>
            <a:r>
              <a:rPr lang="pt-PT" sz="1200"/>
              <a:t>Alexandre Silva- 107957</a:t>
            </a:r>
          </a:p>
          <a:p>
            <a:pPr marL="0" lvl="0" indent="0" algn="l" rtl="0">
              <a:spcBef>
                <a:spcPts val="0"/>
              </a:spcBef>
              <a:spcAft>
                <a:spcPts val="0"/>
              </a:spcAft>
              <a:buNone/>
            </a:pPr>
            <a:r>
              <a:rPr lang="pt-PT" sz="1200" err="1"/>
              <a:t>Magner</a:t>
            </a:r>
            <a:r>
              <a:rPr lang="pt-PT" sz="1200"/>
              <a:t> Gusse-110180</a:t>
            </a:r>
          </a:p>
          <a:p>
            <a:pPr marL="0" indent="0" algn="l"/>
            <a:r>
              <a:rPr lang="pt-PT" sz="1200"/>
              <a:t>Martim Correia- 107661</a:t>
            </a:r>
          </a:p>
          <a:p>
            <a:pPr marL="0" lvl="0" indent="0" algn="l" rtl="0">
              <a:spcBef>
                <a:spcPts val="0"/>
              </a:spcBef>
              <a:spcAft>
                <a:spcPts val="0"/>
              </a:spcAft>
              <a:buNone/>
            </a:pPr>
            <a:r>
              <a:rPr lang="pt-PT" sz="1200"/>
              <a:t>Rúben Abreu- 107421</a:t>
            </a:r>
          </a:p>
        </p:txBody>
      </p:sp>
      <p:pic>
        <p:nvPicPr>
          <p:cNvPr id="3" name="Imagem 2">
            <a:extLst>
              <a:ext uri="{FF2B5EF4-FFF2-40B4-BE49-F238E27FC236}">
                <a16:creationId xmlns:a16="http://schemas.microsoft.com/office/drawing/2014/main" id="{D24741A7-7829-CF2D-9BD3-87E6AC63D74E}"/>
              </a:ext>
            </a:extLst>
          </p:cNvPr>
          <p:cNvPicPr>
            <a:picLocks noChangeAspect="1"/>
          </p:cNvPicPr>
          <p:nvPr/>
        </p:nvPicPr>
        <p:blipFill>
          <a:blip r:embed="rId3"/>
          <a:srcRect/>
          <a:stretch/>
        </p:blipFill>
        <p:spPr>
          <a:xfrm>
            <a:off x="2719905" y="2014369"/>
            <a:ext cx="3704188" cy="2469458"/>
          </a:xfrm>
          <a:prstGeom prst="rect">
            <a:avLst/>
          </a:prstGeom>
        </p:spPr>
      </p:pic>
      <p:sp>
        <p:nvSpPr>
          <p:cNvPr id="4" name="CaixaDeTexto 3">
            <a:extLst>
              <a:ext uri="{FF2B5EF4-FFF2-40B4-BE49-F238E27FC236}">
                <a16:creationId xmlns:a16="http://schemas.microsoft.com/office/drawing/2014/main" id="{27B9C0D0-2FAE-D953-19F6-3D509472A4EE}"/>
              </a:ext>
            </a:extLst>
          </p:cNvPr>
          <p:cNvSpPr txBox="1"/>
          <p:nvPr/>
        </p:nvSpPr>
        <p:spPr>
          <a:xfrm>
            <a:off x="3167113" y="1600810"/>
            <a:ext cx="3016771" cy="307777"/>
          </a:xfrm>
          <a:prstGeom prst="rect">
            <a:avLst/>
          </a:prstGeom>
          <a:noFill/>
        </p:spPr>
        <p:txBody>
          <a:bodyPr wrap="square" lIns="91440" tIns="45720" rIns="91440" bIns="45720" rtlCol="0" anchor="t">
            <a:spAutoFit/>
          </a:bodyPr>
          <a:lstStyle/>
          <a:p>
            <a:r>
              <a:rPr lang="pt-PT">
                <a:solidFill>
                  <a:schemeClr val="tx1">
                    <a:lumMod val="85000"/>
                  </a:schemeClr>
                </a:solidFill>
              </a:rPr>
              <a:t>AEA 2024/2025 – </a:t>
            </a:r>
            <a:r>
              <a:rPr lang="pt-PT" err="1">
                <a:solidFill>
                  <a:schemeClr val="tx1">
                    <a:lumMod val="85000"/>
                  </a:schemeClr>
                </a:solidFill>
              </a:rPr>
              <a:t>Presentation</a:t>
            </a:r>
            <a:r>
              <a:rPr lang="pt-PT">
                <a:solidFill>
                  <a:schemeClr val="tx1">
                    <a:lumMod val="85000"/>
                  </a:schemeClr>
                </a:solidFill>
              </a:rPr>
              <a:t> 2</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5D18D0A6-4609-52CC-099D-A83FA0F1E9E6}"/>
              </a:ext>
            </a:extLst>
          </p:cNvPr>
          <p:cNvSpPr>
            <a:spLocks noGrp="1"/>
          </p:cNvSpPr>
          <p:nvPr>
            <p:ph type="sldNum" sz="quarter" idx="11"/>
          </p:nvPr>
        </p:nvSpPr>
        <p:spPr/>
        <p:txBody>
          <a:bodyPr/>
          <a:lstStyle/>
          <a:p>
            <a:fld id="{79F01021-183D-4F51-9BD8-6D90E73A8F08}" type="slidenum">
              <a:rPr lang="pt-PT" smtClean="0"/>
              <a:t>10</a:t>
            </a:fld>
            <a:endParaRPr lang="pt-PT"/>
          </a:p>
        </p:txBody>
      </p:sp>
      <p:sp>
        <p:nvSpPr>
          <p:cNvPr id="10" name="CaixaDeTexto 9">
            <a:extLst>
              <a:ext uri="{FF2B5EF4-FFF2-40B4-BE49-F238E27FC236}">
                <a16:creationId xmlns:a16="http://schemas.microsoft.com/office/drawing/2014/main" id="{2F99D9E3-4A12-E7E6-C81A-CE2EE7E45415}"/>
              </a:ext>
            </a:extLst>
          </p:cNvPr>
          <p:cNvSpPr txBox="1"/>
          <p:nvPr/>
        </p:nvSpPr>
        <p:spPr>
          <a:xfrm>
            <a:off x="2578635" y="208381"/>
            <a:ext cx="4115658" cy="400110"/>
          </a:xfrm>
          <a:prstGeom prst="rect">
            <a:avLst/>
          </a:prstGeom>
          <a:noFill/>
        </p:spPr>
        <p:txBody>
          <a:bodyPr wrap="square" rtlCol="0">
            <a:spAutoFit/>
          </a:bodyPr>
          <a:lstStyle/>
          <a:p>
            <a:pPr algn="ctr"/>
            <a:r>
              <a:rPr lang="pt-PT" sz="2000">
                <a:solidFill>
                  <a:schemeClr val="tx1"/>
                </a:solidFill>
              </a:rPr>
              <a:t>Efeito da distribuição dos rebites </a:t>
            </a:r>
          </a:p>
        </p:txBody>
      </p:sp>
      <p:sp>
        <p:nvSpPr>
          <p:cNvPr id="11" name="CaixaDeTexto 10">
            <a:extLst>
              <a:ext uri="{FF2B5EF4-FFF2-40B4-BE49-F238E27FC236}">
                <a16:creationId xmlns:a16="http://schemas.microsoft.com/office/drawing/2014/main" id="{2ACE7222-7AED-328C-8EF0-AE9B575E2C44}"/>
              </a:ext>
            </a:extLst>
          </p:cNvPr>
          <p:cNvSpPr txBox="1"/>
          <p:nvPr/>
        </p:nvSpPr>
        <p:spPr>
          <a:xfrm>
            <a:off x="351692" y="868959"/>
            <a:ext cx="2876062" cy="30777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pt-PT">
                <a:solidFill>
                  <a:schemeClr val="tx1"/>
                </a:solidFill>
              </a:rPr>
              <a:t>Considerou-se 5 casos</a:t>
            </a:r>
          </a:p>
        </p:txBody>
      </p:sp>
      <p:sp>
        <p:nvSpPr>
          <p:cNvPr id="12" name="CaixaDeTexto 11">
            <a:extLst>
              <a:ext uri="{FF2B5EF4-FFF2-40B4-BE49-F238E27FC236}">
                <a16:creationId xmlns:a16="http://schemas.microsoft.com/office/drawing/2014/main" id="{11609640-756B-3C98-E071-036D9F91A62E}"/>
              </a:ext>
            </a:extLst>
          </p:cNvPr>
          <p:cNvSpPr txBox="1"/>
          <p:nvPr/>
        </p:nvSpPr>
        <p:spPr>
          <a:xfrm>
            <a:off x="814240" y="1433293"/>
            <a:ext cx="773723" cy="261610"/>
          </a:xfrm>
          <a:prstGeom prst="rect">
            <a:avLst/>
          </a:prstGeom>
          <a:noFill/>
        </p:spPr>
        <p:txBody>
          <a:bodyPr wrap="square" rtlCol="0">
            <a:spAutoFit/>
          </a:bodyPr>
          <a:lstStyle/>
          <a:p>
            <a:pPr algn="ctr"/>
            <a:r>
              <a:rPr lang="pt-PT" sz="1100" u="sng">
                <a:solidFill>
                  <a:schemeClr val="tx1"/>
                </a:solidFill>
              </a:rPr>
              <a:t>Caso1</a:t>
            </a:r>
          </a:p>
        </p:txBody>
      </p:sp>
      <p:pic>
        <p:nvPicPr>
          <p:cNvPr id="14" name="Imagem 13" descr="Uma imagem com captura de ecrã, lua&#10;&#10;Descrição gerada automaticamente">
            <a:extLst>
              <a:ext uri="{FF2B5EF4-FFF2-40B4-BE49-F238E27FC236}">
                <a16:creationId xmlns:a16="http://schemas.microsoft.com/office/drawing/2014/main" id="{746AAF47-D2BC-F64C-D916-5998849D19F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32" b="94737" l="2357" r="96970">
                        <a14:foregroundMark x1="5387" y1="6579" x2="82492" y2="34868"/>
                        <a14:foregroundMark x1="82492" y1="34868" x2="61279" y2="79605"/>
                        <a14:foregroundMark x1="61279" y1="79605" x2="30640" y2="52632"/>
                        <a14:foregroundMark x1="30640" y1="52632" x2="11448" y2="14474"/>
                        <a14:foregroundMark x1="11448" y1="14474" x2="5051" y2="9868"/>
                        <a14:foregroundMark x1="45791" y1="5263" x2="71044" y2="9211"/>
                        <a14:foregroundMark x1="71044" y1="9211" x2="91246" y2="56579"/>
                        <a14:foregroundMark x1="91246" y1="56579" x2="63636" y2="87500"/>
                        <a14:foregroundMark x1="63636" y1="87500" x2="34007" y2="88158"/>
                        <a14:foregroundMark x1="34007" y1="88158" x2="11448" y2="44737"/>
                        <a14:foregroundMark x1="11448" y1="44737" x2="5724" y2="10526"/>
                        <a14:foregroundMark x1="7744" y1="32237" x2="19865" y2="82237"/>
                        <a14:foregroundMark x1="19865" y1="82237" x2="29966" y2="88158"/>
                        <a14:foregroundMark x1="14478" y1="84868" x2="57576" y2="94737"/>
                        <a14:foregroundMark x1="57576" y1="94737" x2="83502" y2="92105"/>
                        <a14:foregroundMark x1="84848" y1="86184" x2="81481" y2="13816"/>
                        <a14:foregroundMark x1="74411" y1="11184" x2="90909" y2="22368"/>
                        <a14:foregroundMark x1="76768" y1="8553" x2="26936" y2="4605"/>
                        <a14:foregroundMark x1="79798" y1="9211" x2="91246" y2="9868"/>
                        <a14:foregroundMark x1="94613" y1="6579" x2="93603" y2="88816"/>
                        <a14:foregroundMark x1="96970" y1="5263" x2="97306" y2="90132"/>
                        <a14:foregroundMark x1="2357" y1="4605" x2="2694" y2="93421"/>
                        <a14:foregroundMark x1="55556" y1="44737" x2="49832" y2="48684"/>
                      </a14:backgroundRemoval>
                    </a14:imgEffect>
                  </a14:imgLayer>
                </a14:imgProps>
              </a:ext>
            </a:extLst>
          </a:blip>
          <a:srcRect t="-1953"/>
          <a:stretch/>
        </p:blipFill>
        <p:spPr>
          <a:xfrm>
            <a:off x="212676" y="1711710"/>
            <a:ext cx="1976852" cy="1031490"/>
          </a:xfrm>
          <a:prstGeom prst="rect">
            <a:avLst/>
          </a:prstGeom>
        </p:spPr>
      </p:pic>
      <p:sp>
        <p:nvSpPr>
          <p:cNvPr id="15" name="CaixaDeTexto 14">
            <a:extLst>
              <a:ext uri="{FF2B5EF4-FFF2-40B4-BE49-F238E27FC236}">
                <a16:creationId xmlns:a16="http://schemas.microsoft.com/office/drawing/2014/main" id="{86FECD68-D78A-2889-6440-BEB4A1E0DD4E}"/>
              </a:ext>
            </a:extLst>
          </p:cNvPr>
          <p:cNvSpPr txBox="1"/>
          <p:nvPr/>
        </p:nvSpPr>
        <p:spPr>
          <a:xfrm>
            <a:off x="2840892" y="1433293"/>
            <a:ext cx="773723" cy="261610"/>
          </a:xfrm>
          <a:prstGeom prst="rect">
            <a:avLst/>
          </a:prstGeom>
          <a:noFill/>
        </p:spPr>
        <p:txBody>
          <a:bodyPr wrap="square" rtlCol="0">
            <a:spAutoFit/>
          </a:bodyPr>
          <a:lstStyle/>
          <a:p>
            <a:pPr algn="ctr"/>
            <a:r>
              <a:rPr lang="pt-PT" sz="1100" u="sng">
                <a:solidFill>
                  <a:schemeClr val="tx1"/>
                </a:solidFill>
              </a:rPr>
              <a:t>Caso2</a:t>
            </a:r>
          </a:p>
        </p:txBody>
      </p:sp>
      <p:pic>
        <p:nvPicPr>
          <p:cNvPr id="17" name="Imagem 16" descr="Uma imagem com lua, captura de ecrã, natureza&#10;&#10;Descrição gerada automaticamente">
            <a:extLst>
              <a:ext uri="{FF2B5EF4-FFF2-40B4-BE49-F238E27FC236}">
                <a16:creationId xmlns:a16="http://schemas.microsoft.com/office/drawing/2014/main" id="{0F42A0AD-2985-02FE-1E6C-904B0E0F8F4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058" b="99222" l="990" r="97030">
                        <a14:foregroundMark x1="20000" y1="20233" x2="20000" y2="20233"/>
                        <a14:foregroundMark x1="18416" y1="18288" x2="63762" y2="56031"/>
                        <a14:foregroundMark x1="63762" y1="56031" x2="64158" y2="56031"/>
                        <a14:foregroundMark x1="63168" y1="7782" x2="91683" y2="53307"/>
                        <a14:foregroundMark x1="91683" y1="53307" x2="29505" y2="85992"/>
                        <a14:foregroundMark x1="29505" y1="85992" x2="8911" y2="55253"/>
                        <a14:foregroundMark x1="8911" y1="55253" x2="12277" y2="27237"/>
                        <a14:foregroundMark x1="25347" y1="90272" x2="71683" y2="92607"/>
                        <a14:foregroundMark x1="71683" y1="92607" x2="92475" y2="67315"/>
                        <a14:foregroundMark x1="92475" y1="67315" x2="91881" y2="12062"/>
                        <a14:foregroundMark x1="91881" y1="12062" x2="21782" y2="8949"/>
                        <a14:foregroundMark x1="21782" y1="8949" x2="1188" y2="45136"/>
                        <a14:foregroundMark x1="1188" y1="45136" x2="22772" y2="92996"/>
                        <a14:foregroundMark x1="22772" y1="92996" x2="27921" y2="93774"/>
                        <a14:foregroundMark x1="5149" y1="94163" x2="4950" y2="6615"/>
                        <a14:foregroundMark x1="94257" y1="7393" x2="92871" y2="98444"/>
                        <a14:foregroundMark x1="97030" y1="5447" x2="95644" y2="99222"/>
                        <a14:foregroundMark x1="990" y1="5447" x2="1386" y2="96498"/>
                        <a14:foregroundMark x1="51683" y1="35409" x2="48317" y2="70817"/>
                      </a14:backgroundRemoval>
                    </a14:imgEffect>
                  </a14:imgLayer>
                </a14:imgProps>
              </a:ext>
            </a:extLst>
          </a:blip>
          <a:stretch>
            <a:fillRect/>
          </a:stretch>
        </p:blipFill>
        <p:spPr>
          <a:xfrm>
            <a:off x="2373215" y="1731834"/>
            <a:ext cx="1976852" cy="1005330"/>
          </a:xfrm>
          <a:prstGeom prst="rect">
            <a:avLst/>
          </a:prstGeom>
        </p:spPr>
      </p:pic>
      <p:sp>
        <p:nvSpPr>
          <p:cNvPr id="18" name="CaixaDeTexto 17">
            <a:extLst>
              <a:ext uri="{FF2B5EF4-FFF2-40B4-BE49-F238E27FC236}">
                <a16:creationId xmlns:a16="http://schemas.microsoft.com/office/drawing/2014/main" id="{177C93EA-BF41-8B32-37A3-B5E244FB34DF}"/>
              </a:ext>
            </a:extLst>
          </p:cNvPr>
          <p:cNvSpPr txBox="1"/>
          <p:nvPr/>
        </p:nvSpPr>
        <p:spPr>
          <a:xfrm>
            <a:off x="5135318" y="1433293"/>
            <a:ext cx="773723" cy="261610"/>
          </a:xfrm>
          <a:prstGeom prst="rect">
            <a:avLst/>
          </a:prstGeom>
          <a:noFill/>
        </p:spPr>
        <p:txBody>
          <a:bodyPr wrap="square" rtlCol="0">
            <a:spAutoFit/>
          </a:bodyPr>
          <a:lstStyle/>
          <a:p>
            <a:pPr algn="ctr"/>
            <a:r>
              <a:rPr lang="pt-PT" sz="1100" u="sng">
                <a:solidFill>
                  <a:schemeClr val="tx1"/>
                </a:solidFill>
              </a:rPr>
              <a:t>Caso3</a:t>
            </a:r>
          </a:p>
        </p:txBody>
      </p:sp>
      <p:pic>
        <p:nvPicPr>
          <p:cNvPr id="20" name="Imagem 19" descr="Uma imagem com captura de ecrã, lua, natureza&#10;&#10;Descrição gerada automaticamente">
            <a:extLst>
              <a:ext uri="{FF2B5EF4-FFF2-40B4-BE49-F238E27FC236}">
                <a16:creationId xmlns:a16="http://schemas.microsoft.com/office/drawing/2014/main" id="{5EF89A4A-548F-C1F4-B707-5ED67E33F6BD}"/>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502" b="96498" l="1584" r="96634">
                        <a14:foregroundMark x1="20594" y1="15564" x2="51287" y2="21790"/>
                        <a14:foregroundMark x1="51287" y1="21790" x2="82970" y2="59144"/>
                        <a14:foregroundMark x1="82970" y1="59144" x2="36436" y2="67704"/>
                        <a14:foregroundMark x1="36436" y1="67704" x2="18812" y2="33463"/>
                        <a14:foregroundMark x1="18812" y1="33463" x2="24752" y2="14008"/>
                        <a14:foregroundMark x1="7525" y1="14008" x2="82574" y2="34241"/>
                        <a14:foregroundMark x1="82574" y1="34241" x2="86733" y2="78210"/>
                        <a14:foregroundMark x1="86733" y1="78210" x2="52673" y2="93385"/>
                        <a14:foregroundMark x1="52673" y1="93385" x2="18020" y2="80156"/>
                        <a14:foregroundMark x1="18020" y1="80156" x2="8713" y2="40467"/>
                        <a14:foregroundMark x1="8713" y1="40467" x2="6931" y2="18288"/>
                        <a14:foregroundMark x1="3366" y1="56420" x2="36634" y2="92218"/>
                        <a14:foregroundMark x1="36634" y1="92218" x2="49109" y2="92218"/>
                        <a14:foregroundMark x1="66733" y1="22179" x2="79802" y2="16342"/>
                        <a14:foregroundMark x1="79802" y1="16342" x2="90099" y2="25681"/>
                        <a14:foregroundMark x1="79208" y1="8560" x2="94851" y2="40467"/>
                        <a14:foregroundMark x1="94851" y1="40467" x2="92871" y2="94942"/>
                        <a14:foregroundMark x1="88911" y1="24125" x2="89901" y2="11284"/>
                        <a14:foregroundMark x1="36634" y1="5058" x2="58218" y2="4280"/>
                        <a14:foregroundMark x1="58218" y1="4280" x2="87723" y2="4280"/>
                        <a14:foregroundMark x1="96040" y1="5447" x2="96634" y2="96887"/>
                        <a14:foregroundMark x1="2178" y1="5447" x2="1584" y2="96498"/>
                        <a14:foregroundMark x1="50693" y1="31128" x2="50693" y2="31128"/>
                        <a14:foregroundMark x1="49901" y1="29961" x2="49901" y2="29961"/>
                        <a14:foregroundMark x1="50099" y1="30739" x2="50099" y2="30739"/>
                        <a14:foregroundMark x1="49703" y1="30350" x2="49703" y2="30350"/>
                        <a14:foregroundMark x1="49703" y1="30350" x2="49703" y2="30350"/>
                        <a14:foregroundMark x1="49703" y1="30350" x2="49703" y2="30350"/>
                        <a14:foregroundMark x1="49703" y1="30350" x2="50099" y2="31128"/>
                        <a14:foregroundMark x1="49901" y1="52140" x2="49901" y2="51362"/>
                        <a14:foregroundMark x1="50693" y1="52140" x2="50099" y2="52140"/>
                        <a14:foregroundMark x1="50099" y1="70817" x2="49703" y2="69261"/>
                        <a14:foregroundMark x1="51881" y1="70428" x2="50693" y2="70817"/>
                        <a14:foregroundMark x1="53663" y1="70039" x2="51881" y2="69650"/>
                        <a14:foregroundMark x1="52079" y1="70428" x2="50693" y2="70817"/>
                        <a14:foregroundMark x1="50495" y1="70817" x2="49901" y2="70817"/>
                        <a14:foregroundMark x1="49505" y1="70428" x2="49505" y2="70428"/>
                        <a14:foregroundMark x1="50297" y1="69650" x2="50297" y2="69650"/>
                      </a14:backgroundRemoval>
                    </a14:imgEffect>
                  </a14:imgLayer>
                </a14:imgProps>
              </a:ext>
            </a:extLst>
          </a:blip>
          <a:stretch>
            <a:fillRect/>
          </a:stretch>
        </p:blipFill>
        <p:spPr>
          <a:xfrm>
            <a:off x="4533754" y="1737870"/>
            <a:ext cx="1976852" cy="1005330"/>
          </a:xfrm>
          <a:prstGeom prst="rect">
            <a:avLst/>
          </a:prstGeom>
        </p:spPr>
      </p:pic>
      <p:sp>
        <p:nvSpPr>
          <p:cNvPr id="21" name="CaixaDeTexto 20">
            <a:extLst>
              <a:ext uri="{FF2B5EF4-FFF2-40B4-BE49-F238E27FC236}">
                <a16:creationId xmlns:a16="http://schemas.microsoft.com/office/drawing/2014/main" id="{858DD2AA-38AC-B287-E5A2-2570D4BCAD25}"/>
              </a:ext>
            </a:extLst>
          </p:cNvPr>
          <p:cNvSpPr txBox="1"/>
          <p:nvPr/>
        </p:nvSpPr>
        <p:spPr>
          <a:xfrm>
            <a:off x="7429744" y="1432962"/>
            <a:ext cx="773723" cy="261610"/>
          </a:xfrm>
          <a:prstGeom prst="rect">
            <a:avLst/>
          </a:prstGeom>
          <a:noFill/>
        </p:spPr>
        <p:txBody>
          <a:bodyPr wrap="square" rtlCol="0">
            <a:spAutoFit/>
          </a:bodyPr>
          <a:lstStyle/>
          <a:p>
            <a:pPr algn="ctr"/>
            <a:r>
              <a:rPr lang="pt-PT" sz="1100" u="sng">
                <a:solidFill>
                  <a:schemeClr val="tx1"/>
                </a:solidFill>
              </a:rPr>
              <a:t>Caso4</a:t>
            </a:r>
          </a:p>
        </p:txBody>
      </p:sp>
      <p:pic>
        <p:nvPicPr>
          <p:cNvPr id="23" name="Imagem 22" descr="Uma imagem com captura de ecrã, natureza&#10;&#10;Descrição gerada automaticamente">
            <a:extLst>
              <a:ext uri="{FF2B5EF4-FFF2-40B4-BE49-F238E27FC236}">
                <a16:creationId xmlns:a16="http://schemas.microsoft.com/office/drawing/2014/main" id="{B7BC3A9E-CEC9-9107-BC92-318A7253160F}"/>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8442" b="97727" l="3624" r="96211">
                        <a14:foregroundMark x1="19275" y1="12662" x2="76442" y2="41558"/>
                        <a14:foregroundMark x1="76442" y1="41558" x2="76606" y2="82143"/>
                        <a14:foregroundMark x1="49154" y1="82653" x2="41680" y2="82792"/>
                        <a14:foregroundMark x1="76606" y1="82143" x2="49248" y2="82651"/>
                        <a14:foregroundMark x1="41680" y1="82792" x2="19934" y2="25000"/>
                        <a14:foregroundMark x1="19934" y1="25000" x2="19275" y2="13636"/>
                        <a14:foregroundMark x1="22900" y1="24026" x2="44481" y2="21104"/>
                        <a14:foregroundMark x1="54209" y1="22727" x2="75618" y2="26299"/>
                        <a14:foregroundMark x1="52267" y1="22403" x2="54209" y2="22727"/>
                        <a14:foregroundMark x1="51030" y1="22197" x2="52267" y2="22403"/>
                        <a14:foregroundMark x1="50319" y1="22078" x2="50976" y2="22188"/>
                        <a14:foregroundMark x1="44481" y1="21104" x2="46086" y2="21372"/>
                        <a14:foregroundMark x1="75618" y1="26299" x2="86161" y2="64610"/>
                        <a14:foregroundMark x1="86161" y1="64610" x2="47611" y2="90584"/>
                        <a14:foregroundMark x1="47611" y1="90584" x2="18122" y2="67857"/>
                        <a14:foregroundMark x1="18122" y1="67857" x2="8402" y2="23052"/>
                        <a14:foregroundMark x1="8402" y1="23052" x2="8072" y2="16234"/>
                        <a14:foregroundMark x1="9720" y1="10390" x2="27842" y2="9740"/>
                        <a14:foregroundMark x1="27842" y1="9740" x2="71499" y2="12338"/>
                        <a14:foregroundMark x1="71499" y1="12338" x2="88303" y2="39286"/>
                        <a14:foregroundMark x1="88303" y1="39286" x2="96211" y2="82468"/>
                        <a14:foregroundMark x1="96211" y1="82468" x2="96211" y2="89935"/>
                        <a14:foregroundMark x1="3789" y1="8766" x2="11038" y2="67532"/>
                        <a14:foregroundMark x1="11038" y1="67532" x2="14333" y2="78571"/>
                        <a14:foregroundMark x1="3789" y1="95455" x2="94893" y2="97727"/>
                        <a14:foregroundMark x1="50741" y1="17857" x2="51236" y2="85390"/>
                      </a14:backgroundRemoval>
                    </a14:imgEffect>
                  </a14:imgLayer>
                </a14:imgProps>
              </a:ext>
            </a:extLst>
          </a:blip>
          <a:stretch>
            <a:fillRect/>
          </a:stretch>
        </p:blipFill>
        <p:spPr>
          <a:xfrm>
            <a:off x="6694293" y="1737870"/>
            <a:ext cx="1976852" cy="1005330"/>
          </a:xfrm>
          <a:prstGeom prst="rect">
            <a:avLst/>
          </a:prstGeom>
        </p:spPr>
      </p:pic>
      <p:sp>
        <p:nvSpPr>
          <p:cNvPr id="24" name="CaixaDeTexto 23">
            <a:extLst>
              <a:ext uri="{FF2B5EF4-FFF2-40B4-BE49-F238E27FC236}">
                <a16:creationId xmlns:a16="http://schemas.microsoft.com/office/drawing/2014/main" id="{58275C59-5B26-9DE8-AC28-074679284389}"/>
              </a:ext>
            </a:extLst>
          </p:cNvPr>
          <p:cNvSpPr txBox="1"/>
          <p:nvPr/>
        </p:nvSpPr>
        <p:spPr>
          <a:xfrm>
            <a:off x="780156" y="3016564"/>
            <a:ext cx="773723" cy="261610"/>
          </a:xfrm>
          <a:prstGeom prst="rect">
            <a:avLst/>
          </a:prstGeom>
          <a:noFill/>
        </p:spPr>
        <p:txBody>
          <a:bodyPr wrap="square" rtlCol="0">
            <a:spAutoFit/>
          </a:bodyPr>
          <a:lstStyle/>
          <a:p>
            <a:pPr algn="ctr"/>
            <a:r>
              <a:rPr lang="pt-PT" sz="1100" u="sng">
                <a:solidFill>
                  <a:schemeClr val="tx1"/>
                </a:solidFill>
              </a:rPr>
              <a:t>Caso5</a:t>
            </a:r>
          </a:p>
        </p:txBody>
      </p:sp>
      <p:pic>
        <p:nvPicPr>
          <p:cNvPr id="26" name="Imagem 25" descr="Uma imagem com captura de ecrã, lua, natureza&#10;&#10;Descrição gerada automaticamente">
            <a:extLst>
              <a:ext uri="{FF2B5EF4-FFF2-40B4-BE49-F238E27FC236}">
                <a16:creationId xmlns:a16="http://schemas.microsoft.com/office/drawing/2014/main" id="{09783906-FCCF-12B3-6DAF-8CC58CD3A7D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481" b="97685" l="3563" r="98575">
                        <a14:foregroundMark x1="17577" y1="18981" x2="50119" y2="27778"/>
                        <a14:foregroundMark x1="50119" y1="27778" x2="73872" y2="55556"/>
                        <a14:foregroundMark x1="73872" y1="55556" x2="32779" y2="56019"/>
                        <a14:foregroundMark x1="32779" y1="56019" x2="26841" y2="52778"/>
                        <a14:foregroundMark x1="26603" y1="32407" x2="54632" y2="28704"/>
                        <a14:foregroundMark x1="54632" y1="28704" x2="83373" y2="47685"/>
                        <a14:foregroundMark x1="83373" y1="47685" x2="56532" y2="74537"/>
                        <a14:foregroundMark x1="56532" y1="74537" x2="20903" y2="50926"/>
                        <a14:foregroundMark x1="20903" y1="50926" x2="9264" y2="21296"/>
                        <a14:foregroundMark x1="9264" y1="21296" x2="8789" y2="20833"/>
                        <a14:foregroundMark x1="13302" y1="63426" x2="84561" y2="79630"/>
                        <a14:foregroundMark x1="87411" y1="65278" x2="90736" y2="11574"/>
                        <a14:foregroundMark x1="84561" y1="75463" x2="54157" y2="90278"/>
                        <a14:foregroundMark x1="54157" y1="90278" x2="29216" y2="86574"/>
                        <a14:foregroundMark x1="23753" y1="82407" x2="78385" y2="98148"/>
                        <a14:foregroundMark x1="78385" y1="98148" x2="91686" y2="48611"/>
                        <a14:foregroundMark x1="91686" y1="48611" x2="91211" y2="31019"/>
                        <a14:foregroundMark x1="9264" y1="53241" x2="23990" y2="84722"/>
                        <a14:foregroundMark x1="23990" y1="84722" x2="28504" y2="86111"/>
                        <a14:foregroundMark x1="9264" y1="84722" x2="5701" y2="23148"/>
                        <a14:foregroundMark x1="4276" y1="9259" x2="3800" y2="88889"/>
                        <a14:foregroundMark x1="1425" y1="97222" x2="25178" y2="95833"/>
                        <a14:foregroundMark x1="25178" y1="95833" x2="47031" y2="98148"/>
                        <a14:foregroundMark x1="47031" y1="98148" x2="72447" y2="95833"/>
                        <a14:foregroundMark x1="72447" y1="95833" x2="79810" y2="95833"/>
                        <a14:foregroundMark x1="95724" y1="7870" x2="98575" y2="84722"/>
                        <a14:foregroundMark x1="98575" y1="84722" x2="95012" y2="97685"/>
                        <a14:foregroundMark x1="30404" y1="50000" x2="70784" y2="49074"/>
                      </a14:backgroundRemoval>
                    </a14:imgEffect>
                  </a14:imgLayer>
                </a14:imgProps>
              </a:ext>
            </a:extLst>
          </a:blip>
          <a:stretch>
            <a:fillRect/>
          </a:stretch>
        </p:blipFill>
        <p:spPr>
          <a:xfrm>
            <a:off x="212676" y="3269211"/>
            <a:ext cx="1976852" cy="1005330"/>
          </a:xfrm>
          <a:prstGeom prst="rect">
            <a:avLst/>
          </a:prstGeom>
        </p:spPr>
      </p:pic>
      <p:pic>
        <p:nvPicPr>
          <p:cNvPr id="28" name="Imagem 27">
            <a:extLst>
              <a:ext uri="{FF2B5EF4-FFF2-40B4-BE49-F238E27FC236}">
                <a16:creationId xmlns:a16="http://schemas.microsoft.com/office/drawing/2014/main" id="{03C4634D-B616-41E1-91E5-AAFB38A9D417}"/>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rot="740567">
            <a:off x="2654137" y="3320740"/>
            <a:ext cx="1147232" cy="840903"/>
          </a:xfrm>
          <a:prstGeom prst="rect">
            <a:avLst/>
          </a:prstGeom>
        </p:spPr>
      </p:pic>
      <p:sp>
        <p:nvSpPr>
          <p:cNvPr id="29" name="CaixaDeTexto 28">
            <a:extLst>
              <a:ext uri="{FF2B5EF4-FFF2-40B4-BE49-F238E27FC236}">
                <a16:creationId xmlns:a16="http://schemas.microsoft.com/office/drawing/2014/main" id="{F481390C-649C-2E0B-619A-CDD0582901B6}"/>
              </a:ext>
            </a:extLst>
          </p:cNvPr>
          <p:cNvSpPr txBox="1"/>
          <p:nvPr/>
        </p:nvSpPr>
        <p:spPr>
          <a:xfrm>
            <a:off x="4973002" y="3264137"/>
            <a:ext cx="3230465" cy="1169551"/>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pt-PT">
                <a:solidFill>
                  <a:schemeClr val="tx1"/>
                </a:solidFill>
              </a:rPr>
              <a:t>2 placas iguais: 300x150 mm</a:t>
            </a:r>
          </a:p>
          <a:p>
            <a:pPr marL="285750" indent="-285750">
              <a:buClr>
                <a:schemeClr val="tx1"/>
              </a:buClr>
              <a:buFont typeface="Arial" panose="020B0604020202020204" pitchFamily="34" charset="0"/>
              <a:buChar char="→"/>
            </a:pPr>
            <a:r>
              <a:rPr lang="pt-PT">
                <a:solidFill>
                  <a:schemeClr val="tx1"/>
                </a:solidFill>
              </a:rPr>
              <a:t>Diâmetro dos furos: 8mm</a:t>
            </a:r>
          </a:p>
          <a:p>
            <a:pPr marL="285750" indent="-285750">
              <a:buClr>
                <a:schemeClr val="tx1"/>
              </a:buClr>
              <a:buFont typeface="Arial" panose="020B0604020202020204" pitchFamily="34" charset="0"/>
              <a:buChar char="→"/>
            </a:pPr>
            <a:r>
              <a:rPr lang="pt-PT">
                <a:solidFill>
                  <a:schemeClr val="tx1"/>
                </a:solidFill>
              </a:rPr>
              <a:t>Distância entre furos: 15mm</a:t>
            </a:r>
          </a:p>
          <a:p>
            <a:pPr marL="285750" indent="-285750">
              <a:buClr>
                <a:schemeClr val="tx1"/>
              </a:buClr>
              <a:buFont typeface="Arial" panose="020B0604020202020204" pitchFamily="34" charset="0"/>
              <a:buChar char="→"/>
            </a:pPr>
            <a:r>
              <a:rPr lang="pt-PT">
                <a:solidFill>
                  <a:schemeClr val="tx1"/>
                </a:solidFill>
              </a:rPr>
              <a:t>Fixação nas faces do rebite</a:t>
            </a:r>
          </a:p>
          <a:p>
            <a:pPr marL="285750" indent="-285750">
              <a:buClr>
                <a:schemeClr val="tx1"/>
              </a:buClr>
              <a:buFont typeface="Arial" panose="020B0604020202020204" pitchFamily="34" charset="0"/>
              <a:buChar char="→"/>
            </a:pPr>
            <a:r>
              <a:rPr lang="pt-PT">
                <a:solidFill>
                  <a:schemeClr val="tx1"/>
                </a:solidFill>
              </a:rPr>
              <a:t>Força aplicada: 2000N</a:t>
            </a:r>
          </a:p>
        </p:txBody>
      </p:sp>
      <p:sp>
        <p:nvSpPr>
          <p:cNvPr id="30" name="CaixaDeTexto 29">
            <a:extLst>
              <a:ext uri="{FF2B5EF4-FFF2-40B4-BE49-F238E27FC236}">
                <a16:creationId xmlns:a16="http://schemas.microsoft.com/office/drawing/2014/main" id="{8953CF93-FE1D-9E0D-D497-C8A96EC0C4E4}"/>
              </a:ext>
            </a:extLst>
          </p:cNvPr>
          <p:cNvSpPr txBox="1"/>
          <p:nvPr/>
        </p:nvSpPr>
        <p:spPr>
          <a:xfrm>
            <a:off x="3361641" y="2054143"/>
            <a:ext cx="297180" cy="200055"/>
          </a:xfrm>
          <a:prstGeom prst="rect">
            <a:avLst/>
          </a:prstGeom>
          <a:noFill/>
        </p:spPr>
        <p:txBody>
          <a:bodyPr wrap="square" rtlCol="0">
            <a:spAutoFit/>
          </a:bodyPr>
          <a:lstStyle/>
          <a:p>
            <a:r>
              <a:rPr lang="pt-PT" sz="700"/>
              <a:t>1</a:t>
            </a:r>
          </a:p>
        </p:txBody>
      </p:sp>
      <p:sp>
        <p:nvSpPr>
          <p:cNvPr id="31" name="CaixaDeTexto 30">
            <a:extLst>
              <a:ext uri="{FF2B5EF4-FFF2-40B4-BE49-F238E27FC236}">
                <a16:creationId xmlns:a16="http://schemas.microsoft.com/office/drawing/2014/main" id="{90A57366-925F-95A0-67BE-23316CB4BECF}"/>
              </a:ext>
            </a:extLst>
          </p:cNvPr>
          <p:cNvSpPr txBox="1"/>
          <p:nvPr/>
        </p:nvSpPr>
        <p:spPr>
          <a:xfrm>
            <a:off x="3361641" y="2243921"/>
            <a:ext cx="297180" cy="200055"/>
          </a:xfrm>
          <a:prstGeom prst="rect">
            <a:avLst/>
          </a:prstGeom>
          <a:noFill/>
        </p:spPr>
        <p:txBody>
          <a:bodyPr wrap="square" rtlCol="0">
            <a:spAutoFit/>
          </a:bodyPr>
          <a:lstStyle/>
          <a:p>
            <a:r>
              <a:rPr lang="pt-PT" sz="700"/>
              <a:t>2</a:t>
            </a:r>
          </a:p>
        </p:txBody>
      </p:sp>
      <p:sp>
        <p:nvSpPr>
          <p:cNvPr id="32" name="CaixaDeTexto 31">
            <a:extLst>
              <a:ext uri="{FF2B5EF4-FFF2-40B4-BE49-F238E27FC236}">
                <a16:creationId xmlns:a16="http://schemas.microsoft.com/office/drawing/2014/main" id="{ED4489FE-7A15-42A6-776E-D87E0B90860D}"/>
              </a:ext>
            </a:extLst>
          </p:cNvPr>
          <p:cNvSpPr txBox="1"/>
          <p:nvPr/>
        </p:nvSpPr>
        <p:spPr>
          <a:xfrm>
            <a:off x="5522179" y="1900872"/>
            <a:ext cx="297180" cy="200055"/>
          </a:xfrm>
          <a:prstGeom prst="rect">
            <a:avLst/>
          </a:prstGeom>
          <a:noFill/>
        </p:spPr>
        <p:txBody>
          <a:bodyPr wrap="square" rtlCol="0">
            <a:spAutoFit/>
          </a:bodyPr>
          <a:lstStyle/>
          <a:p>
            <a:r>
              <a:rPr lang="pt-PT" sz="700"/>
              <a:t>1</a:t>
            </a:r>
          </a:p>
        </p:txBody>
      </p:sp>
      <p:sp>
        <p:nvSpPr>
          <p:cNvPr id="33" name="CaixaDeTexto 32">
            <a:extLst>
              <a:ext uri="{FF2B5EF4-FFF2-40B4-BE49-F238E27FC236}">
                <a16:creationId xmlns:a16="http://schemas.microsoft.com/office/drawing/2014/main" id="{B1098B49-197B-3F6C-2CA3-C532E52709DB}"/>
              </a:ext>
            </a:extLst>
          </p:cNvPr>
          <p:cNvSpPr txBox="1"/>
          <p:nvPr/>
        </p:nvSpPr>
        <p:spPr>
          <a:xfrm>
            <a:off x="5522179" y="2143894"/>
            <a:ext cx="297180" cy="200055"/>
          </a:xfrm>
          <a:prstGeom prst="rect">
            <a:avLst/>
          </a:prstGeom>
          <a:noFill/>
        </p:spPr>
        <p:txBody>
          <a:bodyPr wrap="square" rtlCol="0">
            <a:spAutoFit/>
          </a:bodyPr>
          <a:lstStyle/>
          <a:p>
            <a:r>
              <a:rPr lang="pt-PT" sz="700"/>
              <a:t>2</a:t>
            </a:r>
          </a:p>
        </p:txBody>
      </p:sp>
      <p:sp>
        <p:nvSpPr>
          <p:cNvPr id="34" name="CaixaDeTexto 33">
            <a:extLst>
              <a:ext uri="{FF2B5EF4-FFF2-40B4-BE49-F238E27FC236}">
                <a16:creationId xmlns:a16="http://schemas.microsoft.com/office/drawing/2014/main" id="{DDB06D18-337E-7DA6-E597-5159EE5556B8}"/>
              </a:ext>
            </a:extLst>
          </p:cNvPr>
          <p:cNvSpPr txBox="1"/>
          <p:nvPr/>
        </p:nvSpPr>
        <p:spPr>
          <a:xfrm>
            <a:off x="5522179" y="2371695"/>
            <a:ext cx="297180" cy="200055"/>
          </a:xfrm>
          <a:prstGeom prst="rect">
            <a:avLst/>
          </a:prstGeom>
          <a:noFill/>
        </p:spPr>
        <p:txBody>
          <a:bodyPr wrap="square" rtlCol="0">
            <a:spAutoFit/>
          </a:bodyPr>
          <a:lstStyle/>
          <a:p>
            <a:r>
              <a:rPr lang="pt-PT" sz="700"/>
              <a:t>3</a:t>
            </a:r>
          </a:p>
        </p:txBody>
      </p:sp>
      <p:sp>
        <p:nvSpPr>
          <p:cNvPr id="35" name="CaixaDeTexto 34">
            <a:extLst>
              <a:ext uri="{FF2B5EF4-FFF2-40B4-BE49-F238E27FC236}">
                <a16:creationId xmlns:a16="http://schemas.microsoft.com/office/drawing/2014/main" id="{1A7BF469-13F6-2DA5-0437-BA18D5A308FF}"/>
              </a:ext>
            </a:extLst>
          </p:cNvPr>
          <p:cNvSpPr txBox="1"/>
          <p:nvPr/>
        </p:nvSpPr>
        <p:spPr>
          <a:xfrm>
            <a:off x="7668015" y="1817512"/>
            <a:ext cx="297180" cy="200055"/>
          </a:xfrm>
          <a:prstGeom prst="rect">
            <a:avLst/>
          </a:prstGeom>
          <a:noFill/>
        </p:spPr>
        <p:txBody>
          <a:bodyPr wrap="square" rtlCol="0">
            <a:spAutoFit/>
          </a:bodyPr>
          <a:lstStyle/>
          <a:p>
            <a:r>
              <a:rPr lang="pt-PT" sz="700"/>
              <a:t>1</a:t>
            </a:r>
          </a:p>
        </p:txBody>
      </p:sp>
      <p:sp>
        <p:nvSpPr>
          <p:cNvPr id="36" name="CaixaDeTexto 35">
            <a:extLst>
              <a:ext uri="{FF2B5EF4-FFF2-40B4-BE49-F238E27FC236}">
                <a16:creationId xmlns:a16="http://schemas.microsoft.com/office/drawing/2014/main" id="{28861DEB-9A58-55FC-3FA5-164493A8D20B}"/>
              </a:ext>
            </a:extLst>
          </p:cNvPr>
          <p:cNvSpPr txBox="1"/>
          <p:nvPr/>
        </p:nvSpPr>
        <p:spPr>
          <a:xfrm>
            <a:off x="7668015" y="2043866"/>
            <a:ext cx="297180" cy="200055"/>
          </a:xfrm>
          <a:prstGeom prst="rect">
            <a:avLst/>
          </a:prstGeom>
          <a:noFill/>
        </p:spPr>
        <p:txBody>
          <a:bodyPr wrap="square" rtlCol="0">
            <a:spAutoFit/>
          </a:bodyPr>
          <a:lstStyle/>
          <a:p>
            <a:r>
              <a:rPr lang="pt-PT" sz="700"/>
              <a:t>2</a:t>
            </a:r>
          </a:p>
        </p:txBody>
      </p:sp>
      <p:sp>
        <p:nvSpPr>
          <p:cNvPr id="37" name="CaixaDeTexto 36">
            <a:extLst>
              <a:ext uri="{FF2B5EF4-FFF2-40B4-BE49-F238E27FC236}">
                <a16:creationId xmlns:a16="http://schemas.microsoft.com/office/drawing/2014/main" id="{ED3A8D0F-7697-7C91-6446-F7B3022A3CD7}"/>
              </a:ext>
            </a:extLst>
          </p:cNvPr>
          <p:cNvSpPr txBox="1"/>
          <p:nvPr/>
        </p:nvSpPr>
        <p:spPr>
          <a:xfrm>
            <a:off x="7668015" y="2245989"/>
            <a:ext cx="297180" cy="200055"/>
          </a:xfrm>
          <a:prstGeom prst="rect">
            <a:avLst/>
          </a:prstGeom>
          <a:noFill/>
        </p:spPr>
        <p:txBody>
          <a:bodyPr wrap="square" rtlCol="0">
            <a:spAutoFit/>
          </a:bodyPr>
          <a:lstStyle/>
          <a:p>
            <a:r>
              <a:rPr lang="pt-PT" sz="700"/>
              <a:t>3</a:t>
            </a:r>
          </a:p>
        </p:txBody>
      </p:sp>
      <p:sp>
        <p:nvSpPr>
          <p:cNvPr id="38" name="CaixaDeTexto 37">
            <a:extLst>
              <a:ext uri="{FF2B5EF4-FFF2-40B4-BE49-F238E27FC236}">
                <a16:creationId xmlns:a16="http://schemas.microsoft.com/office/drawing/2014/main" id="{E2E45453-FB08-7DE2-A82C-8C0A7519D80F}"/>
              </a:ext>
            </a:extLst>
          </p:cNvPr>
          <p:cNvSpPr txBox="1"/>
          <p:nvPr/>
        </p:nvSpPr>
        <p:spPr>
          <a:xfrm>
            <a:off x="7663936" y="2466558"/>
            <a:ext cx="297180" cy="200055"/>
          </a:xfrm>
          <a:prstGeom prst="rect">
            <a:avLst/>
          </a:prstGeom>
          <a:noFill/>
        </p:spPr>
        <p:txBody>
          <a:bodyPr wrap="square" rtlCol="0">
            <a:spAutoFit/>
          </a:bodyPr>
          <a:lstStyle/>
          <a:p>
            <a:r>
              <a:rPr lang="pt-PT" sz="700"/>
              <a:t>4</a:t>
            </a:r>
          </a:p>
        </p:txBody>
      </p:sp>
      <p:sp>
        <p:nvSpPr>
          <p:cNvPr id="39" name="CaixaDeTexto 38">
            <a:extLst>
              <a:ext uri="{FF2B5EF4-FFF2-40B4-BE49-F238E27FC236}">
                <a16:creationId xmlns:a16="http://schemas.microsoft.com/office/drawing/2014/main" id="{F724129A-6A4C-E181-6F4C-19443EE2C4DD}"/>
              </a:ext>
            </a:extLst>
          </p:cNvPr>
          <p:cNvSpPr txBox="1"/>
          <p:nvPr/>
        </p:nvSpPr>
        <p:spPr>
          <a:xfrm>
            <a:off x="780156" y="3805504"/>
            <a:ext cx="297180" cy="200055"/>
          </a:xfrm>
          <a:prstGeom prst="rect">
            <a:avLst/>
          </a:prstGeom>
          <a:noFill/>
        </p:spPr>
        <p:txBody>
          <a:bodyPr wrap="square" rtlCol="0">
            <a:spAutoFit/>
          </a:bodyPr>
          <a:lstStyle/>
          <a:p>
            <a:r>
              <a:rPr lang="pt-PT" sz="700"/>
              <a:t>1</a:t>
            </a:r>
          </a:p>
        </p:txBody>
      </p:sp>
      <p:sp>
        <p:nvSpPr>
          <p:cNvPr id="40" name="CaixaDeTexto 39">
            <a:extLst>
              <a:ext uri="{FF2B5EF4-FFF2-40B4-BE49-F238E27FC236}">
                <a16:creationId xmlns:a16="http://schemas.microsoft.com/office/drawing/2014/main" id="{278133AE-D630-061F-F080-7B8A31ACD7FC}"/>
              </a:ext>
            </a:extLst>
          </p:cNvPr>
          <p:cNvSpPr txBox="1"/>
          <p:nvPr/>
        </p:nvSpPr>
        <p:spPr>
          <a:xfrm>
            <a:off x="974151" y="3804185"/>
            <a:ext cx="297180" cy="200055"/>
          </a:xfrm>
          <a:prstGeom prst="rect">
            <a:avLst/>
          </a:prstGeom>
          <a:noFill/>
        </p:spPr>
        <p:txBody>
          <a:bodyPr wrap="square" rtlCol="0">
            <a:spAutoFit/>
          </a:bodyPr>
          <a:lstStyle/>
          <a:p>
            <a:r>
              <a:rPr lang="pt-PT" sz="700"/>
              <a:t>2</a:t>
            </a:r>
          </a:p>
        </p:txBody>
      </p:sp>
      <p:sp>
        <p:nvSpPr>
          <p:cNvPr id="41" name="CaixaDeTexto 40">
            <a:extLst>
              <a:ext uri="{FF2B5EF4-FFF2-40B4-BE49-F238E27FC236}">
                <a16:creationId xmlns:a16="http://schemas.microsoft.com/office/drawing/2014/main" id="{C73E1BBE-CABA-AE4C-3DD6-748A4CF55AEF}"/>
              </a:ext>
            </a:extLst>
          </p:cNvPr>
          <p:cNvSpPr txBox="1"/>
          <p:nvPr/>
        </p:nvSpPr>
        <p:spPr>
          <a:xfrm>
            <a:off x="1201101" y="3804185"/>
            <a:ext cx="297180" cy="200055"/>
          </a:xfrm>
          <a:prstGeom prst="rect">
            <a:avLst/>
          </a:prstGeom>
          <a:noFill/>
        </p:spPr>
        <p:txBody>
          <a:bodyPr wrap="square" rtlCol="0">
            <a:spAutoFit/>
          </a:bodyPr>
          <a:lstStyle/>
          <a:p>
            <a:r>
              <a:rPr lang="pt-PT" sz="700"/>
              <a:t>3</a:t>
            </a:r>
          </a:p>
        </p:txBody>
      </p:sp>
      <p:sp>
        <p:nvSpPr>
          <p:cNvPr id="42" name="CaixaDeTexto 41">
            <a:extLst>
              <a:ext uri="{FF2B5EF4-FFF2-40B4-BE49-F238E27FC236}">
                <a16:creationId xmlns:a16="http://schemas.microsoft.com/office/drawing/2014/main" id="{C39D4ECC-16C3-B91F-E33E-C6B34277402C}"/>
              </a:ext>
            </a:extLst>
          </p:cNvPr>
          <p:cNvSpPr txBox="1"/>
          <p:nvPr/>
        </p:nvSpPr>
        <p:spPr>
          <a:xfrm>
            <a:off x="1373068" y="3804184"/>
            <a:ext cx="297180" cy="200055"/>
          </a:xfrm>
          <a:prstGeom prst="rect">
            <a:avLst/>
          </a:prstGeom>
          <a:noFill/>
        </p:spPr>
        <p:txBody>
          <a:bodyPr wrap="square" rtlCol="0">
            <a:spAutoFit/>
          </a:bodyPr>
          <a:lstStyle/>
          <a:p>
            <a:r>
              <a:rPr lang="pt-PT" sz="700"/>
              <a:t>4</a:t>
            </a:r>
          </a:p>
        </p:txBody>
      </p:sp>
    </p:spTree>
    <p:extLst>
      <p:ext uri="{BB962C8B-B14F-4D97-AF65-F5344CB8AC3E}">
        <p14:creationId xmlns:p14="http://schemas.microsoft.com/office/powerpoint/2010/main" val="23986838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4EA6BAD7-8827-8B22-0B21-A32301A9BB4F}"/>
              </a:ext>
            </a:extLst>
          </p:cNvPr>
          <p:cNvSpPr>
            <a:spLocks noGrp="1"/>
          </p:cNvSpPr>
          <p:nvPr>
            <p:ph type="sldNum" sz="quarter" idx="11"/>
          </p:nvPr>
        </p:nvSpPr>
        <p:spPr/>
        <p:txBody>
          <a:bodyPr/>
          <a:lstStyle/>
          <a:p>
            <a:fld id="{79F01021-183D-4F51-9BD8-6D90E73A8F08}" type="slidenum">
              <a:rPr lang="pt-PT" smtClean="0"/>
              <a:t>11</a:t>
            </a:fld>
            <a:endParaRPr lang="pt-PT"/>
          </a:p>
        </p:txBody>
      </p:sp>
      <p:sp>
        <p:nvSpPr>
          <p:cNvPr id="10" name="CaixaDeTexto 9">
            <a:extLst>
              <a:ext uri="{FF2B5EF4-FFF2-40B4-BE49-F238E27FC236}">
                <a16:creationId xmlns:a16="http://schemas.microsoft.com/office/drawing/2014/main" id="{99CE01DE-B4E6-706A-4769-0A062E185AAC}"/>
              </a:ext>
            </a:extLst>
          </p:cNvPr>
          <p:cNvSpPr txBox="1"/>
          <p:nvPr/>
        </p:nvSpPr>
        <p:spPr>
          <a:xfrm>
            <a:off x="304800" y="220980"/>
            <a:ext cx="1440180" cy="307777"/>
          </a:xfrm>
          <a:prstGeom prst="rect">
            <a:avLst/>
          </a:prstGeom>
          <a:noFill/>
        </p:spPr>
        <p:txBody>
          <a:bodyPr wrap="square" rtlCol="0">
            <a:spAutoFit/>
          </a:bodyPr>
          <a:lstStyle/>
          <a:p>
            <a:r>
              <a:rPr lang="pt-PT" u="sng">
                <a:solidFill>
                  <a:schemeClr val="tx1"/>
                </a:solidFill>
              </a:rPr>
              <a:t>Resultados</a:t>
            </a:r>
          </a:p>
        </p:txBody>
      </p:sp>
      <p:graphicFrame>
        <p:nvGraphicFramePr>
          <p:cNvPr id="11" name="Tabela 10">
            <a:extLst>
              <a:ext uri="{FF2B5EF4-FFF2-40B4-BE49-F238E27FC236}">
                <a16:creationId xmlns:a16="http://schemas.microsoft.com/office/drawing/2014/main" id="{A6D934BB-3B18-DBA3-3592-6607C232FCE1}"/>
              </a:ext>
            </a:extLst>
          </p:cNvPr>
          <p:cNvGraphicFramePr>
            <a:graphicFrameLocks noGrp="1"/>
          </p:cNvGraphicFramePr>
          <p:nvPr>
            <p:extLst>
              <p:ext uri="{D42A27DB-BD31-4B8C-83A1-F6EECF244321}">
                <p14:modId xmlns:p14="http://schemas.microsoft.com/office/powerpoint/2010/main" val="3313259961"/>
              </p:ext>
            </p:extLst>
          </p:nvPr>
        </p:nvGraphicFramePr>
        <p:xfrm>
          <a:off x="251167" y="977363"/>
          <a:ext cx="1882727" cy="434340"/>
        </p:xfrm>
        <a:graphic>
          <a:graphicData uri="http://schemas.openxmlformats.org/drawingml/2006/table">
            <a:tbl>
              <a:tblPr>
                <a:tableStyleId>{643DCDF4-B8F0-4CD2-B02F-231CC0A093B1}</a:tableStyleId>
              </a:tblPr>
              <a:tblGrid>
                <a:gridCol w="1140250">
                  <a:extLst>
                    <a:ext uri="{9D8B030D-6E8A-4147-A177-3AD203B41FA5}">
                      <a16:colId xmlns:a16="http://schemas.microsoft.com/office/drawing/2014/main" val="617596672"/>
                    </a:ext>
                  </a:extLst>
                </a:gridCol>
                <a:gridCol w="742477">
                  <a:extLst>
                    <a:ext uri="{9D8B030D-6E8A-4147-A177-3AD203B41FA5}">
                      <a16:colId xmlns:a16="http://schemas.microsoft.com/office/drawing/2014/main" val="1437180321"/>
                    </a:ext>
                  </a:extLst>
                </a:gridCol>
              </a:tblGrid>
              <a:tr h="135042">
                <a:tc>
                  <a:txBody>
                    <a:bodyPr/>
                    <a:lstStyle/>
                    <a:p>
                      <a:pPr algn="ctr" fontAlgn="b"/>
                      <a:r>
                        <a:rPr lang="pt-PT" sz="900" u="none" strike="noStrike">
                          <a:solidFill>
                            <a:schemeClr val="tx1"/>
                          </a:solidFill>
                          <a:effectLst/>
                        </a:rPr>
                        <a:t>Tensão </a:t>
                      </a:r>
                      <a:r>
                        <a:rPr lang="pt-PT" sz="900" u="none" strike="noStrike" err="1">
                          <a:solidFill>
                            <a:schemeClr val="tx1"/>
                          </a:solidFill>
                          <a:effectLst/>
                        </a:rPr>
                        <a:t>Máx</a:t>
                      </a:r>
                      <a:r>
                        <a:rPr lang="pt-PT" sz="900" u="none" strike="noStrike">
                          <a:solidFill>
                            <a:schemeClr val="tx1"/>
                          </a:solidFill>
                          <a:effectLst/>
                        </a:rPr>
                        <a:t> (</a:t>
                      </a:r>
                      <a:r>
                        <a:rPr lang="pt-PT" sz="900" u="none" strike="noStrike" err="1">
                          <a:solidFill>
                            <a:schemeClr val="tx1"/>
                          </a:solidFill>
                          <a:effectLst/>
                        </a:rPr>
                        <a:t>MPa</a:t>
                      </a:r>
                      <a:r>
                        <a:rPr lang="pt-PT" sz="900" u="none" strike="noStrike">
                          <a:solidFill>
                            <a:schemeClr val="tx1"/>
                          </a:solidFill>
                          <a:effectLst/>
                        </a:rPr>
                        <a:t>)</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242,15</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919008487"/>
                  </a:ext>
                </a:extLst>
              </a:tr>
              <a:tr h="135042">
                <a:tc>
                  <a:txBody>
                    <a:bodyPr/>
                    <a:lstStyle/>
                    <a:p>
                      <a:pPr algn="ctr" fontAlgn="b"/>
                      <a:r>
                        <a:rPr lang="pt-PT" sz="900" u="none" strike="noStrike">
                          <a:solidFill>
                            <a:schemeClr val="tx1"/>
                          </a:solidFill>
                          <a:effectLst/>
                        </a:rPr>
                        <a:t>Rebite </a:t>
                      </a:r>
                      <a:r>
                        <a:rPr lang="pt-PT" sz="900" u="none" strike="noStrike" err="1">
                          <a:solidFill>
                            <a:schemeClr val="tx1"/>
                          </a:solidFill>
                          <a:effectLst/>
                        </a:rPr>
                        <a:t>T.Máx</a:t>
                      </a:r>
                      <a:r>
                        <a:rPr lang="pt-PT" sz="900" u="none" strike="noStrike">
                          <a:solidFill>
                            <a:schemeClr val="tx1"/>
                          </a:solidFill>
                          <a:effectLst/>
                        </a:rPr>
                        <a:t> (</a:t>
                      </a:r>
                      <a:r>
                        <a:rPr lang="pt-PT" sz="900" u="none" strike="noStrike" err="1">
                          <a:solidFill>
                            <a:schemeClr val="tx1"/>
                          </a:solidFill>
                          <a:effectLst/>
                        </a:rPr>
                        <a:t>MPa</a:t>
                      </a:r>
                      <a:r>
                        <a:rPr lang="pt-PT" sz="900" u="none" strike="noStrike">
                          <a:solidFill>
                            <a:schemeClr val="tx1"/>
                          </a:solidFill>
                          <a:effectLst/>
                        </a:rPr>
                        <a:t>)</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130,15</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300848566"/>
                  </a:ext>
                </a:extLst>
              </a:tr>
              <a:tr h="135042">
                <a:tc>
                  <a:txBody>
                    <a:bodyPr/>
                    <a:lstStyle/>
                    <a:p>
                      <a:pPr algn="ctr" fontAlgn="b"/>
                      <a:r>
                        <a:rPr lang="pt-PT" sz="900" u="none" strike="noStrike">
                          <a:solidFill>
                            <a:schemeClr val="tx1"/>
                          </a:solidFill>
                          <a:effectLst/>
                        </a:rPr>
                        <a:t>Rebite </a:t>
                      </a:r>
                      <a:r>
                        <a:rPr lang="pt-PT" sz="900" u="none" strike="noStrike" err="1">
                          <a:solidFill>
                            <a:schemeClr val="tx1"/>
                          </a:solidFill>
                          <a:effectLst/>
                        </a:rPr>
                        <a:t>D.Máx</a:t>
                      </a:r>
                      <a:r>
                        <a:rPr lang="pt-PT" sz="900" u="none" strike="noStrike">
                          <a:solidFill>
                            <a:schemeClr val="tx1"/>
                          </a:solidFill>
                          <a:effectLst/>
                        </a:rPr>
                        <a:t> (mm)</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0,0036196</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211964000"/>
                  </a:ext>
                </a:extLst>
              </a:tr>
            </a:tbl>
          </a:graphicData>
        </a:graphic>
      </p:graphicFrame>
      <p:sp>
        <p:nvSpPr>
          <p:cNvPr id="12" name="CaixaDeTexto 11">
            <a:extLst>
              <a:ext uri="{FF2B5EF4-FFF2-40B4-BE49-F238E27FC236}">
                <a16:creationId xmlns:a16="http://schemas.microsoft.com/office/drawing/2014/main" id="{2FEBF855-D8BB-8FBB-AF29-2C8BE89E09F7}"/>
              </a:ext>
            </a:extLst>
          </p:cNvPr>
          <p:cNvSpPr txBox="1"/>
          <p:nvPr/>
        </p:nvSpPr>
        <p:spPr>
          <a:xfrm>
            <a:off x="98766" y="695760"/>
            <a:ext cx="773723" cy="261610"/>
          </a:xfrm>
          <a:prstGeom prst="rect">
            <a:avLst/>
          </a:prstGeom>
          <a:noFill/>
        </p:spPr>
        <p:txBody>
          <a:bodyPr wrap="square" rtlCol="0">
            <a:spAutoFit/>
          </a:bodyPr>
          <a:lstStyle/>
          <a:p>
            <a:pPr algn="ctr"/>
            <a:r>
              <a:rPr lang="pt-PT" sz="1100" u="sng">
                <a:solidFill>
                  <a:schemeClr val="tx1"/>
                </a:solidFill>
              </a:rPr>
              <a:t>Caso1</a:t>
            </a:r>
          </a:p>
        </p:txBody>
      </p:sp>
      <p:graphicFrame>
        <p:nvGraphicFramePr>
          <p:cNvPr id="13" name="Tabela 12">
            <a:extLst>
              <a:ext uri="{FF2B5EF4-FFF2-40B4-BE49-F238E27FC236}">
                <a16:creationId xmlns:a16="http://schemas.microsoft.com/office/drawing/2014/main" id="{D0B330DD-B1EA-7007-AE4D-A0432F0C46DB}"/>
              </a:ext>
            </a:extLst>
          </p:cNvPr>
          <p:cNvGraphicFramePr>
            <a:graphicFrameLocks noGrp="1"/>
          </p:cNvGraphicFramePr>
          <p:nvPr>
            <p:extLst>
              <p:ext uri="{D42A27DB-BD31-4B8C-83A1-F6EECF244321}">
                <p14:modId xmlns:p14="http://schemas.microsoft.com/office/powerpoint/2010/main" val="3947175460"/>
              </p:ext>
            </p:extLst>
          </p:nvPr>
        </p:nvGraphicFramePr>
        <p:xfrm>
          <a:off x="251167" y="1786772"/>
          <a:ext cx="2735873" cy="434340"/>
        </p:xfrm>
        <a:graphic>
          <a:graphicData uri="http://schemas.openxmlformats.org/drawingml/2006/table">
            <a:tbl>
              <a:tblPr>
                <a:tableStyleId>{643DCDF4-B8F0-4CD2-B02F-231CC0A093B1}</a:tableStyleId>
              </a:tblPr>
              <a:tblGrid>
                <a:gridCol w="1120433">
                  <a:extLst>
                    <a:ext uri="{9D8B030D-6E8A-4147-A177-3AD203B41FA5}">
                      <a16:colId xmlns:a16="http://schemas.microsoft.com/office/drawing/2014/main" val="2839047255"/>
                    </a:ext>
                  </a:extLst>
                </a:gridCol>
                <a:gridCol w="762000">
                  <a:extLst>
                    <a:ext uri="{9D8B030D-6E8A-4147-A177-3AD203B41FA5}">
                      <a16:colId xmlns:a16="http://schemas.microsoft.com/office/drawing/2014/main" val="2524344878"/>
                    </a:ext>
                  </a:extLst>
                </a:gridCol>
                <a:gridCol w="853440">
                  <a:extLst>
                    <a:ext uri="{9D8B030D-6E8A-4147-A177-3AD203B41FA5}">
                      <a16:colId xmlns:a16="http://schemas.microsoft.com/office/drawing/2014/main" val="35456311"/>
                    </a:ext>
                  </a:extLst>
                </a:gridCol>
              </a:tblGrid>
              <a:tr h="98284">
                <a:tc>
                  <a:txBody>
                    <a:bodyPr/>
                    <a:lstStyle/>
                    <a:p>
                      <a:pPr algn="ctr" fontAlgn="b"/>
                      <a:r>
                        <a:rPr lang="pt-PT" sz="900" u="none" strike="noStrike">
                          <a:solidFill>
                            <a:schemeClr val="tx1"/>
                          </a:solidFill>
                          <a:effectLst/>
                        </a:rPr>
                        <a:t>Tensão Máx (MPa)</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104,3</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endParaRPr lang="pt-PT" sz="900" b="0" i="0" u="none" strike="noStrike">
                        <a:solidFill>
                          <a:schemeClr val="tx1"/>
                        </a:solidFill>
                        <a:effectLst/>
                        <a:latin typeface="Aptos Narrow" panose="020B0004020202020204" pitchFamily="34" charset="0"/>
                      </a:endParaRPr>
                    </a:p>
                  </a:txBody>
                  <a:tcPr marL="7620" marR="7620" marT="7620" marB="0" anchor="ctr">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2326784755"/>
                  </a:ext>
                </a:extLst>
              </a:tr>
              <a:tr h="98284">
                <a:tc>
                  <a:txBody>
                    <a:bodyPr/>
                    <a:lstStyle/>
                    <a:p>
                      <a:pPr algn="ctr" fontAlgn="b"/>
                      <a:r>
                        <a:rPr lang="pt-PT" sz="900" u="none" strike="noStrike">
                          <a:solidFill>
                            <a:schemeClr val="tx1"/>
                          </a:solidFill>
                          <a:effectLst/>
                        </a:rPr>
                        <a:t>Rebite T.Máx (MPa)</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 68,362</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(2) 66,336</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303175360"/>
                  </a:ext>
                </a:extLst>
              </a:tr>
              <a:tr h="98284">
                <a:tc>
                  <a:txBody>
                    <a:bodyPr/>
                    <a:lstStyle/>
                    <a:p>
                      <a:pPr algn="ctr" fontAlgn="b"/>
                      <a:r>
                        <a:rPr lang="pt-PT" sz="900" u="none" strike="noStrike">
                          <a:solidFill>
                            <a:schemeClr val="tx1"/>
                          </a:solidFill>
                          <a:effectLst/>
                        </a:rPr>
                        <a:t>Rebite D.Máx (mm)</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 0,0018511</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(2) 0,0018511</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334752630"/>
                  </a:ext>
                </a:extLst>
              </a:tr>
            </a:tbl>
          </a:graphicData>
        </a:graphic>
      </p:graphicFrame>
      <p:sp>
        <p:nvSpPr>
          <p:cNvPr id="15" name="CaixaDeTexto 14">
            <a:extLst>
              <a:ext uri="{FF2B5EF4-FFF2-40B4-BE49-F238E27FC236}">
                <a16:creationId xmlns:a16="http://schemas.microsoft.com/office/drawing/2014/main" id="{3546A85E-25FA-150D-760F-64CDF4C87BA4}"/>
              </a:ext>
            </a:extLst>
          </p:cNvPr>
          <p:cNvSpPr txBox="1"/>
          <p:nvPr/>
        </p:nvSpPr>
        <p:spPr>
          <a:xfrm>
            <a:off x="98765" y="1513833"/>
            <a:ext cx="773723" cy="261610"/>
          </a:xfrm>
          <a:prstGeom prst="rect">
            <a:avLst/>
          </a:prstGeom>
          <a:noFill/>
        </p:spPr>
        <p:txBody>
          <a:bodyPr wrap="square" rtlCol="0">
            <a:spAutoFit/>
          </a:bodyPr>
          <a:lstStyle/>
          <a:p>
            <a:pPr algn="ctr"/>
            <a:r>
              <a:rPr lang="pt-PT" sz="1100" u="sng">
                <a:solidFill>
                  <a:schemeClr val="tx1"/>
                </a:solidFill>
              </a:rPr>
              <a:t>Caso2</a:t>
            </a:r>
          </a:p>
        </p:txBody>
      </p:sp>
      <p:graphicFrame>
        <p:nvGraphicFramePr>
          <p:cNvPr id="16" name="Tabela 15">
            <a:extLst>
              <a:ext uri="{FF2B5EF4-FFF2-40B4-BE49-F238E27FC236}">
                <a16:creationId xmlns:a16="http://schemas.microsoft.com/office/drawing/2014/main" id="{A43320D8-7C1E-F3BC-9127-75A86CF3636F}"/>
              </a:ext>
            </a:extLst>
          </p:cNvPr>
          <p:cNvGraphicFramePr>
            <a:graphicFrameLocks noGrp="1"/>
          </p:cNvGraphicFramePr>
          <p:nvPr>
            <p:extLst>
              <p:ext uri="{D42A27DB-BD31-4B8C-83A1-F6EECF244321}">
                <p14:modId xmlns:p14="http://schemas.microsoft.com/office/powerpoint/2010/main" val="3121194736"/>
              </p:ext>
            </p:extLst>
          </p:nvPr>
        </p:nvGraphicFramePr>
        <p:xfrm>
          <a:off x="251167" y="2586898"/>
          <a:ext cx="3550920" cy="434340"/>
        </p:xfrm>
        <a:graphic>
          <a:graphicData uri="http://schemas.openxmlformats.org/drawingml/2006/table">
            <a:tbl>
              <a:tblPr>
                <a:tableStyleId>{643DCDF4-B8F0-4CD2-B02F-231CC0A093B1}</a:tableStyleId>
              </a:tblPr>
              <a:tblGrid>
                <a:gridCol w="1092510">
                  <a:extLst>
                    <a:ext uri="{9D8B030D-6E8A-4147-A177-3AD203B41FA5}">
                      <a16:colId xmlns:a16="http://schemas.microsoft.com/office/drawing/2014/main" val="1995783913"/>
                    </a:ext>
                  </a:extLst>
                </a:gridCol>
                <a:gridCol w="797543">
                  <a:extLst>
                    <a:ext uri="{9D8B030D-6E8A-4147-A177-3AD203B41FA5}">
                      <a16:colId xmlns:a16="http://schemas.microsoft.com/office/drawing/2014/main" val="3183857245"/>
                    </a:ext>
                  </a:extLst>
                </a:gridCol>
                <a:gridCol w="777240">
                  <a:extLst>
                    <a:ext uri="{9D8B030D-6E8A-4147-A177-3AD203B41FA5}">
                      <a16:colId xmlns:a16="http://schemas.microsoft.com/office/drawing/2014/main" val="3036882870"/>
                    </a:ext>
                  </a:extLst>
                </a:gridCol>
                <a:gridCol w="883627">
                  <a:extLst>
                    <a:ext uri="{9D8B030D-6E8A-4147-A177-3AD203B41FA5}">
                      <a16:colId xmlns:a16="http://schemas.microsoft.com/office/drawing/2014/main" val="2292438977"/>
                    </a:ext>
                  </a:extLst>
                </a:gridCol>
              </a:tblGrid>
              <a:tr h="117624">
                <a:tc>
                  <a:txBody>
                    <a:bodyPr/>
                    <a:lstStyle/>
                    <a:p>
                      <a:pPr algn="ctr" fontAlgn="b"/>
                      <a:r>
                        <a:rPr lang="pt-PT" sz="900" u="none" strike="noStrike">
                          <a:solidFill>
                            <a:schemeClr val="tx1"/>
                          </a:solidFill>
                          <a:effectLst/>
                        </a:rPr>
                        <a:t>Tensão </a:t>
                      </a:r>
                      <a:r>
                        <a:rPr lang="pt-PT" sz="900" u="none" strike="noStrike" err="1">
                          <a:solidFill>
                            <a:schemeClr val="tx1"/>
                          </a:solidFill>
                          <a:effectLst/>
                        </a:rPr>
                        <a:t>Máx</a:t>
                      </a:r>
                      <a:r>
                        <a:rPr lang="pt-PT" sz="900" u="none" strike="noStrike">
                          <a:solidFill>
                            <a:schemeClr val="tx1"/>
                          </a:solidFill>
                          <a:effectLst/>
                        </a:rPr>
                        <a:t> (</a:t>
                      </a:r>
                      <a:r>
                        <a:rPr lang="pt-PT" sz="900" u="none" strike="noStrike" err="1">
                          <a:solidFill>
                            <a:schemeClr val="tx1"/>
                          </a:solidFill>
                          <a:effectLst/>
                        </a:rPr>
                        <a:t>MPa</a:t>
                      </a:r>
                      <a:r>
                        <a:rPr lang="pt-PT" sz="900" u="none" strike="noStrike">
                          <a:solidFill>
                            <a:schemeClr val="tx1"/>
                          </a:solidFill>
                          <a:effectLst/>
                        </a:rPr>
                        <a:t>)</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70,335</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endParaRPr lang="pt-PT" sz="900" b="0" i="0" u="none" strike="noStrike">
                        <a:solidFill>
                          <a:schemeClr val="tx1"/>
                        </a:solidFill>
                        <a:effectLst/>
                        <a:latin typeface="Aptos Narrow" panose="020B0004020202020204" pitchFamily="34" charset="0"/>
                      </a:endParaRPr>
                    </a:p>
                  </a:txBody>
                  <a:tcPr marL="7620" marR="7620" marT="7620" marB="0" anchor="ctr">
                    <a:lnTlToBr w="12700" cap="flat" cmpd="sng" algn="ctr">
                      <a:solidFill>
                        <a:schemeClr val="tx1"/>
                      </a:solidFill>
                      <a:prstDash val="solid"/>
                      <a:round/>
                      <a:headEnd type="none" w="med" len="med"/>
                      <a:tailEnd type="none" w="med" len="med"/>
                    </a:lnTlToBr>
                  </a:tcPr>
                </a:tc>
                <a:tc>
                  <a:txBody>
                    <a:bodyPr/>
                    <a:lstStyle/>
                    <a:p>
                      <a:pPr algn="ctr" fontAlgn="b"/>
                      <a:endParaRPr lang="pt-PT" sz="900" b="0" i="0" u="none" strike="noStrike">
                        <a:solidFill>
                          <a:schemeClr val="tx1"/>
                        </a:solidFill>
                        <a:effectLst/>
                        <a:latin typeface="Aptos Narrow" panose="020B0004020202020204" pitchFamily="34" charset="0"/>
                      </a:endParaRPr>
                    </a:p>
                  </a:txBody>
                  <a:tcPr marL="7620" marR="7620" marT="7620" marB="0" anchor="ctr">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1990648059"/>
                  </a:ext>
                </a:extLst>
              </a:tr>
              <a:tr h="117624">
                <a:tc>
                  <a:txBody>
                    <a:bodyPr/>
                    <a:lstStyle/>
                    <a:p>
                      <a:pPr algn="ctr" fontAlgn="b"/>
                      <a:r>
                        <a:rPr lang="pt-PT" sz="900" u="none" strike="noStrike">
                          <a:solidFill>
                            <a:schemeClr val="tx1"/>
                          </a:solidFill>
                          <a:effectLst/>
                        </a:rPr>
                        <a:t>Rebite T.Máx (MPa)</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 41,892</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(2) 37,192</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(3) 43,349</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685038814"/>
                  </a:ext>
                </a:extLst>
              </a:tr>
              <a:tr h="117624">
                <a:tc>
                  <a:txBody>
                    <a:bodyPr/>
                    <a:lstStyle/>
                    <a:p>
                      <a:pPr algn="ctr" fontAlgn="b"/>
                      <a:r>
                        <a:rPr lang="pt-PT" sz="900" u="none" strike="noStrike">
                          <a:solidFill>
                            <a:schemeClr val="tx1"/>
                          </a:solidFill>
                          <a:effectLst/>
                        </a:rPr>
                        <a:t>Rebite </a:t>
                      </a:r>
                      <a:r>
                        <a:rPr lang="pt-PT" sz="900" u="none" strike="noStrike" err="1">
                          <a:solidFill>
                            <a:schemeClr val="tx1"/>
                          </a:solidFill>
                          <a:effectLst/>
                        </a:rPr>
                        <a:t>D.Máx</a:t>
                      </a:r>
                      <a:r>
                        <a:rPr lang="pt-PT" sz="900" u="none" strike="noStrike">
                          <a:solidFill>
                            <a:schemeClr val="tx1"/>
                          </a:solidFill>
                          <a:effectLst/>
                        </a:rPr>
                        <a:t> (mm)</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 0,0012465</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(2) 0,0011354</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(3) 0,0012640</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052185652"/>
                  </a:ext>
                </a:extLst>
              </a:tr>
            </a:tbl>
          </a:graphicData>
        </a:graphic>
      </p:graphicFrame>
      <p:sp>
        <p:nvSpPr>
          <p:cNvPr id="17" name="CaixaDeTexto 16">
            <a:extLst>
              <a:ext uri="{FF2B5EF4-FFF2-40B4-BE49-F238E27FC236}">
                <a16:creationId xmlns:a16="http://schemas.microsoft.com/office/drawing/2014/main" id="{A9F2E064-BCB4-FA25-67C8-991E6CAD06E3}"/>
              </a:ext>
            </a:extLst>
          </p:cNvPr>
          <p:cNvSpPr txBox="1"/>
          <p:nvPr/>
        </p:nvSpPr>
        <p:spPr>
          <a:xfrm>
            <a:off x="98765" y="2267334"/>
            <a:ext cx="773723" cy="261610"/>
          </a:xfrm>
          <a:prstGeom prst="rect">
            <a:avLst/>
          </a:prstGeom>
          <a:noFill/>
        </p:spPr>
        <p:txBody>
          <a:bodyPr wrap="square" rtlCol="0">
            <a:spAutoFit/>
          </a:bodyPr>
          <a:lstStyle/>
          <a:p>
            <a:pPr algn="ctr"/>
            <a:r>
              <a:rPr lang="pt-PT" sz="1100" u="sng">
                <a:solidFill>
                  <a:schemeClr val="tx1"/>
                </a:solidFill>
              </a:rPr>
              <a:t>Caso3</a:t>
            </a:r>
          </a:p>
        </p:txBody>
      </p:sp>
      <p:graphicFrame>
        <p:nvGraphicFramePr>
          <p:cNvPr id="18" name="Tabela 17">
            <a:extLst>
              <a:ext uri="{FF2B5EF4-FFF2-40B4-BE49-F238E27FC236}">
                <a16:creationId xmlns:a16="http://schemas.microsoft.com/office/drawing/2014/main" id="{B551269D-58AD-B27E-434C-B5395382DC2B}"/>
              </a:ext>
            </a:extLst>
          </p:cNvPr>
          <p:cNvGraphicFramePr>
            <a:graphicFrameLocks noGrp="1"/>
          </p:cNvGraphicFramePr>
          <p:nvPr>
            <p:extLst>
              <p:ext uri="{D42A27DB-BD31-4B8C-83A1-F6EECF244321}">
                <p14:modId xmlns:p14="http://schemas.microsoft.com/office/powerpoint/2010/main" val="3771887252"/>
              </p:ext>
            </p:extLst>
          </p:nvPr>
        </p:nvGraphicFramePr>
        <p:xfrm>
          <a:off x="251167" y="3387024"/>
          <a:ext cx="4328159" cy="434340"/>
        </p:xfrm>
        <a:graphic>
          <a:graphicData uri="http://schemas.openxmlformats.org/drawingml/2006/table">
            <a:tbl>
              <a:tblPr>
                <a:tableStyleId>{643DCDF4-B8F0-4CD2-B02F-231CC0A093B1}</a:tableStyleId>
              </a:tblPr>
              <a:tblGrid>
                <a:gridCol w="1071036">
                  <a:extLst>
                    <a:ext uri="{9D8B030D-6E8A-4147-A177-3AD203B41FA5}">
                      <a16:colId xmlns:a16="http://schemas.microsoft.com/office/drawing/2014/main" val="3382218613"/>
                    </a:ext>
                  </a:extLst>
                </a:gridCol>
                <a:gridCol w="827595">
                  <a:extLst>
                    <a:ext uri="{9D8B030D-6E8A-4147-A177-3AD203B41FA5}">
                      <a16:colId xmlns:a16="http://schemas.microsoft.com/office/drawing/2014/main" val="3156669662"/>
                    </a:ext>
                  </a:extLst>
                </a:gridCol>
                <a:gridCol w="791846">
                  <a:extLst>
                    <a:ext uri="{9D8B030D-6E8A-4147-A177-3AD203B41FA5}">
                      <a16:colId xmlns:a16="http://schemas.microsoft.com/office/drawing/2014/main" val="173826048"/>
                    </a:ext>
                  </a:extLst>
                </a:gridCol>
                <a:gridCol w="845836">
                  <a:extLst>
                    <a:ext uri="{9D8B030D-6E8A-4147-A177-3AD203B41FA5}">
                      <a16:colId xmlns:a16="http://schemas.microsoft.com/office/drawing/2014/main" val="3996569564"/>
                    </a:ext>
                  </a:extLst>
                </a:gridCol>
                <a:gridCol w="791846">
                  <a:extLst>
                    <a:ext uri="{9D8B030D-6E8A-4147-A177-3AD203B41FA5}">
                      <a16:colId xmlns:a16="http://schemas.microsoft.com/office/drawing/2014/main" val="605583624"/>
                    </a:ext>
                  </a:extLst>
                </a:gridCol>
              </a:tblGrid>
              <a:tr h="87203">
                <a:tc>
                  <a:txBody>
                    <a:bodyPr/>
                    <a:lstStyle/>
                    <a:p>
                      <a:pPr algn="ctr" fontAlgn="b"/>
                      <a:r>
                        <a:rPr lang="pt-PT" sz="900" u="none" strike="noStrike">
                          <a:solidFill>
                            <a:schemeClr val="tx1"/>
                          </a:solidFill>
                          <a:effectLst/>
                        </a:rPr>
                        <a:t>Tensão </a:t>
                      </a:r>
                      <a:r>
                        <a:rPr lang="pt-PT" sz="900" u="none" strike="noStrike" err="1">
                          <a:solidFill>
                            <a:schemeClr val="tx1"/>
                          </a:solidFill>
                          <a:effectLst/>
                        </a:rPr>
                        <a:t>Máx</a:t>
                      </a:r>
                      <a:r>
                        <a:rPr lang="pt-PT" sz="900" u="none" strike="noStrike">
                          <a:solidFill>
                            <a:schemeClr val="tx1"/>
                          </a:solidFill>
                          <a:effectLst/>
                        </a:rPr>
                        <a:t> (</a:t>
                      </a:r>
                      <a:r>
                        <a:rPr lang="pt-PT" sz="900" u="none" strike="noStrike" err="1">
                          <a:solidFill>
                            <a:schemeClr val="tx1"/>
                          </a:solidFill>
                          <a:effectLst/>
                        </a:rPr>
                        <a:t>MPa</a:t>
                      </a:r>
                      <a:r>
                        <a:rPr lang="pt-PT" sz="900" u="none" strike="noStrike">
                          <a:solidFill>
                            <a:schemeClr val="tx1"/>
                          </a:solidFill>
                          <a:effectLst/>
                        </a:rPr>
                        <a:t>)</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48,38</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endParaRPr lang="pt-PT" sz="900" b="0" i="0" u="none" strike="noStrike">
                        <a:solidFill>
                          <a:schemeClr val="tx1"/>
                        </a:solidFill>
                        <a:effectLst/>
                        <a:latin typeface="Aptos Narrow" panose="020B0004020202020204" pitchFamily="34" charset="0"/>
                      </a:endParaRPr>
                    </a:p>
                  </a:txBody>
                  <a:tcPr marL="7620" marR="7620" marT="7620" marB="0" anchor="ctr">
                    <a:lnTlToBr w="12700" cap="flat" cmpd="sng" algn="ctr">
                      <a:solidFill>
                        <a:schemeClr val="tx1"/>
                      </a:solidFill>
                      <a:prstDash val="solid"/>
                      <a:round/>
                      <a:headEnd type="none" w="med" len="med"/>
                      <a:tailEnd type="none" w="med" len="med"/>
                    </a:lnTlToBr>
                  </a:tcPr>
                </a:tc>
                <a:tc>
                  <a:txBody>
                    <a:bodyPr/>
                    <a:lstStyle/>
                    <a:p>
                      <a:pPr algn="ctr" fontAlgn="b"/>
                      <a:endParaRPr lang="pt-PT" sz="900" b="0" i="0" u="none" strike="noStrike">
                        <a:solidFill>
                          <a:schemeClr val="tx1"/>
                        </a:solidFill>
                        <a:effectLst/>
                        <a:latin typeface="Aptos Narrow" panose="020B0004020202020204" pitchFamily="34" charset="0"/>
                      </a:endParaRPr>
                    </a:p>
                  </a:txBody>
                  <a:tcPr marL="7620" marR="7620" marT="7620" marB="0" anchor="ctr">
                    <a:lnTlToBr w="12700" cap="flat" cmpd="sng" algn="ctr">
                      <a:solidFill>
                        <a:schemeClr val="tx1"/>
                      </a:solidFill>
                      <a:prstDash val="solid"/>
                      <a:round/>
                      <a:headEnd type="none" w="med" len="med"/>
                      <a:tailEnd type="none" w="med" len="med"/>
                    </a:lnTlToBr>
                  </a:tcPr>
                </a:tc>
                <a:tc>
                  <a:txBody>
                    <a:bodyPr/>
                    <a:lstStyle/>
                    <a:p>
                      <a:pPr algn="ctr" fontAlgn="b"/>
                      <a:endParaRPr lang="pt-PT" sz="900" b="0" i="0" u="none" strike="noStrike">
                        <a:solidFill>
                          <a:schemeClr val="tx1"/>
                        </a:solidFill>
                        <a:effectLst/>
                        <a:latin typeface="Aptos Narrow" panose="020B0004020202020204" pitchFamily="34" charset="0"/>
                      </a:endParaRPr>
                    </a:p>
                  </a:txBody>
                  <a:tcPr marL="7620" marR="7620" marT="7620" marB="0" anchor="ctr">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1445746995"/>
                  </a:ext>
                </a:extLst>
              </a:tr>
              <a:tr h="87203">
                <a:tc>
                  <a:txBody>
                    <a:bodyPr/>
                    <a:lstStyle/>
                    <a:p>
                      <a:pPr algn="ctr" fontAlgn="b"/>
                      <a:r>
                        <a:rPr lang="pt-PT" sz="900" u="none" strike="noStrike">
                          <a:solidFill>
                            <a:schemeClr val="tx1"/>
                          </a:solidFill>
                          <a:effectLst/>
                        </a:rPr>
                        <a:t>Rebite T.Máx (MPa)</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 30,769</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(2) 28,032</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(3) 29,489</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(4) 29,639</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292595996"/>
                  </a:ext>
                </a:extLst>
              </a:tr>
              <a:tr h="87203">
                <a:tc>
                  <a:txBody>
                    <a:bodyPr/>
                    <a:lstStyle/>
                    <a:p>
                      <a:pPr algn="ctr" fontAlgn="b"/>
                      <a:r>
                        <a:rPr lang="pt-PT" sz="900" u="none" strike="noStrike">
                          <a:solidFill>
                            <a:schemeClr val="tx1"/>
                          </a:solidFill>
                          <a:effectLst/>
                        </a:rPr>
                        <a:t>Rebite D.Máx (mm)</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 0,00099413</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(2) 0,00088067</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(3) 0,00092543</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(4) 0,00097243</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632129656"/>
                  </a:ext>
                </a:extLst>
              </a:tr>
            </a:tbl>
          </a:graphicData>
        </a:graphic>
      </p:graphicFrame>
      <p:sp>
        <p:nvSpPr>
          <p:cNvPr id="19" name="CaixaDeTexto 18">
            <a:extLst>
              <a:ext uri="{FF2B5EF4-FFF2-40B4-BE49-F238E27FC236}">
                <a16:creationId xmlns:a16="http://schemas.microsoft.com/office/drawing/2014/main" id="{CFD6F00B-8918-9C03-283D-8103B9A68F48}"/>
              </a:ext>
            </a:extLst>
          </p:cNvPr>
          <p:cNvSpPr txBox="1"/>
          <p:nvPr/>
        </p:nvSpPr>
        <p:spPr>
          <a:xfrm>
            <a:off x="98765" y="3108210"/>
            <a:ext cx="773723" cy="261610"/>
          </a:xfrm>
          <a:prstGeom prst="rect">
            <a:avLst/>
          </a:prstGeom>
          <a:noFill/>
        </p:spPr>
        <p:txBody>
          <a:bodyPr wrap="square" rtlCol="0">
            <a:spAutoFit/>
          </a:bodyPr>
          <a:lstStyle/>
          <a:p>
            <a:pPr algn="ctr"/>
            <a:r>
              <a:rPr lang="pt-PT" sz="1100" u="sng">
                <a:solidFill>
                  <a:schemeClr val="tx1"/>
                </a:solidFill>
              </a:rPr>
              <a:t>Caso4</a:t>
            </a:r>
          </a:p>
        </p:txBody>
      </p:sp>
      <p:sp>
        <p:nvSpPr>
          <p:cNvPr id="21" name="Retângulo 20">
            <a:extLst>
              <a:ext uri="{FF2B5EF4-FFF2-40B4-BE49-F238E27FC236}">
                <a16:creationId xmlns:a16="http://schemas.microsoft.com/office/drawing/2014/main" id="{72C8B2D5-1283-5E23-D6FF-321C782564A3}"/>
              </a:ext>
            </a:extLst>
          </p:cNvPr>
          <p:cNvSpPr/>
          <p:nvPr/>
        </p:nvSpPr>
        <p:spPr>
          <a:xfrm>
            <a:off x="285457" y="4557713"/>
            <a:ext cx="567688" cy="41910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graphicFrame>
        <p:nvGraphicFramePr>
          <p:cNvPr id="20" name="Tabela 19">
            <a:extLst>
              <a:ext uri="{FF2B5EF4-FFF2-40B4-BE49-F238E27FC236}">
                <a16:creationId xmlns:a16="http://schemas.microsoft.com/office/drawing/2014/main" id="{DD96D868-5777-6404-FD81-71ABCA2C0EF8}"/>
              </a:ext>
            </a:extLst>
          </p:cNvPr>
          <p:cNvGraphicFramePr>
            <a:graphicFrameLocks noGrp="1"/>
          </p:cNvGraphicFramePr>
          <p:nvPr>
            <p:extLst>
              <p:ext uri="{D42A27DB-BD31-4B8C-83A1-F6EECF244321}">
                <p14:modId xmlns:p14="http://schemas.microsoft.com/office/powerpoint/2010/main" val="3153296081"/>
              </p:ext>
            </p:extLst>
          </p:nvPr>
        </p:nvGraphicFramePr>
        <p:xfrm>
          <a:off x="251167" y="4170521"/>
          <a:ext cx="4549140" cy="434340"/>
        </p:xfrm>
        <a:graphic>
          <a:graphicData uri="http://schemas.openxmlformats.org/drawingml/2006/table">
            <a:tbl>
              <a:tblPr>
                <a:tableStyleId>{643DCDF4-B8F0-4CD2-B02F-231CC0A093B1}</a:tableStyleId>
              </a:tblPr>
              <a:tblGrid>
                <a:gridCol w="1042851">
                  <a:extLst>
                    <a:ext uri="{9D8B030D-6E8A-4147-A177-3AD203B41FA5}">
                      <a16:colId xmlns:a16="http://schemas.microsoft.com/office/drawing/2014/main" val="1513059632"/>
                    </a:ext>
                  </a:extLst>
                </a:gridCol>
                <a:gridCol w="812621">
                  <a:extLst>
                    <a:ext uri="{9D8B030D-6E8A-4147-A177-3AD203B41FA5}">
                      <a16:colId xmlns:a16="http://schemas.microsoft.com/office/drawing/2014/main" val="4022499330"/>
                    </a:ext>
                  </a:extLst>
                </a:gridCol>
                <a:gridCol w="975360">
                  <a:extLst>
                    <a:ext uri="{9D8B030D-6E8A-4147-A177-3AD203B41FA5}">
                      <a16:colId xmlns:a16="http://schemas.microsoft.com/office/drawing/2014/main" val="2247299580"/>
                    </a:ext>
                  </a:extLst>
                </a:gridCol>
                <a:gridCol w="876300">
                  <a:extLst>
                    <a:ext uri="{9D8B030D-6E8A-4147-A177-3AD203B41FA5}">
                      <a16:colId xmlns:a16="http://schemas.microsoft.com/office/drawing/2014/main" val="1253354295"/>
                    </a:ext>
                  </a:extLst>
                </a:gridCol>
                <a:gridCol w="842008">
                  <a:extLst>
                    <a:ext uri="{9D8B030D-6E8A-4147-A177-3AD203B41FA5}">
                      <a16:colId xmlns:a16="http://schemas.microsoft.com/office/drawing/2014/main" val="2346770822"/>
                    </a:ext>
                  </a:extLst>
                </a:gridCol>
              </a:tblGrid>
              <a:tr h="91546">
                <a:tc>
                  <a:txBody>
                    <a:bodyPr/>
                    <a:lstStyle/>
                    <a:p>
                      <a:pPr algn="ctr" fontAlgn="b"/>
                      <a:r>
                        <a:rPr lang="pt-PT" sz="900" u="none" strike="noStrike">
                          <a:solidFill>
                            <a:schemeClr val="tx1"/>
                          </a:solidFill>
                          <a:effectLst/>
                        </a:rPr>
                        <a:t>Tensão Máx (MPa)</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83,485</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endParaRPr lang="pt-PT" sz="900" b="0" i="0" u="none" strike="noStrike">
                        <a:solidFill>
                          <a:schemeClr val="tx1"/>
                        </a:solidFill>
                        <a:effectLst/>
                        <a:latin typeface="Aptos Narrow" panose="020B0004020202020204" pitchFamily="34" charset="0"/>
                      </a:endParaRPr>
                    </a:p>
                  </a:txBody>
                  <a:tcPr marL="7620" marR="7620" marT="7620" marB="0" anchor="ctr">
                    <a:lnTlToBr w="12700" cap="flat" cmpd="sng" algn="ctr">
                      <a:solidFill>
                        <a:schemeClr val="tx1"/>
                      </a:solidFill>
                      <a:prstDash val="solid"/>
                      <a:round/>
                      <a:headEnd type="none" w="med" len="med"/>
                      <a:tailEnd type="none" w="med" len="med"/>
                    </a:lnTlToBr>
                  </a:tcPr>
                </a:tc>
                <a:tc>
                  <a:txBody>
                    <a:bodyPr/>
                    <a:lstStyle/>
                    <a:p>
                      <a:pPr algn="ctr" fontAlgn="b"/>
                      <a:endParaRPr lang="pt-PT" sz="900" b="0" i="0" u="none" strike="noStrike">
                        <a:solidFill>
                          <a:schemeClr val="tx1"/>
                        </a:solidFill>
                        <a:effectLst/>
                        <a:latin typeface="Aptos Narrow" panose="020B0004020202020204" pitchFamily="34" charset="0"/>
                      </a:endParaRPr>
                    </a:p>
                  </a:txBody>
                  <a:tcPr marL="7620" marR="7620" marT="7620" marB="0" anchor="ctr">
                    <a:lnTlToBr w="12700" cap="flat" cmpd="sng" algn="ctr">
                      <a:solidFill>
                        <a:schemeClr val="tx1"/>
                      </a:solidFill>
                      <a:prstDash val="solid"/>
                      <a:round/>
                      <a:headEnd type="none" w="med" len="med"/>
                      <a:tailEnd type="none" w="med" len="med"/>
                    </a:lnTlToBr>
                  </a:tcPr>
                </a:tc>
                <a:tc>
                  <a:txBody>
                    <a:bodyPr/>
                    <a:lstStyle/>
                    <a:p>
                      <a:pPr algn="ctr" fontAlgn="b"/>
                      <a:endParaRPr lang="pt-PT" sz="900" b="0" i="0" u="none" strike="noStrike">
                        <a:solidFill>
                          <a:schemeClr val="tx1"/>
                        </a:solidFill>
                        <a:effectLst/>
                        <a:latin typeface="Aptos Narrow" panose="020B0004020202020204" pitchFamily="34" charset="0"/>
                      </a:endParaRPr>
                    </a:p>
                  </a:txBody>
                  <a:tcPr marL="7620" marR="7620" marT="7620" marB="0" anchor="ctr">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3443980548"/>
                  </a:ext>
                </a:extLst>
              </a:tr>
              <a:tr h="91546">
                <a:tc>
                  <a:txBody>
                    <a:bodyPr/>
                    <a:lstStyle/>
                    <a:p>
                      <a:pPr algn="ctr" fontAlgn="b"/>
                      <a:r>
                        <a:rPr lang="pt-PT" sz="900" u="none" strike="noStrike">
                          <a:solidFill>
                            <a:schemeClr val="tx1"/>
                          </a:solidFill>
                          <a:effectLst/>
                        </a:rPr>
                        <a:t>Rebite T.Máx (MPa)</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 41,094</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(2) 27,889</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(3) 27,133</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(4) 42,365</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1823676784"/>
                  </a:ext>
                </a:extLst>
              </a:tr>
              <a:tr h="91546">
                <a:tc>
                  <a:txBody>
                    <a:bodyPr/>
                    <a:lstStyle/>
                    <a:p>
                      <a:pPr algn="ctr" fontAlgn="b"/>
                      <a:r>
                        <a:rPr lang="pt-PT" sz="900" u="none" strike="noStrike">
                          <a:solidFill>
                            <a:schemeClr val="tx1"/>
                          </a:solidFill>
                          <a:effectLst/>
                        </a:rPr>
                        <a:t>Rebite D.Máx (mm)</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(1) 0,001355</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(2) 0,00091267</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(3) 0,00089161</a:t>
                      </a:r>
                      <a:endParaRPr lang="pt-PT" sz="9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900" u="none" strike="noStrike">
                          <a:solidFill>
                            <a:schemeClr val="tx1"/>
                          </a:solidFill>
                          <a:effectLst/>
                        </a:rPr>
                        <a:t>(4) 0,0013499</a:t>
                      </a:r>
                      <a:endParaRPr lang="pt-PT" sz="9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013437521"/>
                  </a:ext>
                </a:extLst>
              </a:tr>
            </a:tbl>
          </a:graphicData>
        </a:graphic>
      </p:graphicFrame>
      <p:sp>
        <p:nvSpPr>
          <p:cNvPr id="22" name="CaixaDeTexto 21">
            <a:extLst>
              <a:ext uri="{FF2B5EF4-FFF2-40B4-BE49-F238E27FC236}">
                <a16:creationId xmlns:a16="http://schemas.microsoft.com/office/drawing/2014/main" id="{C4CEEBF3-9126-DEFA-D65A-B1284F665146}"/>
              </a:ext>
            </a:extLst>
          </p:cNvPr>
          <p:cNvSpPr txBox="1"/>
          <p:nvPr/>
        </p:nvSpPr>
        <p:spPr>
          <a:xfrm>
            <a:off x="98765" y="3881379"/>
            <a:ext cx="773723" cy="261610"/>
          </a:xfrm>
          <a:prstGeom prst="rect">
            <a:avLst/>
          </a:prstGeom>
          <a:noFill/>
        </p:spPr>
        <p:txBody>
          <a:bodyPr wrap="square" rtlCol="0">
            <a:spAutoFit/>
          </a:bodyPr>
          <a:lstStyle/>
          <a:p>
            <a:pPr algn="ctr"/>
            <a:r>
              <a:rPr lang="pt-PT" sz="1100" u="sng">
                <a:solidFill>
                  <a:schemeClr val="tx1"/>
                </a:solidFill>
              </a:rPr>
              <a:t>Caso5</a:t>
            </a:r>
          </a:p>
        </p:txBody>
      </p:sp>
      <p:pic>
        <p:nvPicPr>
          <p:cNvPr id="26" name="Imagem 25" descr="Uma imagem com captura de ecrã, Saturação de cores, Gráficos, arte&#10;&#10;Descrição gerada automaticamente">
            <a:extLst>
              <a:ext uri="{FF2B5EF4-FFF2-40B4-BE49-F238E27FC236}">
                <a16:creationId xmlns:a16="http://schemas.microsoft.com/office/drawing/2014/main" id="{9CE06CA3-06CF-0A76-3E31-2CC259ECAF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524" b="89881" l="2635" r="96647">
                        <a14:foregroundMark x1="2874" y1="47024" x2="6707" y2="59524"/>
                        <a14:foregroundMark x1="94731" y1="54464" x2="94731" y2="62202"/>
                        <a14:foregroundMark x1="96647" y1="47917" x2="96407" y2="57143"/>
                      </a14:backgroundRemoval>
                    </a14:imgEffect>
                    <a14:imgEffect>
                      <a14:brightnessContrast bright="40000" contrast="-40000"/>
                    </a14:imgEffect>
                  </a14:imgLayer>
                </a14:imgProps>
              </a:ext>
            </a:extLst>
          </a:blip>
          <a:stretch>
            <a:fillRect/>
          </a:stretch>
        </p:blipFill>
        <p:spPr>
          <a:xfrm>
            <a:off x="5487158" y="680733"/>
            <a:ext cx="1941583" cy="781284"/>
          </a:xfrm>
          <a:prstGeom prst="rect">
            <a:avLst/>
          </a:prstGeom>
        </p:spPr>
      </p:pic>
      <p:pic>
        <p:nvPicPr>
          <p:cNvPr id="28" name="Imagem 27" descr="Uma imagem com captura de ecrã, Modelagem 3D, Software de videojogos, Software gráfico&#10;&#10;Descrição gerada automaticamente">
            <a:extLst>
              <a:ext uri="{FF2B5EF4-FFF2-40B4-BE49-F238E27FC236}">
                <a16:creationId xmlns:a16="http://schemas.microsoft.com/office/drawing/2014/main" id="{749F9D23-1A80-C3AF-1A0E-226D31D12EA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Effect>
                      <a14:brightnessContrast bright="40000" contrast="-40000"/>
                    </a14:imgEffect>
                  </a14:imgLayer>
                </a14:imgProps>
              </a:ext>
            </a:extLst>
          </a:blip>
          <a:stretch>
            <a:fillRect/>
          </a:stretch>
        </p:blipFill>
        <p:spPr>
          <a:xfrm>
            <a:off x="3934249" y="1462017"/>
            <a:ext cx="5047402" cy="1102229"/>
          </a:xfrm>
          <a:prstGeom prst="rect">
            <a:avLst/>
          </a:prstGeom>
        </p:spPr>
      </p:pic>
      <p:pic>
        <p:nvPicPr>
          <p:cNvPr id="30" name="Imagem 29" descr="Uma imagem com captura de ecrã, Modelagem 3D, Software de videojogos, Software gráfico&#10;&#10;Descrição gerada automaticamente">
            <a:extLst>
              <a:ext uri="{FF2B5EF4-FFF2-40B4-BE49-F238E27FC236}">
                <a16:creationId xmlns:a16="http://schemas.microsoft.com/office/drawing/2014/main" id="{8D630233-22BA-EA50-D452-1053420AB69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Effect>
                      <a14:brightnessContrast bright="40000"/>
                    </a14:imgEffect>
                  </a14:imgLayer>
                </a14:imgProps>
              </a:ext>
            </a:extLst>
          </a:blip>
          <a:stretch>
            <a:fillRect/>
          </a:stretch>
        </p:blipFill>
        <p:spPr>
          <a:xfrm>
            <a:off x="3772779" y="2179457"/>
            <a:ext cx="5806584" cy="1190363"/>
          </a:xfrm>
          <a:prstGeom prst="rect">
            <a:avLst/>
          </a:prstGeom>
        </p:spPr>
      </p:pic>
      <p:pic>
        <p:nvPicPr>
          <p:cNvPr id="38" name="Imagem 37" descr="Uma imagem com texto, captura de ecrã, Software de multimédia, Software gráfico&#10;&#10;Descrição gerada automaticamente">
            <a:extLst>
              <a:ext uri="{FF2B5EF4-FFF2-40B4-BE49-F238E27FC236}">
                <a16:creationId xmlns:a16="http://schemas.microsoft.com/office/drawing/2014/main" id="{15CB2C3C-20B1-74DE-5065-879FEF0300C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backgroundMark x1="29833" y1="34301" x2="56321" y2="36842"/>
                        <a14:backgroundMark x1="36388" y1="66606" x2="65753" y2="72232"/>
                      </a14:backgroundRemoval>
                    </a14:imgEffect>
                    <a14:imgEffect>
                      <a14:brightnessContrast bright="40000" contrast="-40000"/>
                    </a14:imgEffect>
                  </a14:imgLayer>
                </a14:imgProps>
              </a:ext>
            </a:extLst>
          </a:blip>
          <a:stretch>
            <a:fillRect/>
          </a:stretch>
        </p:blipFill>
        <p:spPr>
          <a:xfrm>
            <a:off x="4200524" y="2579255"/>
            <a:ext cx="5317879" cy="1959968"/>
          </a:xfrm>
          <a:prstGeom prst="rect">
            <a:avLst/>
          </a:prstGeom>
        </p:spPr>
      </p:pic>
      <p:pic>
        <p:nvPicPr>
          <p:cNvPr id="40" name="Imagem 39" descr="Uma imagem com texto, captura de ecrã, Software gráfico, Software de multimédia&#10;&#10;Descrição gerada automaticamente">
            <a:extLst>
              <a:ext uri="{FF2B5EF4-FFF2-40B4-BE49-F238E27FC236}">
                <a16:creationId xmlns:a16="http://schemas.microsoft.com/office/drawing/2014/main" id="{70FFF7A2-16C4-A051-8C01-15A23307819E}"/>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9779" b="89668" l="8745" r="96529">
                        <a14:foregroundMark x1="95861" y1="51292" x2="96529" y2="57011"/>
                        <a14:foregroundMark x1="8745" y1="50738" x2="9346" y2="53506"/>
                        <a14:backgroundMark x1="23565" y1="33948" x2="43591" y2="34133"/>
                        <a14:backgroundMark x1="33845" y1="77491" x2="61615" y2="77491"/>
                      </a14:backgroundRemoval>
                    </a14:imgEffect>
                    <a14:imgEffect>
                      <a14:brightnessContrast bright="40000" contrast="40000"/>
                    </a14:imgEffect>
                  </a14:imgLayer>
                </a14:imgProps>
              </a:ext>
            </a:extLst>
          </a:blip>
          <a:stretch>
            <a:fillRect/>
          </a:stretch>
        </p:blipFill>
        <p:spPr>
          <a:xfrm>
            <a:off x="4646001" y="3541769"/>
            <a:ext cx="4426923" cy="1601731"/>
          </a:xfrm>
          <a:prstGeom prst="rect">
            <a:avLst/>
          </a:prstGeom>
        </p:spPr>
      </p:pic>
    </p:spTree>
    <p:extLst>
      <p:ext uri="{BB962C8B-B14F-4D97-AF65-F5344CB8AC3E}">
        <p14:creationId xmlns:p14="http://schemas.microsoft.com/office/powerpoint/2010/main" val="15699441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7216BC6A-5203-1AB1-7F76-D823E9FD1773}"/>
              </a:ext>
            </a:extLst>
          </p:cNvPr>
          <p:cNvSpPr>
            <a:spLocks noGrp="1"/>
          </p:cNvSpPr>
          <p:nvPr>
            <p:ph type="sldNum" sz="quarter" idx="11"/>
          </p:nvPr>
        </p:nvSpPr>
        <p:spPr/>
        <p:txBody>
          <a:bodyPr/>
          <a:lstStyle/>
          <a:p>
            <a:fld id="{79F01021-183D-4F51-9BD8-6D90E73A8F08}" type="slidenum">
              <a:rPr lang="pt-PT" smtClean="0"/>
              <a:t>12</a:t>
            </a:fld>
            <a:endParaRPr lang="pt-PT"/>
          </a:p>
        </p:txBody>
      </p:sp>
      <p:sp>
        <p:nvSpPr>
          <p:cNvPr id="10" name="CaixaDeTexto 9">
            <a:extLst>
              <a:ext uri="{FF2B5EF4-FFF2-40B4-BE49-F238E27FC236}">
                <a16:creationId xmlns:a16="http://schemas.microsoft.com/office/drawing/2014/main" id="{38EE1C34-8BC5-1B10-426D-0EE8301DBC20}"/>
              </a:ext>
            </a:extLst>
          </p:cNvPr>
          <p:cNvSpPr txBox="1"/>
          <p:nvPr/>
        </p:nvSpPr>
        <p:spPr>
          <a:xfrm>
            <a:off x="2525845" y="240522"/>
            <a:ext cx="4365610" cy="400110"/>
          </a:xfrm>
          <a:prstGeom prst="rect">
            <a:avLst/>
          </a:prstGeom>
          <a:noFill/>
        </p:spPr>
        <p:txBody>
          <a:bodyPr wrap="square" rtlCol="0">
            <a:spAutoFit/>
          </a:bodyPr>
          <a:lstStyle/>
          <a:p>
            <a:pPr algn="ctr"/>
            <a:r>
              <a:rPr lang="pt-PT" sz="2000">
                <a:solidFill>
                  <a:schemeClr val="tx1"/>
                </a:solidFill>
              </a:rPr>
              <a:t>Efeito do espaçamento entre rebites </a:t>
            </a:r>
          </a:p>
        </p:txBody>
      </p:sp>
      <p:pic>
        <p:nvPicPr>
          <p:cNvPr id="13" name="Imagem 12" descr="Uma imagem com captura de ecrã, lua, natureza&#10;&#10;Descrição gerada automaticamente">
            <a:extLst>
              <a:ext uri="{FF2B5EF4-FFF2-40B4-BE49-F238E27FC236}">
                <a16:creationId xmlns:a16="http://schemas.microsoft.com/office/drawing/2014/main" id="{93FE7AE1-3435-C5E8-D4D6-79ED0460B37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502" b="96498" l="1584" r="96634">
                        <a14:foregroundMark x1="20594" y1="15564" x2="51287" y2="21790"/>
                        <a14:foregroundMark x1="51287" y1="21790" x2="82970" y2="59144"/>
                        <a14:foregroundMark x1="82970" y1="59144" x2="36436" y2="67704"/>
                        <a14:foregroundMark x1="36436" y1="67704" x2="18812" y2="33463"/>
                        <a14:foregroundMark x1="18812" y1="33463" x2="24752" y2="14008"/>
                        <a14:foregroundMark x1="7525" y1="14008" x2="82574" y2="34241"/>
                        <a14:foregroundMark x1="82574" y1="34241" x2="86733" y2="78210"/>
                        <a14:foregroundMark x1="86733" y1="78210" x2="52673" y2="93385"/>
                        <a14:foregroundMark x1="52673" y1="93385" x2="18020" y2="80156"/>
                        <a14:foregroundMark x1="18020" y1="80156" x2="8713" y2="40467"/>
                        <a14:foregroundMark x1="8713" y1="40467" x2="6931" y2="18288"/>
                        <a14:foregroundMark x1="3366" y1="56420" x2="36634" y2="92218"/>
                        <a14:foregroundMark x1="36634" y1="92218" x2="49109" y2="92218"/>
                        <a14:foregroundMark x1="66733" y1="22179" x2="79802" y2="16342"/>
                        <a14:foregroundMark x1="79802" y1="16342" x2="90099" y2="25681"/>
                        <a14:foregroundMark x1="79208" y1="8560" x2="94851" y2="40467"/>
                        <a14:foregroundMark x1="94851" y1="40467" x2="92871" y2="94942"/>
                        <a14:foregroundMark x1="88911" y1="24125" x2="89901" y2="11284"/>
                        <a14:foregroundMark x1="36634" y1="5058" x2="58218" y2="4280"/>
                        <a14:foregroundMark x1="58218" y1="4280" x2="87723" y2="4280"/>
                        <a14:foregroundMark x1="96040" y1="5447" x2="96634" y2="96887"/>
                        <a14:foregroundMark x1="2178" y1="5447" x2="1584" y2="96498"/>
                        <a14:foregroundMark x1="50693" y1="31128" x2="50693" y2="31128"/>
                        <a14:foregroundMark x1="49901" y1="29961" x2="49901" y2="29961"/>
                        <a14:foregroundMark x1="50099" y1="30739" x2="50099" y2="30739"/>
                        <a14:foregroundMark x1="49703" y1="30350" x2="49703" y2="30350"/>
                        <a14:foregroundMark x1="49703" y1="30350" x2="49703" y2="30350"/>
                        <a14:foregroundMark x1="49703" y1="30350" x2="49703" y2="30350"/>
                        <a14:foregroundMark x1="49703" y1="30350" x2="50099" y2="31128"/>
                        <a14:foregroundMark x1="49901" y1="52140" x2="49901" y2="51362"/>
                        <a14:foregroundMark x1="50693" y1="52140" x2="50099" y2="52140"/>
                        <a14:foregroundMark x1="50099" y1="70817" x2="49703" y2="69261"/>
                        <a14:foregroundMark x1="51881" y1="70428" x2="50693" y2="70817"/>
                        <a14:foregroundMark x1="53663" y1="70039" x2="51881" y2="69650"/>
                        <a14:foregroundMark x1="52079" y1="70428" x2="50693" y2="70817"/>
                        <a14:foregroundMark x1="50495" y1="70817" x2="49901" y2="70817"/>
                        <a14:foregroundMark x1="49505" y1="70428" x2="49505" y2="70428"/>
                        <a14:foregroundMark x1="50297" y1="69650" x2="50297" y2="69650"/>
                      </a14:backgroundRemoval>
                    </a14:imgEffect>
                  </a14:imgLayer>
                </a14:imgProps>
              </a:ext>
            </a:extLst>
          </a:blip>
          <a:stretch>
            <a:fillRect/>
          </a:stretch>
        </p:blipFill>
        <p:spPr>
          <a:xfrm>
            <a:off x="230016" y="992810"/>
            <a:ext cx="2171846" cy="1104494"/>
          </a:xfrm>
          <a:prstGeom prst="rect">
            <a:avLst/>
          </a:prstGeom>
        </p:spPr>
      </p:pic>
      <p:sp>
        <p:nvSpPr>
          <p:cNvPr id="14" name="CaixaDeTexto 13">
            <a:extLst>
              <a:ext uri="{FF2B5EF4-FFF2-40B4-BE49-F238E27FC236}">
                <a16:creationId xmlns:a16="http://schemas.microsoft.com/office/drawing/2014/main" id="{F33D68E0-58BF-2B15-17C8-088B6C79331E}"/>
              </a:ext>
            </a:extLst>
          </p:cNvPr>
          <p:cNvSpPr txBox="1"/>
          <p:nvPr/>
        </p:nvSpPr>
        <p:spPr>
          <a:xfrm>
            <a:off x="1315939" y="1219934"/>
            <a:ext cx="297180" cy="200055"/>
          </a:xfrm>
          <a:prstGeom prst="rect">
            <a:avLst/>
          </a:prstGeom>
          <a:noFill/>
        </p:spPr>
        <p:txBody>
          <a:bodyPr wrap="square" rtlCol="0">
            <a:spAutoFit/>
          </a:bodyPr>
          <a:lstStyle/>
          <a:p>
            <a:r>
              <a:rPr lang="pt-PT" sz="700"/>
              <a:t>1</a:t>
            </a:r>
          </a:p>
        </p:txBody>
      </p:sp>
      <p:sp>
        <p:nvSpPr>
          <p:cNvPr id="15" name="CaixaDeTexto 14">
            <a:extLst>
              <a:ext uri="{FF2B5EF4-FFF2-40B4-BE49-F238E27FC236}">
                <a16:creationId xmlns:a16="http://schemas.microsoft.com/office/drawing/2014/main" id="{1E515216-CD67-6210-0148-B511688495AC}"/>
              </a:ext>
            </a:extLst>
          </p:cNvPr>
          <p:cNvSpPr txBox="1"/>
          <p:nvPr/>
        </p:nvSpPr>
        <p:spPr>
          <a:xfrm>
            <a:off x="1315939" y="1433862"/>
            <a:ext cx="297180" cy="200055"/>
          </a:xfrm>
          <a:prstGeom prst="rect">
            <a:avLst/>
          </a:prstGeom>
          <a:noFill/>
        </p:spPr>
        <p:txBody>
          <a:bodyPr wrap="square" rtlCol="0">
            <a:spAutoFit/>
          </a:bodyPr>
          <a:lstStyle/>
          <a:p>
            <a:r>
              <a:rPr lang="pt-PT" sz="700"/>
              <a:t>2</a:t>
            </a:r>
          </a:p>
        </p:txBody>
      </p:sp>
      <p:sp>
        <p:nvSpPr>
          <p:cNvPr id="16" name="CaixaDeTexto 15">
            <a:extLst>
              <a:ext uri="{FF2B5EF4-FFF2-40B4-BE49-F238E27FC236}">
                <a16:creationId xmlns:a16="http://schemas.microsoft.com/office/drawing/2014/main" id="{070D783B-EDAD-F923-A14E-C38A1BC72D57}"/>
              </a:ext>
            </a:extLst>
          </p:cNvPr>
          <p:cNvSpPr txBox="1"/>
          <p:nvPr/>
        </p:nvSpPr>
        <p:spPr>
          <a:xfrm>
            <a:off x="1315939" y="1661663"/>
            <a:ext cx="297180" cy="200055"/>
          </a:xfrm>
          <a:prstGeom prst="rect">
            <a:avLst/>
          </a:prstGeom>
          <a:noFill/>
        </p:spPr>
        <p:txBody>
          <a:bodyPr wrap="square" rtlCol="0">
            <a:spAutoFit/>
          </a:bodyPr>
          <a:lstStyle/>
          <a:p>
            <a:r>
              <a:rPr lang="pt-PT" sz="700"/>
              <a:t>3</a:t>
            </a:r>
          </a:p>
        </p:txBody>
      </p:sp>
      <p:graphicFrame>
        <p:nvGraphicFramePr>
          <p:cNvPr id="17" name="Gráfico 16">
            <a:extLst>
              <a:ext uri="{FF2B5EF4-FFF2-40B4-BE49-F238E27FC236}">
                <a16:creationId xmlns:a16="http://schemas.microsoft.com/office/drawing/2014/main" id="{4247AE57-B968-6395-EA3D-82D206005047}"/>
              </a:ext>
            </a:extLst>
          </p:cNvPr>
          <p:cNvGraphicFramePr>
            <a:graphicFrameLocks/>
          </p:cNvGraphicFramePr>
          <p:nvPr>
            <p:extLst>
              <p:ext uri="{D42A27DB-BD31-4B8C-83A1-F6EECF244321}">
                <p14:modId xmlns:p14="http://schemas.microsoft.com/office/powerpoint/2010/main" val="494928254"/>
              </p:ext>
            </p:extLst>
          </p:nvPr>
        </p:nvGraphicFramePr>
        <p:xfrm>
          <a:off x="2586990" y="2571750"/>
          <a:ext cx="3970020" cy="2223857"/>
        </p:xfrm>
        <a:graphic>
          <a:graphicData uri="http://schemas.openxmlformats.org/drawingml/2006/chart">
            <c:chart xmlns:c="http://schemas.openxmlformats.org/drawingml/2006/chart" xmlns:r="http://schemas.openxmlformats.org/officeDocument/2006/relationships" r:id="rId4"/>
          </a:graphicData>
        </a:graphic>
      </p:graphicFrame>
      <p:sp>
        <p:nvSpPr>
          <p:cNvPr id="19" name="CaixaDeTexto 18">
            <a:extLst>
              <a:ext uri="{FF2B5EF4-FFF2-40B4-BE49-F238E27FC236}">
                <a16:creationId xmlns:a16="http://schemas.microsoft.com/office/drawing/2014/main" id="{21BCEC9E-705B-6E55-7C1E-B163AC94E7C4}"/>
              </a:ext>
            </a:extLst>
          </p:cNvPr>
          <p:cNvSpPr txBox="1"/>
          <p:nvPr/>
        </p:nvSpPr>
        <p:spPr>
          <a:xfrm>
            <a:off x="2401862" y="1029110"/>
            <a:ext cx="3230465" cy="95410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pt-PT">
                <a:solidFill>
                  <a:schemeClr val="tx1"/>
                </a:solidFill>
              </a:rPr>
              <a:t>2 placas iguais: 300x150 mm</a:t>
            </a:r>
          </a:p>
          <a:p>
            <a:pPr marL="285750" indent="-285750">
              <a:buClr>
                <a:schemeClr val="tx1"/>
              </a:buClr>
              <a:buFont typeface="Arial" panose="020B0604020202020204" pitchFamily="34" charset="0"/>
              <a:buChar char="→"/>
            </a:pPr>
            <a:r>
              <a:rPr lang="pt-PT">
                <a:solidFill>
                  <a:schemeClr val="tx1"/>
                </a:solidFill>
              </a:rPr>
              <a:t>Diâmetro dos furos: 8mm</a:t>
            </a:r>
          </a:p>
          <a:p>
            <a:pPr marL="285750" indent="-285750">
              <a:buClr>
                <a:schemeClr val="tx1"/>
              </a:buClr>
              <a:buFont typeface="Arial" panose="020B0604020202020204" pitchFamily="34" charset="0"/>
              <a:buChar char="→"/>
            </a:pPr>
            <a:r>
              <a:rPr lang="pt-PT">
                <a:solidFill>
                  <a:schemeClr val="tx1"/>
                </a:solidFill>
              </a:rPr>
              <a:t>Fixação nas faces do rebite</a:t>
            </a:r>
          </a:p>
          <a:p>
            <a:pPr marL="285750" indent="-285750">
              <a:buClr>
                <a:schemeClr val="tx1"/>
              </a:buClr>
              <a:buFont typeface="Arial" panose="020B0604020202020204" pitchFamily="34" charset="0"/>
              <a:buChar char="→"/>
            </a:pPr>
            <a:r>
              <a:rPr lang="pt-PT">
                <a:solidFill>
                  <a:schemeClr val="tx1"/>
                </a:solidFill>
              </a:rPr>
              <a:t>Força aplicada: 2000N</a:t>
            </a:r>
          </a:p>
        </p:txBody>
      </p:sp>
    </p:spTree>
    <p:extLst>
      <p:ext uri="{BB962C8B-B14F-4D97-AF65-F5344CB8AC3E}">
        <p14:creationId xmlns:p14="http://schemas.microsoft.com/office/powerpoint/2010/main" val="2158395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5FC60F78-0557-E8AE-D6F9-AD1C99084644}"/>
              </a:ext>
            </a:extLst>
          </p:cNvPr>
          <p:cNvSpPr>
            <a:spLocks noGrp="1"/>
          </p:cNvSpPr>
          <p:nvPr>
            <p:ph type="sldNum" sz="quarter" idx="11"/>
          </p:nvPr>
        </p:nvSpPr>
        <p:spPr/>
        <p:txBody>
          <a:bodyPr/>
          <a:lstStyle/>
          <a:p>
            <a:fld id="{79F01021-183D-4F51-9BD8-6D90E73A8F08}" type="slidenum">
              <a:rPr lang="pt-PT" smtClean="0"/>
              <a:t>13</a:t>
            </a:fld>
            <a:endParaRPr lang="pt-PT"/>
          </a:p>
        </p:txBody>
      </p:sp>
      <p:graphicFrame>
        <p:nvGraphicFramePr>
          <p:cNvPr id="10" name="Gráfico 9">
            <a:extLst>
              <a:ext uri="{FF2B5EF4-FFF2-40B4-BE49-F238E27FC236}">
                <a16:creationId xmlns:a16="http://schemas.microsoft.com/office/drawing/2014/main" id="{97605DDD-50C8-9BF6-5C1F-A69C8729F32C}"/>
              </a:ext>
            </a:extLst>
          </p:cNvPr>
          <p:cNvGraphicFramePr>
            <a:graphicFrameLocks/>
          </p:cNvGraphicFramePr>
          <p:nvPr>
            <p:extLst>
              <p:ext uri="{D42A27DB-BD31-4B8C-83A1-F6EECF244321}">
                <p14:modId xmlns:p14="http://schemas.microsoft.com/office/powerpoint/2010/main" val="3073805545"/>
              </p:ext>
            </p:extLst>
          </p:nvPr>
        </p:nvGraphicFramePr>
        <p:xfrm>
          <a:off x="240337" y="1208672"/>
          <a:ext cx="4072583" cy="272615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Gráfico 10">
            <a:extLst>
              <a:ext uri="{FF2B5EF4-FFF2-40B4-BE49-F238E27FC236}">
                <a16:creationId xmlns:a16="http://schemas.microsoft.com/office/drawing/2014/main" id="{BA68DB87-FE97-9CDC-F733-43FBB15227C8}"/>
              </a:ext>
            </a:extLst>
          </p:cNvPr>
          <p:cNvGraphicFramePr>
            <a:graphicFrameLocks/>
          </p:cNvGraphicFramePr>
          <p:nvPr>
            <p:extLst>
              <p:ext uri="{D42A27DB-BD31-4B8C-83A1-F6EECF244321}">
                <p14:modId xmlns:p14="http://schemas.microsoft.com/office/powerpoint/2010/main" val="194608553"/>
              </p:ext>
            </p:extLst>
          </p:nvPr>
        </p:nvGraphicFramePr>
        <p:xfrm>
          <a:off x="4572000" y="1208672"/>
          <a:ext cx="4427220" cy="272615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6711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616EF5-0BA4-12C2-72DB-0E148DB6828A}"/>
            </a:ext>
          </a:extLst>
        </p:cNvPr>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65F9F98E-FF1D-9466-A01D-917D6FD941DB}"/>
              </a:ext>
            </a:extLst>
          </p:cNvPr>
          <p:cNvSpPr>
            <a:spLocks noGrp="1"/>
          </p:cNvSpPr>
          <p:nvPr>
            <p:ph type="sldNum" sz="quarter" idx="11"/>
          </p:nvPr>
        </p:nvSpPr>
        <p:spPr/>
        <p:txBody>
          <a:bodyPr/>
          <a:lstStyle/>
          <a:p>
            <a:fld id="{79F01021-183D-4F51-9BD8-6D90E73A8F08}" type="slidenum">
              <a:rPr lang="pt-PT" smtClean="0"/>
              <a:t>14</a:t>
            </a:fld>
            <a:endParaRPr lang="pt-PT"/>
          </a:p>
        </p:txBody>
      </p:sp>
      <p:sp>
        <p:nvSpPr>
          <p:cNvPr id="10" name="CaixaDeTexto 9">
            <a:extLst>
              <a:ext uri="{FF2B5EF4-FFF2-40B4-BE49-F238E27FC236}">
                <a16:creationId xmlns:a16="http://schemas.microsoft.com/office/drawing/2014/main" id="{6B31BCAD-0DB4-43BF-1850-A4FCB6DC88DF}"/>
              </a:ext>
            </a:extLst>
          </p:cNvPr>
          <p:cNvSpPr txBox="1"/>
          <p:nvPr/>
        </p:nvSpPr>
        <p:spPr>
          <a:xfrm>
            <a:off x="450160" y="202888"/>
            <a:ext cx="8243680" cy="400110"/>
          </a:xfrm>
          <a:prstGeom prst="rect">
            <a:avLst/>
          </a:prstGeom>
          <a:noFill/>
        </p:spPr>
        <p:txBody>
          <a:bodyPr wrap="square" rtlCol="0">
            <a:spAutoFit/>
          </a:bodyPr>
          <a:lstStyle/>
          <a:p>
            <a:pPr algn="ctr"/>
            <a:r>
              <a:rPr lang="pt-PT" sz="2000">
                <a:solidFill>
                  <a:schemeClr val="tx1"/>
                </a:solidFill>
                <a:latin typeface="+mj-lt"/>
              </a:rPr>
              <a:t>Efeito do Diâmetro na concentração de tensões</a:t>
            </a:r>
          </a:p>
        </p:txBody>
      </p:sp>
      <p:pic>
        <p:nvPicPr>
          <p:cNvPr id="3" name="Picture 2">
            <a:extLst>
              <a:ext uri="{FF2B5EF4-FFF2-40B4-BE49-F238E27FC236}">
                <a16:creationId xmlns:a16="http://schemas.microsoft.com/office/drawing/2014/main" id="{A7DFBE14-C018-D0BC-614A-3F480F138D3C}"/>
              </a:ext>
            </a:extLst>
          </p:cNvPr>
          <p:cNvPicPr>
            <a:picLocks noChangeAspect="1"/>
          </p:cNvPicPr>
          <p:nvPr/>
        </p:nvPicPr>
        <p:blipFill>
          <a:blip r:embed="rId2"/>
          <a:srcRect/>
          <a:stretch/>
        </p:blipFill>
        <p:spPr>
          <a:xfrm>
            <a:off x="145360" y="1247113"/>
            <a:ext cx="3923057" cy="2230511"/>
          </a:xfrm>
          <a:prstGeom prst="rect">
            <a:avLst/>
          </a:prstGeom>
        </p:spPr>
      </p:pic>
      <p:sp>
        <p:nvSpPr>
          <p:cNvPr id="4" name="CaixaDeTexto 28">
            <a:extLst>
              <a:ext uri="{FF2B5EF4-FFF2-40B4-BE49-F238E27FC236}">
                <a16:creationId xmlns:a16="http://schemas.microsoft.com/office/drawing/2014/main" id="{541CFE60-5EFF-4B3B-66C6-F6A875818918}"/>
              </a:ext>
            </a:extLst>
          </p:cNvPr>
          <p:cNvSpPr txBox="1"/>
          <p:nvPr/>
        </p:nvSpPr>
        <p:spPr>
          <a:xfrm>
            <a:off x="4537565" y="1267324"/>
            <a:ext cx="3840769" cy="1077218"/>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pt-PT" sz="1600">
                <a:solidFill>
                  <a:schemeClr val="tx1"/>
                </a:solidFill>
              </a:rPr>
              <a:t>2 placas iguais: 500x250 mm</a:t>
            </a:r>
          </a:p>
          <a:p>
            <a:pPr marL="285750" indent="-285750">
              <a:buClr>
                <a:schemeClr val="tx1"/>
              </a:buClr>
              <a:buFont typeface="Arial" panose="020B0604020202020204" pitchFamily="34" charset="0"/>
              <a:buChar char="→"/>
            </a:pPr>
            <a:r>
              <a:rPr lang="pt-PT" sz="1600">
                <a:solidFill>
                  <a:schemeClr val="tx1"/>
                </a:solidFill>
              </a:rPr>
              <a:t>Diâmetro dos furos: 12&lt;D&lt;18mm</a:t>
            </a:r>
          </a:p>
          <a:p>
            <a:pPr marL="285750" indent="-285750">
              <a:buClr>
                <a:schemeClr val="tx1"/>
              </a:buClr>
              <a:buFont typeface="Arial" panose="020B0604020202020204" pitchFamily="34" charset="0"/>
              <a:buChar char="→"/>
            </a:pPr>
            <a:r>
              <a:rPr lang="pt-PT" sz="1600">
                <a:solidFill>
                  <a:schemeClr val="tx1"/>
                </a:solidFill>
              </a:rPr>
              <a:t>Distância entre furos: 100mm</a:t>
            </a:r>
          </a:p>
          <a:p>
            <a:pPr marL="285750" indent="-285750">
              <a:buClr>
                <a:schemeClr val="tx1"/>
              </a:buClr>
              <a:buFont typeface="Arial" panose="020B0604020202020204" pitchFamily="34" charset="0"/>
              <a:buChar char="→"/>
            </a:pPr>
            <a:r>
              <a:rPr lang="pt-PT" sz="1600">
                <a:solidFill>
                  <a:schemeClr val="tx1"/>
                </a:solidFill>
              </a:rPr>
              <a:t>Força aplicada: 15000N</a:t>
            </a:r>
          </a:p>
        </p:txBody>
      </p:sp>
      <p:pic>
        <p:nvPicPr>
          <p:cNvPr id="6" name="Picture 5">
            <a:extLst>
              <a:ext uri="{FF2B5EF4-FFF2-40B4-BE49-F238E27FC236}">
                <a16:creationId xmlns:a16="http://schemas.microsoft.com/office/drawing/2014/main" id="{C52595AB-DCAE-6AA5-AD09-228895549EFF}"/>
              </a:ext>
            </a:extLst>
          </p:cNvPr>
          <p:cNvPicPr>
            <a:picLocks noChangeAspect="1"/>
          </p:cNvPicPr>
          <p:nvPr/>
        </p:nvPicPr>
        <p:blipFill>
          <a:blip r:embed="rId3"/>
          <a:stretch>
            <a:fillRect/>
          </a:stretch>
        </p:blipFill>
        <p:spPr>
          <a:xfrm>
            <a:off x="4145446" y="3021142"/>
            <a:ext cx="4625008" cy="1719415"/>
          </a:xfrm>
          <a:prstGeom prst="rect">
            <a:avLst/>
          </a:prstGeom>
        </p:spPr>
      </p:pic>
    </p:spTree>
    <p:extLst>
      <p:ext uri="{BB962C8B-B14F-4D97-AF65-F5344CB8AC3E}">
        <p14:creationId xmlns:p14="http://schemas.microsoft.com/office/powerpoint/2010/main" val="3968132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9ACC3-73AB-C7EC-5AC9-AA3FC5D9A0C2}"/>
            </a:ext>
          </a:extLst>
        </p:cNvPr>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83FA1A65-8C1F-08BD-76E4-91835437C8EA}"/>
              </a:ext>
            </a:extLst>
          </p:cNvPr>
          <p:cNvSpPr>
            <a:spLocks noGrp="1"/>
          </p:cNvSpPr>
          <p:nvPr>
            <p:ph type="sldNum" sz="quarter" idx="11"/>
          </p:nvPr>
        </p:nvSpPr>
        <p:spPr/>
        <p:txBody>
          <a:bodyPr/>
          <a:lstStyle/>
          <a:p>
            <a:fld id="{79F01021-183D-4F51-9BD8-6D90E73A8F08}" type="slidenum">
              <a:rPr lang="pt-PT" smtClean="0"/>
              <a:t>15</a:t>
            </a:fld>
            <a:endParaRPr lang="pt-PT"/>
          </a:p>
        </p:txBody>
      </p:sp>
      <p:graphicFrame>
        <p:nvGraphicFramePr>
          <p:cNvPr id="2" name="Chart 1">
            <a:extLst>
              <a:ext uri="{FF2B5EF4-FFF2-40B4-BE49-F238E27FC236}">
                <a16:creationId xmlns:a16="http://schemas.microsoft.com/office/drawing/2014/main" id="{286E1525-CE47-3EE4-C5A5-A254D02C0951}"/>
              </a:ext>
            </a:extLst>
          </p:cNvPr>
          <p:cNvGraphicFramePr>
            <a:graphicFrameLocks/>
          </p:cNvGraphicFramePr>
          <p:nvPr>
            <p:extLst>
              <p:ext uri="{D42A27DB-BD31-4B8C-83A1-F6EECF244321}">
                <p14:modId xmlns:p14="http://schemas.microsoft.com/office/powerpoint/2010/main" val="3721546173"/>
              </p:ext>
            </p:extLst>
          </p:nvPr>
        </p:nvGraphicFramePr>
        <p:xfrm>
          <a:off x="145773" y="1356397"/>
          <a:ext cx="4154557" cy="243070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232ACD5E-3F66-43F2-89D1-E0E4D92516DC}"/>
              </a:ext>
            </a:extLst>
          </p:cNvPr>
          <p:cNvGraphicFramePr>
            <a:graphicFrameLocks/>
          </p:cNvGraphicFramePr>
          <p:nvPr>
            <p:extLst>
              <p:ext uri="{D42A27DB-BD31-4B8C-83A1-F6EECF244321}">
                <p14:modId xmlns:p14="http://schemas.microsoft.com/office/powerpoint/2010/main" val="3953300845"/>
              </p:ext>
            </p:extLst>
          </p:nvPr>
        </p:nvGraphicFramePr>
        <p:xfrm>
          <a:off x="4784038" y="1356397"/>
          <a:ext cx="4260572" cy="2430706"/>
        </p:xfrm>
        <a:graphic>
          <a:graphicData uri="http://schemas.openxmlformats.org/drawingml/2006/chart">
            <c:chart xmlns:c="http://schemas.openxmlformats.org/drawingml/2006/chart" xmlns:r="http://schemas.openxmlformats.org/officeDocument/2006/relationships" r:id="rId3"/>
          </a:graphicData>
        </a:graphic>
      </p:graphicFrame>
      <p:sp>
        <p:nvSpPr>
          <p:cNvPr id="5" name="CaixaDeTexto 9">
            <a:extLst>
              <a:ext uri="{FF2B5EF4-FFF2-40B4-BE49-F238E27FC236}">
                <a16:creationId xmlns:a16="http://schemas.microsoft.com/office/drawing/2014/main" id="{53143E6F-A6C7-D1BC-8FD6-30965F35EA43}"/>
              </a:ext>
            </a:extLst>
          </p:cNvPr>
          <p:cNvSpPr txBox="1"/>
          <p:nvPr/>
        </p:nvSpPr>
        <p:spPr>
          <a:xfrm>
            <a:off x="450160" y="202888"/>
            <a:ext cx="8243680" cy="400110"/>
          </a:xfrm>
          <a:prstGeom prst="rect">
            <a:avLst/>
          </a:prstGeom>
          <a:noFill/>
        </p:spPr>
        <p:txBody>
          <a:bodyPr wrap="square" rtlCol="0">
            <a:spAutoFit/>
          </a:bodyPr>
          <a:lstStyle/>
          <a:p>
            <a:pPr algn="ctr"/>
            <a:r>
              <a:rPr lang="pt-PT" sz="2000">
                <a:solidFill>
                  <a:schemeClr val="tx1"/>
                </a:solidFill>
                <a:latin typeface="+mj-lt"/>
              </a:rPr>
              <a:t>Efeito do Diâmetro na concentração de tensões</a:t>
            </a:r>
          </a:p>
        </p:txBody>
      </p:sp>
    </p:spTree>
    <p:extLst>
      <p:ext uri="{BB962C8B-B14F-4D97-AF65-F5344CB8AC3E}">
        <p14:creationId xmlns:p14="http://schemas.microsoft.com/office/powerpoint/2010/main" val="867865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102FA-DD9B-D415-BC12-69192603E7B9}"/>
              </a:ext>
            </a:extLst>
          </p:cNvPr>
          <p:cNvSpPr>
            <a:spLocks noGrp="1"/>
          </p:cNvSpPr>
          <p:nvPr>
            <p:ph type="title"/>
          </p:nvPr>
        </p:nvSpPr>
        <p:spPr/>
        <p:txBody>
          <a:bodyPr/>
          <a:lstStyle/>
          <a:p>
            <a:r>
              <a:rPr lang="pt-PT"/>
              <a:t>Outro teste realizado</a:t>
            </a:r>
            <a:endParaRPr lang="en-US"/>
          </a:p>
        </p:txBody>
      </p:sp>
      <p:sp>
        <p:nvSpPr>
          <p:cNvPr id="3" name="Title 2">
            <a:extLst>
              <a:ext uri="{FF2B5EF4-FFF2-40B4-BE49-F238E27FC236}">
                <a16:creationId xmlns:a16="http://schemas.microsoft.com/office/drawing/2014/main" id="{3FD682F6-6B5F-14EA-3507-DE836802AC24}"/>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C8C6B454-E1C1-C0EC-6688-7950C995FB11}"/>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04A2DA02-985C-3AB0-9F4C-000F62D1C6F1}"/>
              </a:ext>
            </a:extLst>
          </p:cNvPr>
          <p:cNvSpPr>
            <a:spLocks noGrp="1"/>
          </p:cNvSpPr>
          <p:nvPr>
            <p:ph type="title" idx="3"/>
          </p:nvPr>
        </p:nvSpPr>
        <p:spPr/>
        <p:txBody>
          <a:bodyPr/>
          <a:lstStyle/>
          <a:p>
            <a:endParaRPr lang="en-US"/>
          </a:p>
        </p:txBody>
      </p:sp>
      <p:sp>
        <p:nvSpPr>
          <p:cNvPr id="6" name="Subtitle 5">
            <a:extLst>
              <a:ext uri="{FF2B5EF4-FFF2-40B4-BE49-F238E27FC236}">
                <a16:creationId xmlns:a16="http://schemas.microsoft.com/office/drawing/2014/main" id="{2559AFDF-441B-5E08-53D3-F5C86D4C7B2A}"/>
              </a:ext>
            </a:extLst>
          </p:cNvPr>
          <p:cNvSpPr>
            <a:spLocks noGrp="1"/>
          </p:cNvSpPr>
          <p:nvPr>
            <p:ph type="subTitle" idx="4"/>
          </p:nvPr>
        </p:nvSpPr>
        <p:spPr/>
        <p:txBody>
          <a:bodyPr/>
          <a:lstStyle/>
          <a:p>
            <a:endParaRPr lang="en-US"/>
          </a:p>
        </p:txBody>
      </p:sp>
      <p:sp>
        <p:nvSpPr>
          <p:cNvPr id="7" name="Title 6">
            <a:extLst>
              <a:ext uri="{FF2B5EF4-FFF2-40B4-BE49-F238E27FC236}">
                <a16:creationId xmlns:a16="http://schemas.microsoft.com/office/drawing/2014/main" id="{0ADEEAF3-7026-83B1-10E3-1563A2FA821F}"/>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F84A3294-E203-5F60-70E7-BEC94FB7DAD3}"/>
              </a:ext>
            </a:extLst>
          </p:cNvPr>
          <p:cNvSpPr>
            <a:spLocks noGrp="1"/>
          </p:cNvSpPr>
          <p:nvPr>
            <p:ph type="subTitle" idx="6"/>
          </p:nvPr>
        </p:nvSpPr>
        <p:spPr/>
        <p:txBody>
          <a:bodyPr/>
          <a:lstStyle/>
          <a:p>
            <a:endParaRPr lang="en-US"/>
          </a:p>
        </p:txBody>
      </p:sp>
      <p:sp>
        <p:nvSpPr>
          <p:cNvPr id="9" name="Slide Number Placeholder 8">
            <a:extLst>
              <a:ext uri="{FF2B5EF4-FFF2-40B4-BE49-F238E27FC236}">
                <a16:creationId xmlns:a16="http://schemas.microsoft.com/office/drawing/2014/main" id="{8D221834-35CA-190F-8FC8-EE351AB4BFBB}"/>
              </a:ext>
            </a:extLst>
          </p:cNvPr>
          <p:cNvSpPr>
            <a:spLocks noGrp="1"/>
          </p:cNvSpPr>
          <p:nvPr>
            <p:ph type="sldNum" sz="quarter" idx="11"/>
          </p:nvPr>
        </p:nvSpPr>
        <p:spPr/>
        <p:txBody>
          <a:bodyPr/>
          <a:lstStyle/>
          <a:p>
            <a:fld id="{79F01021-183D-4F51-9BD8-6D90E73A8F08}" type="slidenum">
              <a:rPr lang="pt-PT" smtClean="0"/>
              <a:t>16</a:t>
            </a:fld>
            <a:endParaRPr lang="pt-PT"/>
          </a:p>
        </p:txBody>
      </p:sp>
      <p:pic>
        <p:nvPicPr>
          <p:cNvPr id="11" name="Picture 10" descr="A test of a test&#10;&#10;Description automatically generated">
            <a:extLst>
              <a:ext uri="{FF2B5EF4-FFF2-40B4-BE49-F238E27FC236}">
                <a16:creationId xmlns:a16="http://schemas.microsoft.com/office/drawing/2014/main" id="{7755CE0A-E78F-8256-B599-D29F6CC69C48}"/>
              </a:ext>
            </a:extLst>
          </p:cNvPr>
          <p:cNvPicPr>
            <a:picLocks noChangeAspect="1"/>
          </p:cNvPicPr>
          <p:nvPr/>
        </p:nvPicPr>
        <p:blipFill>
          <a:blip r:embed="rId3"/>
          <a:stretch>
            <a:fillRect/>
          </a:stretch>
        </p:blipFill>
        <p:spPr>
          <a:xfrm>
            <a:off x="1828417" y="1265618"/>
            <a:ext cx="5487166" cy="3419952"/>
          </a:xfrm>
          <a:prstGeom prst="rect">
            <a:avLst/>
          </a:prstGeom>
        </p:spPr>
      </p:pic>
      <p:sp>
        <p:nvSpPr>
          <p:cNvPr id="12" name="TextBox 11">
            <a:extLst>
              <a:ext uri="{FF2B5EF4-FFF2-40B4-BE49-F238E27FC236}">
                <a16:creationId xmlns:a16="http://schemas.microsoft.com/office/drawing/2014/main" id="{32536AF1-93C6-8A16-EF62-2E5182CCED34}"/>
              </a:ext>
            </a:extLst>
          </p:cNvPr>
          <p:cNvSpPr txBox="1"/>
          <p:nvPr/>
        </p:nvSpPr>
        <p:spPr>
          <a:xfrm>
            <a:off x="2286000" y="4722205"/>
            <a:ext cx="4572000" cy="338554"/>
          </a:xfrm>
          <a:prstGeom prst="rect">
            <a:avLst/>
          </a:prstGeom>
          <a:noFill/>
        </p:spPr>
        <p:txBody>
          <a:bodyPr wrap="square">
            <a:spAutoFit/>
          </a:bodyPr>
          <a:lstStyle/>
          <a:p>
            <a:r>
              <a:rPr lang="en-US" sz="800">
                <a:solidFill>
                  <a:schemeClr val="tx1"/>
                </a:solidFill>
              </a:rPr>
              <a:t>Mucha, J., &amp; Witkowski, W. (2015). Mechanical behavior and failure of riveting joints in tensile and shear tests. Strength of Materials, 47(5), 1–9. https://doi.org/10.1007/s11223-015-9712-5</a:t>
            </a:r>
          </a:p>
        </p:txBody>
      </p:sp>
    </p:spTree>
    <p:extLst>
      <p:ext uri="{BB962C8B-B14F-4D97-AF65-F5344CB8AC3E}">
        <p14:creationId xmlns:p14="http://schemas.microsoft.com/office/powerpoint/2010/main" val="22341558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AF3D1-5FBF-D014-AF0F-F2896B49A82D}"/>
              </a:ext>
            </a:extLst>
          </p:cNvPr>
          <p:cNvSpPr>
            <a:spLocks noGrp="1"/>
          </p:cNvSpPr>
          <p:nvPr>
            <p:ph type="title"/>
          </p:nvPr>
        </p:nvSpPr>
        <p:spPr>
          <a:xfrm>
            <a:off x="713250" y="326078"/>
            <a:ext cx="7717500" cy="521414"/>
          </a:xfrm>
        </p:spPr>
        <p:txBody>
          <a:bodyPr/>
          <a:lstStyle/>
          <a:p>
            <a:r>
              <a:rPr lang="pt-PT" sz="2000">
                <a:latin typeface="+mj-lt"/>
              </a:rPr>
              <a:t>Geometria</a:t>
            </a:r>
            <a:endParaRPr lang="en-US" sz="2000">
              <a:latin typeface="+mj-lt"/>
            </a:endParaRPr>
          </a:p>
        </p:txBody>
      </p:sp>
      <p:sp>
        <p:nvSpPr>
          <p:cNvPr id="3" name="Title 2">
            <a:extLst>
              <a:ext uri="{FF2B5EF4-FFF2-40B4-BE49-F238E27FC236}">
                <a16:creationId xmlns:a16="http://schemas.microsoft.com/office/drawing/2014/main" id="{3BF31F01-FA7D-B66D-7BE8-7DDC88306BAC}"/>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7F774ABA-AE9D-CFCB-E4E6-FB610F8F7BFF}"/>
              </a:ext>
            </a:extLst>
          </p:cNvPr>
          <p:cNvSpPr>
            <a:spLocks noGrp="1"/>
          </p:cNvSpPr>
          <p:nvPr>
            <p:ph type="subTitle" idx="1"/>
          </p:nvPr>
        </p:nvSpPr>
        <p:spPr/>
        <p:txBody>
          <a:bodyPr/>
          <a:lstStyle/>
          <a:p>
            <a:endParaRPr lang="en-US"/>
          </a:p>
        </p:txBody>
      </p:sp>
      <p:sp>
        <p:nvSpPr>
          <p:cNvPr id="6" name="Subtitle 5">
            <a:extLst>
              <a:ext uri="{FF2B5EF4-FFF2-40B4-BE49-F238E27FC236}">
                <a16:creationId xmlns:a16="http://schemas.microsoft.com/office/drawing/2014/main" id="{2E0CE44B-E592-B57F-96EA-B97AC9D0369E}"/>
              </a:ext>
            </a:extLst>
          </p:cNvPr>
          <p:cNvSpPr>
            <a:spLocks noGrp="1"/>
          </p:cNvSpPr>
          <p:nvPr>
            <p:ph type="subTitle" idx="4"/>
          </p:nvPr>
        </p:nvSpPr>
        <p:spPr/>
        <p:txBody>
          <a:bodyPr/>
          <a:lstStyle/>
          <a:p>
            <a:endParaRPr lang="en-US"/>
          </a:p>
        </p:txBody>
      </p:sp>
      <p:sp>
        <p:nvSpPr>
          <p:cNvPr id="9" name="Slide Number Placeholder 8">
            <a:extLst>
              <a:ext uri="{FF2B5EF4-FFF2-40B4-BE49-F238E27FC236}">
                <a16:creationId xmlns:a16="http://schemas.microsoft.com/office/drawing/2014/main" id="{EA5FC576-59A1-503E-2DEB-A273CD869649}"/>
              </a:ext>
            </a:extLst>
          </p:cNvPr>
          <p:cNvSpPr>
            <a:spLocks noGrp="1"/>
          </p:cNvSpPr>
          <p:nvPr>
            <p:ph type="sldNum" sz="quarter" idx="11"/>
          </p:nvPr>
        </p:nvSpPr>
        <p:spPr/>
        <p:txBody>
          <a:bodyPr/>
          <a:lstStyle/>
          <a:p>
            <a:fld id="{79F01021-183D-4F51-9BD8-6D90E73A8F08}" type="slidenum">
              <a:rPr lang="pt-PT" smtClean="0"/>
              <a:t>17</a:t>
            </a:fld>
            <a:endParaRPr lang="pt-PT"/>
          </a:p>
        </p:txBody>
      </p:sp>
      <p:pic>
        <p:nvPicPr>
          <p:cNvPr id="10" name="Picture 9">
            <a:extLst>
              <a:ext uri="{FF2B5EF4-FFF2-40B4-BE49-F238E27FC236}">
                <a16:creationId xmlns:a16="http://schemas.microsoft.com/office/drawing/2014/main" id="{7DB2A398-1F82-6D08-A925-CF184CDE2700}"/>
              </a:ext>
            </a:extLst>
          </p:cNvPr>
          <p:cNvPicPr>
            <a:picLocks noChangeAspect="1"/>
          </p:cNvPicPr>
          <p:nvPr/>
        </p:nvPicPr>
        <p:blipFill>
          <a:blip r:embed="rId3"/>
          <a:srcRect l="15218" r="11634"/>
          <a:stretch/>
        </p:blipFill>
        <p:spPr>
          <a:xfrm>
            <a:off x="1018714" y="1940793"/>
            <a:ext cx="3789028" cy="2016051"/>
          </a:xfrm>
          <a:prstGeom prst="rect">
            <a:avLst/>
          </a:prstGeom>
        </p:spPr>
      </p:pic>
      <p:pic>
        <p:nvPicPr>
          <p:cNvPr id="13" name="Picture 12">
            <a:extLst>
              <a:ext uri="{FF2B5EF4-FFF2-40B4-BE49-F238E27FC236}">
                <a16:creationId xmlns:a16="http://schemas.microsoft.com/office/drawing/2014/main" id="{79502698-ABA1-CFCF-19F0-EF4E5D39A1D2}"/>
              </a:ext>
            </a:extLst>
          </p:cNvPr>
          <p:cNvPicPr>
            <a:picLocks noChangeAspect="1"/>
          </p:cNvPicPr>
          <p:nvPr/>
        </p:nvPicPr>
        <p:blipFill>
          <a:blip r:embed="rId4"/>
          <a:stretch>
            <a:fillRect/>
          </a:stretch>
        </p:blipFill>
        <p:spPr>
          <a:xfrm>
            <a:off x="5904854" y="920736"/>
            <a:ext cx="1952866" cy="3983845"/>
          </a:xfrm>
          <a:prstGeom prst="rect">
            <a:avLst/>
          </a:prstGeom>
        </p:spPr>
      </p:pic>
    </p:spTree>
    <p:extLst>
      <p:ext uri="{BB962C8B-B14F-4D97-AF65-F5344CB8AC3E}">
        <p14:creationId xmlns:p14="http://schemas.microsoft.com/office/powerpoint/2010/main" val="3083184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E2302-64F0-E1C0-FB7E-4946D91D47DC}"/>
              </a:ext>
            </a:extLst>
          </p:cNvPr>
          <p:cNvSpPr>
            <a:spLocks noGrp="1"/>
          </p:cNvSpPr>
          <p:nvPr>
            <p:ph type="title"/>
          </p:nvPr>
        </p:nvSpPr>
        <p:spPr>
          <a:xfrm>
            <a:off x="713250" y="189301"/>
            <a:ext cx="7717500" cy="495010"/>
          </a:xfrm>
        </p:spPr>
        <p:txBody>
          <a:bodyPr/>
          <a:lstStyle/>
          <a:p>
            <a:r>
              <a:rPr lang="pt-PT" sz="2000">
                <a:latin typeface="+mj-lt"/>
              </a:rPr>
              <a:t>Condições Fronteira</a:t>
            </a:r>
            <a:endParaRPr lang="en-US" sz="2000">
              <a:latin typeface="+mj-lt"/>
            </a:endParaRPr>
          </a:p>
        </p:txBody>
      </p:sp>
      <p:sp>
        <p:nvSpPr>
          <p:cNvPr id="3" name="Title 2">
            <a:extLst>
              <a:ext uri="{FF2B5EF4-FFF2-40B4-BE49-F238E27FC236}">
                <a16:creationId xmlns:a16="http://schemas.microsoft.com/office/drawing/2014/main" id="{6C5E797E-D6D6-C546-55A8-982F2EED6BDA}"/>
              </a:ext>
            </a:extLst>
          </p:cNvPr>
          <p:cNvSpPr>
            <a:spLocks noGrp="1"/>
          </p:cNvSpPr>
          <p:nvPr>
            <p:ph type="title" idx="2"/>
          </p:nvPr>
        </p:nvSpPr>
        <p:spPr>
          <a:xfrm>
            <a:off x="253915" y="1183925"/>
            <a:ext cx="2405400" cy="527700"/>
          </a:xfrm>
        </p:spPr>
        <p:txBody>
          <a:bodyPr/>
          <a:lstStyle/>
          <a:p>
            <a:r>
              <a:rPr lang="pt-PT" b="1"/>
              <a:t>1º Caso</a:t>
            </a:r>
            <a:endParaRPr lang="en-US" b="1"/>
          </a:p>
        </p:txBody>
      </p:sp>
      <p:sp>
        <p:nvSpPr>
          <p:cNvPr id="5" name="Title 4">
            <a:extLst>
              <a:ext uri="{FF2B5EF4-FFF2-40B4-BE49-F238E27FC236}">
                <a16:creationId xmlns:a16="http://schemas.microsoft.com/office/drawing/2014/main" id="{EEE89515-5CEE-09B5-F97E-66F2D11672BF}"/>
              </a:ext>
            </a:extLst>
          </p:cNvPr>
          <p:cNvSpPr>
            <a:spLocks noGrp="1"/>
          </p:cNvSpPr>
          <p:nvPr>
            <p:ph type="title" idx="3"/>
          </p:nvPr>
        </p:nvSpPr>
        <p:spPr>
          <a:xfrm>
            <a:off x="4468192" y="1183925"/>
            <a:ext cx="2405400" cy="551175"/>
          </a:xfrm>
        </p:spPr>
        <p:txBody>
          <a:bodyPr/>
          <a:lstStyle/>
          <a:p>
            <a:r>
              <a:rPr lang="pt-PT" b="1"/>
              <a:t>2º Caso</a:t>
            </a:r>
            <a:endParaRPr lang="en-US" b="1"/>
          </a:p>
        </p:txBody>
      </p:sp>
      <p:sp>
        <p:nvSpPr>
          <p:cNvPr id="9" name="Slide Number Placeholder 8">
            <a:extLst>
              <a:ext uri="{FF2B5EF4-FFF2-40B4-BE49-F238E27FC236}">
                <a16:creationId xmlns:a16="http://schemas.microsoft.com/office/drawing/2014/main" id="{9D151AAC-A640-40AD-1784-BE3D928E8E4D}"/>
              </a:ext>
            </a:extLst>
          </p:cNvPr>
          <p:cNvSpPr>
            <a:spLocks noGrp="1"/>
          </p:cNvSpPr>
          <p:nvPr>
            <p:ph type="sldNum" sz="quarter" idx="11"/>
          </p:nvPr>
        </p:nvSpPr>
        <p:spPr/>
        <p:txBody>
          <a:bodyPr/>
          <a:lstStyle/>
          <a:p>
            <a:fld id="{79F01021-183D-4F51-9BD8-6D90E73A8F08}" type="slidenum">
              <a:rPr lang="pt-PT" smtClean="0"/>
              <a:t>18</a:t>
            </a:fld>
            <a:endParaRPr lang="pt-PT"/>
          </a:p>
        </p:txBody>
      </p:sp>
      <p:pic>
        <p:nvPicPr>
          <p:cNvPr id="10" name="Picture 9">
            <a:extLst>
              <a:ext uri="{FF2B5EF4-FFF2-40B4-BE49-F238E27FC236}">
                <a16:creationId xmlns:a16="http://schemas.microsoft.com/office/drawing/2014/main" id="{B5CC56CD-C779-9F97-5260-AECCCE3D15D3}"/>
              </a:ext>
            </a:extLst>
          </p:cNvPr>
          <p:cNvPicPr>
            <a:picLocks noChangeAspect="1"/>
          </p:cNvPicPr>
          <p:nvPr/>
        </p:nvPicPr>
        <p:blipFill>
          <a:blip r:embed="rId2"/>
          <a:stretch>
            <a:fillRect/>
          </a:stretch>
        </p:blipFill>
        <p:spPr>
          <a:xfrm>
            <a:off x="2617412" y="1109061"/>
            <a:ext cx="1826536" cy="3733067"/>
          </a:xfrm>
          <a:prstGeom prst="rect">
            <a:avLst/>
          </a:prstGeom>
        </p:spPr>
      </p:pic>
      <p:pic>
        <p:nvPicPr>
          <p:cNvPr id="12" name="Picture 11" descr="A metal post with a screw&#10;&#10;Description automatically generated">
            <a:extLst>
              <a:ext uri="{FF2B5EF4-FFF2-40B4-BE49-F238E27FC236}">
                <a16:creationId xmlns:a16="http://schemas.microsoft.com/office/drawing/2014/main" id="{A5A39B8C-AFD3-A4FF-8A68-2C82D96F1141}"/>
              </a:ext>
            </a:extLst>
          </p:cNvPr>
          <p:cNvPicPr>
            <a:picLocks noChangeAspect="1"/>
          </p:cNvPicPr>
          <p:nvPr/>
        </p:nvPicPr>
        <p:blipFill>
          <a:blip r:embed="rId2"/>
          <a:stretch>
            <a:fillRect/>
          </a:stretch>
        </p:blipFill>
        <p:spPr>
          <a:xfrm>
            <a:off x="6897837" y="1109061"/>
            <a:ext cx="1826535" cy="3733064"/>
          </a:xfrm>
          <a:prstGeom prst="rect">
            <a:avLst/>
          </a:prstGeom>
        </p:spPr>
      </p:pic>
      <p:sp>
        <p:nvSpPr>
          <p:cNvPr id="15" name="TextBox 14">
            <a:extLst>
              <a:ext uri="{FF2B5EF4-FFF2-40B4-BE49-F238E27FC236}">
                <a16:creationId xmlns:a16="http://schemas.microsoft.com/office/drawing/2014/main" id="{0A127998-15D6-7722-A3D4-7D6250024E09}"/>
              </a:ext>
            </a:extLst>
          </p:cNvPr>
          <p:cNvSpPr txBox="1"/>
          <p:nvPr/>
        </p:nvSpPr>
        <p:spPr>
          <a:xfrm>
            <a:off x="422203" y="2201711"/>
            <a:ext cx="2240960" cy="1384995"/>
          </a:xfrm>
          <a:prstGeom prst="rect">
            <a:avLst/>
          </a:prstGeom>
          <a:noFill/>
        </p:spPr>
        <p:txBody>
          <a:bodyPr wrap="square" rtlCol="0">
            <a:spAutoFit/>
          </a:bodyPr>
          <a:lstStyle/>
          <a:p>
            <a:pPr algn="ctr"/>
            <a:r>
              <a:rPr lang="pt-PT">
                <a:solidFill>
                  <a:schemeClr val="tx1"/>
                </a:solidFill>
              </a:rPr>
              <a:t>Caso usado no estudo</a:t>
            </a:r>
          </a:p>
          <a:p>
            <a:pPr algn="ctr"/>
            <a:endParaRPr lang="pt-PT">
              <a:solidFill>
                <a:schemeClr val="tx1"/>
              </a:solidFill>
            </a:endParaRPr>
          </a:p>
          <a:p>
            <a:pPr algn="ctr"/>
            <a:r>
              <a:rPr lang="pt-PT">
                <a:solidFill>
                  <a:schemeClr val="tx1"/>
                </a:solidFill>
              </a:rPr>
              <a:t>Rebite fixo</a:t>
            </a:r>
          </a:p>
          <a:p>
            <a:pPr algn="ctr"/>
            <a:r>
              <a:rPr lang="pt-PT">
                <a:solidFill>
                  <a:schemeClr val="tx1"/>
                </a:solidFill>
              </a:rPr>
              <a:t>F aplicado em cada lado com sentidos diferentes</a:t>
            </a:r>
            <a:endParaRPr lang="en-US">
              <a:solidFill>
                <a:schemeClr val="tx1"/>
              </a:solidFill>
            </a:endParaRPr>
          </a:p>
          <a:p>
            <a:endParaRPr lang="en-US">
              <a:solidFill>
                <a:schemeClr val="tx1"/>
              </a:solidFill>
            </a:endParaRPr>
          </a:p>
        </p:txBody>
      </p:sp>
      <p:sp>
        <p:nvSpPr>
          <p:cNvPr id="18" name="TextBox 17">
            <a:extLst>
              <a:ext uri="{FF2B5EF4-FFF2-40B4-BE49-F238E27FC236}">
                <a16:creationId xmlns:a16="http://schemas.microsoft.com/office/drawing/2014/main" id="{C33A4F8A-E95E-C4CC-A4D8-9BDF4DC5A955}"/>
              </a:ext>
            </a:extLst>
          </p:cNvPr>
          <p:cNvSpPr txBox="1"/>
          <p:nvPr/>
        </p:nvSpPr>
        <p:spPr>
          <a:xfrm>
            <a:off x="4511514" y="2211007"/>
            <a:ext cx="2240960" cy="2893100"/>
          </a:xfrm>
          <a:prstGeom prst="rect">
            <a:avLst/>
          </a:prstGeom>
          <a:noFill/>
        </p:spPr>
        <p:txBody>
          <a:bodyPr wrap="square" rtlCol="0">
            <a:spAutoFit/>
          </a:bodyPr>
          <a:lstStyle/>
          <a:p>
            <a:pPr algn="ctr"/>
            <a:r>
              <a:rPr lang="pt-PT">
                <a:solidFill>
                  <a:schemeClr val="tx1"/>
                </a:solidFill>
              </a:rPr>
              <a:t>Caso usado na simulação</a:t>
            </a:r>
          </a:p>
          <a:p>
            <a:pPr algn="ctr"/>
            <a:endParaRPr lang="pt-PT">
              <a:solidFill>
                <a:schemeClr val="tx1"/>
              </a:solidFill>
            </a:endParaRPr>
          </a:p>
          <a:p>
            <a:pPr algn="ctr"/>
            <a:r>
              <a:rPr lang="pt-PT">
                <a:solidFill>
                  <a:schemeClr val="tx1"/>
                </a:solidFill>
              </a:rPr>
              <a:t>Rebite livre</a:t>
            </a:r>
          </a:p>
          <a:p>
            <a:pPr algn="ctr"/>
            <a:r>
              <a:rPr lang="pt-PT">
                <a:solidFill>
                  <a:schemeClr val="tx1"/>
                </a:solidFill>
              </a:rPr>
              <a:t>Face debaixo fixa</a:t>
            </a:r>
          </a:p>
          <a:p>
            <a:pPr algn="ctr"/>
            <a:r>
              <a:rPr lang="pt-PT">
                <a:solidFill>
                  <a:schemeClr val="tx1"/>
                </a:solidFill>
              </a:rPr>
              <a:t>2F aplicado na face superior</a:t>
            </a:r>
          </a:p>
          <a:p>
            <a:pPr algn="ctr"/>
            <a:endParaRPr lang="pt-PT">
              <a:solidFill>
                <a:schemeClr val="tx1"/>
              </a:solidFill>
            </a:endParaRPr>
          </a:p>
          <a:p>
            <a:pPr algn="ctr"/>
            <a:r>
              <a:rPr lang="pt-PT">
                <a:solidFill>
                  <a:schemeClr val="tx1"/>
                </a:solidFill>
              </a:rPr>
              <a:t>Foi escolhido por ser mais estável e porque energeticamente e mecanicamente é similar ao outro caso</a:t>
            </a:r>
            <a:endParaRPr lang="en-US">
              <a:solidFill>
                <a:schemeClr val="tx1"/>
              </a:solidFill>
            </a:endParaRPr>
          </a:p>
          <a:p>
            <a:endParaRPr lang="en-US">
              <a:solidFill>
                <a:schemeClr val="tx1"/>
              </a:solidFill>
            </a:endParaRPr>
          </a:p>
        </p:txBody>
      </p:sp>
      <p:sp>
        <p:nvSpPr>
          <p:cNvPr id="19" name="Rectangle 18">
            <a:extLst>
              <a:ext uri="{FF2B5EF4-FFF2-40B4-BE49-F238E27FC236}">
                <a16:creationId xmlns:a16="http://schemas.microsoft.com/office/drawing/2014/main" id="{6C8062EA-E35A-6AC1-4777-0A6B25A29678}"/>
              </a:ext>
            </a:extLst>
          </p:cNvPr>
          <p:cNvSpPr/>
          <p:nvPr/>
        </p:nvSpPr>
        <p:spPr>
          <a:xfrm>
            <a:off x="2960083" y="2883261"/>
            <a:ext cx="826136" cy="18466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00" b="1" cap="none" spc="0">
                <a:ln/>
                <a:solidFill>
                  <a:schemeClr val="accent4"/>
                </a:solidFill>
                <a:effectLst/>
              </a:rPr>
              <a:t>Fixed</a:t>
            </a:r>
            <a:endParaRPr lang="en-US" sz="2000" b="1" cap="none" spc="0">
              <a:ln/>
              <a:solidFill>
                <a:schemeClr val="accent4"/>
              </a:solidFill>
              <a:effectLst/>
            </a:endParaRPr>
          </a:p>
        </p:txBody>
      </p:sp>
      <p:sp>
        <p:nvSpPr>
          <p:cNvPr id="20" name="Arrow: Down 19">
            <a:extLst>
              <a:ext uri="{FF2B5EF4-FFF2-40B4-BE49-F238E27FC236}">
                <a16:creationId xmlns:a16="http://schemas.microsoft.com/office/drawing/2014/main" id="{731C0F39-2BA3-8CD6-8E34-DA45FCBB19DF}"/>
              </a:ext>
            </a:extLst>
          </p:cNvPr>
          <p:cNvSpPr/>
          <p:nvPr/>
        </p:nvSpPr>
        <p:spPr>
          <a:xfrm rot="10800000">
            <a:off x="3502018" y="1183925"/>
            <a:ext cx="99227" cy="3850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9F2976DD-C03A-A877-11C3-B68141271027}"/>
              </a:ext>
            </a:extLst>
          </p:cNvPr>
          <p:cNvSpPr txBox="1"/>
          <p:nvPr/>
        </p:nvSpPr>
        <p:spPr>
          <a:xfrm>
            <a:off x="3551631" y="1304926"/>
            <a:ext cx="525280" cy="215444"/>
          </a:xfrm>
          <a:prstGeom prst="rect">
            <a:avLst/>
          </a:prstGeom>
          <a:noFill/>
        </p:spPr>
        <p:txBody>
          <a:bodyPr wrap="square">
            <a:spAutoFit/>
          </a:bodyPr>
          <a:lstStyle/>
          <a:p>
            <a:r>
              <a:rPr lang="en-US" sz="800" b="1" cap="none" spc="0">
                <a:ln/>
                <a:solidFill>
                  <a:schemeClr val="accent4"/>
                </a:solidFill>
                <a:effectLst/>
              </a:rPr>
              <a:t>F</a:t>
            </a:r>
            <a:endParaRPr lang="en-US"/>
          </a:p>
        </p:txBody>
      </p:sp>
      <p:sp>
        <p:nvSpPr>
          <p:cNvPr id="23" name="Arrow: Down 22">
            <a:extLst>
              <a:ext uri="{FF2B5EF4-FFF2-40B4-BE49-F238E27FC236}">
                <a16:creationId xmlns:a16="http://schemas.microsoft.com/office/drawing/2014/main" id="{26A84710-4174-18C6-4DC8-433A64947561}"/>
              </a:ext>
            </a:extLst>
          </p:cNvPr>
          <p:cNvSpPr/>
          <p:nvPr/>
        </p:nvSpPr>
        <p:spPr>
          <a:xfrm>
            <a:off x="3502017" y="4313452"/>
            <a:ext cx="99227" cy="3850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BFB40A-C818-2B27-176C-B058093BB238}"/>
              </a:ext>
            </a:extLst>
          </p:cNvPr>
          <p:cNvSpPr txBox="1"/>
          <p:nvPr/>
        </p:nvSpPr>
        <p:spPr>
          <a:xfrm>
            <a:off x="3567986" y="4457658"/>
            <a:ext cx="525280" cy="215444"/>
          </a:xfrm>
          <a:prstGeom prst="rect">
            <a:avLst/>
          </a:prstGeom>
          <a:noFill/>
        </p:spPr>
        <p:txBody>
          <a:bodyPr wrap="square">
            <a:spAutoFit/>
          </a:bodyPr>
          <a:lstStyle/>
          <a:p>
            <a:r>
              <a:rPr lang="en-US" sz="800" b="1" cap="none" spc="0">
                <a:ln/>
                <a:solidFill>
                  <a:schemeClr val="accent4"/>
                </a:solidFill>
                <a:effectLst/>
              </a:rPr>
              <a:t>F</a:t>
            </a:r>
            <a:endParaRPr lang="en-US"/>
          </a:p>
        </p:txBody>
      </p:sp>
      <p:sp>
        <p:nvSpPr>
          <p:cNvPr id="25" name="Rectangle 24">
            <a:extLst>
              <a:ext uri="{FF2B5EF4-FFF2-40B4-BE49-F238E27FC236}">
                <a16:creationId xmlns:a16="http://schemas.microsoft.com/office/drawing/2014/main" id="{62B5D868-2B57-B9D3-C731-F898E51BFD4B}"/>
              </a:ext>
            </a:extLst>
          </p:cNvPr>
          <p:cNvSpPr/>
          <p:nvPr/>
        </p:nvSpPr>
        <p:spPr>
          <a:xfrm>
            <a:off x="7398036" y="4455390"/>
            <a:ext cx="826136" cy="18466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00" b="1" cap="none" spc="0">
                <a:ln/>
                <a:solidFill>
                  <a:schemeClr val="accent4"/>
                </a:solidFill>
                <a:effectLst/>
              </a:rPr>
              <a:t>Fixed</a:t>
            </a:r>
            <a:endParaRPr lang="en-US" sz="2000" b="1" cap="none" spc="0">
              <a:ln/>
              <a:solidFill>
                <a:schemeClr val="accent4"/>
              </a:solidFill>
              <a:effectLst/>
            </a:endParaRPr>
          </a:p>
        </p:txBody>
      </p:sp>
      <p:sp>
        <p:nvSpPr>
          <p:cNvPr id="26" name="Arrow: Down 25">
            <a:extLst>
              <a:ext uri="{FF2B5EF4-FFF2-40B4-BE49-F238E27FC236}">
                <a16:creationId xmlns:a16="http://schemas.microsoft.com/office/drawing/2014/main" id="{661CD168-0DEE-4CF7-CACE-D7E5129E4FDB}"/>
              </a:ext>
            </a:extLst>
          </p:cNvPr>
          <p:cNvSpPr/>
          <p:nvPr/>
        </p:nvSpPr>
        <p:spPr>
          <a:xfrm rot="10800000">
            <a:off x="7814094" y="1174481"/>
            <a:ext cx="99227" cy="3850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7631E76D-EDE5-A19E-3948-2A692A332A9F}"/>
              </a:ext>
            </a:extLst>
          </p:cNvPr>
          <p:cNvSpPr txBox="1"/>
          <p:nvPr/>
        </p:nvSpPr>
        <p:spPr>
          <a:xfrm>
            <a:off x="7907788" y="1279133"/>
            <a:ext cx="525280" cy="215444"/>
          </a:xfrm>
          <a:prstGeom prst="rect">
            <a:avLst/>
          </a:prstGeom>
          <a:noFill/>
        </p:spPr>
        <p:txBody>
          <a:bodyPr wrap="square">
            <a:spAutoFit/>
          </a:bodyPr>
          <a:lstStyle/>
          <a:p>
            <a:r>
              <a:rPr lang="en-US" sz="800" b="1" cap="none" spc="0">
                <a:ln/>
                <a:solidFill>
                  <a:schemeClr val="accent4"/>
                </a:solidFill>
                <a:effectLst/>
              </a:rPr>
              <a:t>2F</a:t>
            </a:r>
            <a:endParaRPr lang="en-US"/>
          </a:p>
        </p:txBody>
      </p:sp>
    </p:spTree>
    <p:extLst>
      <p:ext uri="{BB962C8B-B14F-4D97-AF65-F5344CB8AC3E}">
        <p14:creationId xmlns:p14="http://schemas.microsoft.com/office/powerpoint/2010/main" val="1753764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BA62B-26B5-0A70-77E6-74C120BC202F}"/>
              </a:ext>
            </a:extLst>
          </p:cNvPr>
          <p:cNvSpPr>
            <a:spLocks noGrp="1"/>
          </p:cNvSpPr>
          <p:nvPr>
            <p:ph type="title"/>
          </p:nvPr>
        </p:nvSpPr>
        <p:spPr>
          <a:xfrm>
            <a:off x="713250" y="230505"/>
            <a:ext cx="7717500" cy="521414"/>
          </a:xfrm>
        </p:spPr>
        <p:txBody>
          <a:bodyPr/>
          <a:lstStyle/>
          <a:p>
            <a:r>
              <a:rPr lang="pt-PT" sz="2000">
                <a:latin typeface="+mj-lt"/>
              </a:rPr>
              <a:t> Análise de convergência de malha</a:t>
            </a:r>
            <a:endParaRPr lang="en-US" sz="2000">
              <a:latin typeface="+mj-lt"/>
            </a:endParaRPr>
          </a:p>
        </p:txBody>
      </p:sp>
      <p:sp>
        <p:nvSpPr>
          <p:cNvPr id="9" name="Slide Number Placeholder 8">
            <a:extLst>
              <a:ext uri="{FF2B5EF4-FFF2-40B4-BE49-F238E27FC236}">
                <a16:creationId xmlns:a16="http://schemas.microsoft.com/office/drawing/2014/main" id="{0647FBB1-F38C-544D-F375-14832E6E0DFE}"/>
              </a:ext>
            </a:extLst>
          </p:cNvPr>
          <p:cNvSpPr>
            <a:spLocks noGrp="1"/>
          </p:cNvSpPr>
          <p:nvPr>
            <p:ph type="sldNum" sz="quarter" idx="11"/>
          </p:nvPr>
        </p:nvSpPr>
        <p:spPr>
          <a:xfrm>
            <a:off x="7109460" y="4752023"/>
            <a:ext cx="1443990" cy="274637"/>
          </a:xfrm>
        </p:spPr>
        <p:txBody>
          <a:bodyPr/>
          <a:lstStyle/>
          <a:p>
            <a:fld id="{79F01021-183D-4F51-9BD8-6D90E73A8F08}" type="slidenum">
              <a:rPr lang="pt-PT" smtClean="0"/>
              <a:t>19</a:t>
            </a:fld>
            <a:endParaRPr lang="pt-PT"/>
          </a:p>
        </p:txBody>
      </p:sp>
      <p:graphicFrame>
        <p:nvGraphicFramePr>
          <p:cNvPr id="12" name="Table 11">
            <a:extLst>
              <a:ext uri="{FF2B5EF4-FFF2-40B4-BE49-F238E27FC236}">
                <a16:creationId xmlns:a16="http://schemas.microsoft.com/office/drawing/2014/main" id="{FD1586C4-0257-01F1-F01D-9A9A578ABFDD}"/>
              </a:ext>
            </a:extLst>
          </p:cNvPr>
          <p:cNvGraphicFramePr>
            <a:graphicFrameLocks noGrp="1"/>
          </p:cNvGraphicFramePr>
          <p:nvPr>
            <p:extLst>
              <p:ext uri="{D42A27DB-BD31-4B8C-83A1-F6EECF244321}">
                <p14:modId xmlns:p14="http://schemas.microsoft.com/office/powerpoint/2010/main" val="4248438664"/>
              </p:ext>
            </p:extLst>
          </p:nvPr>
        </p:nvGraphicFramePr>
        <p:xfrm>
          <a:off x="1524000" y="1756410"/>
          <a:ext cx="6096000" cy="1630680"/>
        </p:xfrm>
        <a:graphic>
          <a:graphicData uri="http://schemas.openxmlformats.org/drawingml/2006/table">
            <a:tbl>
              <a:tblPr firstRow="1" bandRow="1">
                <a:tableStyleId>{643DCDF4-B8F0-4CD2-B02F-231CC0A093B1}</a:tableStyleId>
              </a:tblPr>
              <a:tblGrid>
                <a:gridCol w="1524000">
                  <a:extLst>
                    <a:ext uri="{9D8B030D-6E8A-4147-A177-3AD203B41FA5}">
                      <a16:colId xmlns:a16="http://schemas.microsoft.com/office/drawing/2014/main" val="2326529006"/>
                    </a:ext>
                  </a:extLst>
                </a:gridCol>
                <a:gridCol w="1524000">
                  <a:extLst>
                    <a:ext uri="{9D8B030D-6E8A-4147-A177-3AD203B41FA5}">
                      <a16:colId xmlns:a16="http://schemas.microsoft.com/office/drawing/2014/main" val="2582344055"/>
                    </a:ext>
                  </a:extLst>
                </a:gridCol>
                <a:gridCol w="1524000">
                  <a:extLst>
                    <a:ext uri="{9D8B030D-6E8A-4147-A177-3AD203B41FA5}">
                      <a16:colId xmlns:a16="http://schemas.microsoft.com/office/drawing/2014/main" val="1302863915"/>
                    </a:ext>
                  </a:extLst>
                </a:gridCol>
                <a:gridCol w="1524000">
                  <a:extLst>
                    <a:ext uri="{9D8B030D-6E8A-4147-A177-3AD203B41FA5}">
                      <a16:colId xmlns:a16="http://schemas.microsoft.com/office/drawing/2014/main" val="3398358582"/>
                    </a:ext>
                  </a:extLst>
                </a:gridCol>
              </a:tblGrid>
              <a:tr h="370840">
                <a:tc>
                  <a:txBody>
                    <a:bodyPr/>
                    <a:lstStyle/>
                    <a:p>
                      <a:endParaRPr lang="en-US">
                        <a:solidFill>
                          <a:schemeClr val="tx1"/>
                        </a:solidFill>
                      </a:endParaRPr>
                    </a:p>
                  </a:txBody>
                  <a:tcPr/>
                </a:tc>
                <a:tc>
                  <a:txBody>
                    <a:bodyPr/>
                    <a:lstStyle/>
                    <a:p>
                      <a:r>
                        <a:rPr lang="pt-PT">
                          <a:solidFill>
                            <a:schemeClr val="tx1"/>
                          </a:solidFill>
                        </a:rPr>
                        <a:t>1º Caso</a:t>
                      </a:r>
                      <a:endParaRPr lang="en-US">
                        <a:solidFill>
                          <a:schemeClr val="tx1"/>
                        </a:solidFill>
                      </a:endParaRPr>
                    </a:p>
                  </a:txBody>
                  <a:tcPr/>
                </a:tc>
                <a:tc>
                  <a:txBody>
                    <a:bodyPr/>
                    <a:lstStyle/>
                    <a:p>
                      <a:r>
                        <a:rPr lang="pt-PT">
                          <a:solidFill>
                            <a:schemeClr val="tx1"/>
                          </a:solidFill>
                        </a:rPr>
                        <a:t>2ºCaso</a:t>
                      </a:r>
                      <a:endParaRPr lang="en-US">
                        <a:solidFill>
                          <a:schemeClr val="tx1"/>
                        </a:solidFill>
                      </a:endParaRPr>
                    </a:p>
                  </a:txBody>
                  <a:tcPr/>
                </a:tc>
                <a:tc>
                  <a:txBody>
                    <a:bodyPr/>
                    <a:lstStyle/>
                    <a:p>
                      <a:r>
                        <a:rPr lang="pt-PT">
                          <a:solidFill>
                            <a:schemeClr val="tx1"/>
                          </a:solidFill>
                        </a:rPr>
                        <a:t>3ºCaso</a:t>
                      </a:r>
                      <a:endParaRPr lang="en-US">
                        <a:solidFill>
                          <a:schemeClr val="tx1"/>
                        </a:solidFill>
                      </a:endParaRPr>
                    </a:p>
                  </a:txBody>
                  <a:tcPr/>
                </a:tc>
                <a:extLst>
                  <a:ext uri="{0D108BD9-81ED-4DB2-BD59-A6C34878D82A}">
                    <a16:rowId xmlns:a16="http://schemas.microsoft.com/office/drawing/2014/main" val="192698238"/>
                  </a:ext>
                </a:extLst>
              </a:tr>
              <a:tr h="370840">
                <a:tc>
                  <a:txBody>
                    <a:bodyPr/>
                    <a:lstStyle/>
                    <a:p>
                      <a:r>
                        <a:rPr lang="pt-PT">
                          <a:solidFill>
                            <a:schemeClr val="tx1"/>
                          </a:solidFill>
                        </a:rPr>
                        <a:t>Nº de nós</a:t>
                      </a:r>
                      <a:endParaRPr lang="en-US">
                        <a:solidFill>
                          <a:schemeClr val="tx1"/>
                        </a:solidFill>
                      </a:endParaRPr>
                    </a:p>
                  </a:txBody>
                  <a:tcPr/>
                </a:tc>
                <a:tc>
                  <a:txBody>
                    <a:bodyPr/>
                    <a:lstStyle/>
                    <a:p>
                      <a:r>
                        <a:rPr lang="en-US">
                          <a:solidFill>
                            <a:schemeClr val="tx1"/>
                          </a:solidFill>
                        </a:rPr>
                        <a:t>36969</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tx1"/>
                          </a:solidFill>
                        </a:rPr>
                        <a:t>83796</a:t>
                      </a:r>
                    </a:p>
                  </a:txBody>
                  <a:tcPr/>
                </a:tc>
                <a:tc>
                  <a:txBody>
                    <a:bodyPr/>
                    <a:lstStyle/>
                    <a:p>
                      <a:r>
                        <a:rPr lang="en-US">
                          <a:solidFill>
                            <a:schemeClr val="tx1"/>
                          </a:solidFill>
                        </a:rPr>
                        <a:t>122422</a:t>
                      </a:r>
                    </a:p>
                  </a:txBody>
                  <a:tcPr/>
                </a:tc>
                <a:extLst>
                  <a:ext uri="{0D108BD9-81ED-4DB2-BD59-A6C34878D82A}">
                    <a16:rowId xmlns:a16="http://schemas.microsoft.com/office/drawing/2014/main" val="2393202804"/>
                  </a:ext>
                </a:extLst>
              </a:tr>
              <a:tr h="370840">
                <a:tc>
                  <a:txBody>
                    <a:bodyPr/>
                    <a:lstStyle/>
                    <a:p>
                      <a:r>
                        <a:rPr lang="pt-PT">
                          <a:solidFill>
                            <a:schemeClr val="tx1"/>
                          </a:solidFill>
                        </a:rPr>
                        <a:t>Nº de elementos</a:t>
                      </a:r>
                      <a:endParaRPr lang="en-US">
                        <a:solidFill>
                          <a:schemeClr val="tx1"/>
                        </a:solidFill>
                      </a:endParaRPr>
                    </a:p>
                  </a:txBody>
                  <a:tcPr/>
                </a:tc>
                <a:tc>
                  <a:txBody>
                    <a:bodyPr/>
                    <a:lstStyle/>
                    <a:p>
                      <a:r>
                        <a:rPr lang="en-US">
                          <a:solidFill>
                            <a:schemeClr val="tx1"/>
                          </a:solidFill>
                        </a:rPr>
                        <a:t>23075</a:t>
                      </a:r>
                    </a:p>
                  </a:txBody>
                  <a:tcPr/>
                </a:tc>
                <a:tc>
                  <a:txBody>
                    <a:bodyPr/>
                    <a:lstStyle/>
                    <a:p>
                      <a:r>
                        <a:rPr lang="en-US">
                          <a:solidFill>
                            <a:schemeClr val="tx1"/>
                          </a:solidFill>
                        </a:rPr>
                        <a:t>55965</a:t>
                      </a:r>
                    </a:p>
                  </a:txBody>
                  <a:tcPr/>
                </a:tc>
                <a:tc>
                  <a:txBody>
                    <a:bodyPr/>
                    <a:lstStyle/>
                    <a:p>
                      <a:r>
                        <a:rPr lang="en-US">
                          <a:solidFill>
                            <a:schemeClr val="tx1"/>
                          </a:solidFill>
                        </a:rPr>
                        <a:t>83176</a:t>
                      </a:r>
                    </a:p>
                  </a:txBody>
                  <a:tcPr/>
                </a:tc>
                <a:extLst>
                  <a:ext uri="{0D108BD9-81ED-4DB2-BD59-A6C34878D82A}">
                    <a16:rowId xmlns:a16="http://schemas.microsoft.com/office/drawing/2014/main" val="2781277193"/>
                  </a:ext>
                </a:extLst>
              </a:tr>
              <a:tr h="370840">
                <a:tc>
                  <a:txBody>
                    <a:bodyPr/>
                    <a:lstStyle/>
                    <a:p>
                      <a:r>
                        <a:rPr lang="pt-PT">
                          <a:solidFill>
                            <a:schemeClr val="tx1"/>
                          </a:solidFill>
                        </a:rPr>
                        <a:t>Tensão Máx de Von Mises</a:t>
                      </a:r>
                      <a:endParaRPr lang="en-US">
                        <a:solidFill>
                          <a:schemeClr val="tx1"/>
                        </a:solidFill>
                      </a:endParaRPr>
                    </a:p>
                  </a:txBody>
                  <a:tcPr/>
                </a:tc>
                <a:tc>
                  <a:txBody>
                    <a:bodyPr/>
                    <a:lstStyle/>
                    <a:p>
                      <a:r>
                        <a:rPr lang="pt-PT">
                          <a:solidFill>
                            <a:schemeClr val="tx1"/>
                          </a:solidFill>
                        </a:rPr>
                        <a:t>1580MPa</a:t>
                      </a:r>
                      <a:endParaRPr lang="en-US">
                        <a:solidFill>
                          <a:schemeClr val="tx1"/>
                        </a:solidFill>
                      </a:endParaRPr>
                    </a:p>
                  </a:txBody>
                  <a:tcPr/>
                </a:tc>
                <a:tc>
                  <a:txBody>
                    <a:bodyPr/>
                    <a:lstStyle/>
                    <a:p>
                      <a:r>
                        <a:rPr lang="pt-PT">
                          <a:solidFill>
                            <a:schemeClr val="tx1"/>
                          </a:solidFill>
                        </a:rPr>
                        <a:t>1735MPa</a:t>
                      </a:r>
                      <a:endParaRPr lang="en-US">
                        <a:solidFill>
                          <a:schemeClr val="tx1"/>
                        </a:solidFill>
                      </a:endParaRPr>
                    </a:p>
                  </a:txBody>
                  <a:tcPr/>
                </a:tc>
                <a:tc>
                  <a:txBody>
                    <a:bodyPr/>
                    <a:lstStyle/>
                    <a:p>
                      <a:r>
                        <a:rPr lang="en-US">
                          <a:solidFill>
                            <a:schemeClr val="tx1"/>
                          </a:solidFill>
                        </a:rPr>
                        <a:t>1800MPa</a:t>
                      </a:r>
                    </a:p>
                  </a:txBody>
                  <a:tcPr/>
                </a:tc>
                <a:extLst>
                  <a:ext uri="{0D108BD9-81ED-4DB2-BD59-A6C34878D82A}">
                    <a16:rowId xmlns:a16="http://schemas.microsoft.com/office/drawing/2014/main" val="1566545876"/>
                  </a:ext>
                </a:extLst>
              </a:tr>
            </a:tbl>
          </a:graphicData>
        </a:graphic>
      </p:graphicFrame>
      <p:sp>
        <p:nvSpPr>
          <p:cNvPr id="13" name="TextBox 12">
            <a:extLst>
              <a:ext uri="{FF2B5EF4-FFF2-40B4-BE49-F238E27FC236}">
                <a16:creationId xmlns:a16="http://schemas.microsoft.com/office/drawing/2014/main" id="{FB99D558-8042-2D30-41DB-1525375D3EB5}"/>
              </a:ext>
            </a:extLst>
          </p:cNvPr>
          <p:cNvSpPr txBox="1"/>
          <p:nvPr/>
        </p:nvSpPr>
        <p:spPr>
          <a:xfrm>
            <a:off x="2247254" y="1286412"/>
            <a:ext cx="4649492" cy="307777"/>
          </a:xfrm>
          <a:prstGeom prst="rect">
            <a:avLst/>
          </a:prstGeom>
          <a:noFill/>
        </p:spPr>
        <p:txBody>
          <a:bodyPr wrap="square" rtlCol="0">
            <a:spAutoFit/>
          </a:bodyPr>
          <a:lstStyle/>
          <a:p>
            <a:pPr algn="ctr"/>
            <a:r>
              <a:rPr lang="pt-PT">
                <a:solidFill>
                  <a:schemeClr val="tx1"/>
                </a:solidFill>
              </a:rPr>
              <a:t>Resposta para uma força de 1000N</a:t>
            </a:r>
            <a:endParaRPr lang="en-US">
              <a:solidFill>
                <a:schemeClr val="tx1"/>
              </a:solidFill>
            </a:endParaRPr>
          </a:p>
        </p:txBody>
      </p:sp>
      <p:sp>
        <p:nvSpPr>
          <p:cNvPr id="14" name="TextBox 13">
            <a:extLst>
              <a:ext uri="{FF2B5EF4-FFF2-40B4-BE49-F238E27FC236}">
                <a16:creationId xmlns:a16="http://schemas.microsoft.com/office/drawing/2014/main" id="{50C44044-5A89-FFF9-83FF-7751B5E105C7}"/>
              </a:ext>
            </a:extLst>
          </p:cNvPr>
          <p:cNvSpPr txBox="1"/>
          <p:nvPr/>
        </p:nvSpPr>
        <p:spPr>
          <a:xfrm>
            <a:off x="2247254" y="3540519"/>
            <a:ext cx="4649492" cy="523220"/>
          </a:xfrm>
          <a:prstGeom prst="rect">
            <a:avLst/>
          </a:prstGeom>
          <a:noFill/>
        </p:spPr>
        <p:txBody>
          <a:bodyPr wrap="square" lIns="91440" tIns="45720" rIns="91440" bIns="45720" rtlCol="0" anchor="t">
            <a:spAutoFit/>
          </a:bodyPr>
          <a:lstStyle/>
          <a:p>
            <a:pPr algn="ctr"/>
            <a:r>
              <a:rPr lang="pt-PT">
                <a:solidFill>
                  <a:schemeClr val="tx1"/>
                </a:solidFill>
              </a:rPr>
              <a:t>Foi escolhida a malha do caso 2, por ter um resultado similar (diferença de 3%) e ser mais eficiente</a:t>
            </a:r>
          </a:p>
        </p:txBody>
      </p:sp>
    </p:spTree>
    <p:extLst>
      <p:ext uri="{BB962C8B-B14F-4D97-AF65-F5344CB8AC3E}">
        <p14:creationId xmlns:p14="http://schemas.microsoft.com/office/powerpoint/2010/main" val="249162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ADC93-D026-6B3D-04F3-F7160443979E}"/>
              </a:ext>
            </a:extLst>
          </p:cNvPr>
          <p:cNvSpPr>
            <a:spLocks noGrp="1"/>
          </p:cNvSpPr>
          <p:nvPr>
            <p:ph type="title"/>
          </p:nvPr>
        </p:nvSpPr>
        <p:spPr/>
        <p:txBody>
          <a:bodyPr/>
          <a:lstStyle/>
          <a:p>
            <a:r>
              <a:rPr lang="pt-PT"/>
              <a:t>Introdução</a:t>
            </a:r>
            <a:endParaRPr lang="en-US"/>
          </a:p>
        </p:txBody>
      </p:sp>
      <p:sp>
        <p:nvSpPr>
          <p:cNvPr id="4" name="Subtitle 3">
            <a:extLst>
              <a:ext uri="{FF2B5EF4-FFF2-40B4-BE49-F238E27FC236}">
                <a16:creationId xmlns:a16="http://schemas.microsoft.com/office/drawing/2014/main" id="{D011C91C-4350-F7C4-2A59-C8CAF2FC8E40}"/>
              </a:ext>
            </a:extLst>
          </p:cNvPr>
          <p:cNvSpPr>
            <a:spLocks noGrp="1"/>
          </p:cNvSpPr>
          <p:nvPr>
            <p:ph type="subTitle" idx="2"/>
          </p:nvPr>
        </p:nvSpPr>
        <p:spPr/>
        <p:txBody>
          <a:bodyPr/>
          <a:lstStyle/>
          <a:p>
            <a:endParaRPr lang="en-US"/>
          </a:p>
        </p:txBody>
      </p:sp>
      <p:pic>
        <p:nvPicPr>
          <p:cNvPr id="5" name="Picture 4">
            <a:extLst>
              <a:ext uri="{FF2B5EF4-FFF2-40B4-BE49-F238E27FC236}">
                <a16:creationId xmlns:a16="http://schemas.microsoft.com/office/drawing/2014/main" id="{86F2BC10-AE30-E916-3284-7E3A1402F44D}"/>
              </a:ext>
            </a:extLst>
          </p:cNvPr>
          <p:cNvPicPr>
            <a:picLocks noChangeAspect="1"/>
          </p:cNvPicPr>
          <p:nvPr/>
        </p:nvPicPr>
        <p:blipFill>
          <a:blip r:embed="rId3"/>
          <a:stretch>
            <a:fillRect/>
          </a:stretch>
        </p:blipFill>
        <p:spPr>
          <a:xfrm>
            <a:off x="2201227" y="1183925"/>
            <a:ext cx="4741545" cy="3237873"/>
          </a:xfrm>
          <a:prstGeom prst="rect">
            <a:avLst/>
          </a:prstGeom>
        </p:spPr>
      </p:pic>
      <p:grpSp>
        <p:nvGrpSpPr>
          <p:cNvPr id="6" name="Google Shape;3802;p74">
            <a:extLst>
              <a:ext uri="{FF2B5EF4-FFF2-40B4-BE49-F238E27FC236}">
                <a16:creationId xmlns:a16="http://schemas.microsoft.com/office/drawing/2014/main" id="{B6584385-1BA5-1D7A-0ACA-B491C4B0FD4A}"/>
              </a:ext>
            </a:extLst>
          </p:cNvPr>
          <p:cNvGrpSpPr/>
          <p:nvPr/>
        </p:nvGrpSpPr>
        <p:grpSpPr>
          <a:xfrm rot="16200000">
            <a:off x="7309976" y="2105732"/>
            <a:ext cx="1653145" cy="1384283"/>
            <a:chOff x="-3506225" y="3872575"/>
            <a:chExt cx="1517775" cy="1270925"/>
          </a:xfrm>
        </p:grpSpPr>
        <p:sp>
          <p:nvSpPr>
            <p:cNvPr id="7" name="Google Shape;3803;p74">
              <a:extLst>
                <a:ext uri="{FF2B5EF4-FFF2-40B4-BE49-F238E27FC236}">
                  <a16:creationId xmlns:a16="http://schemas.microsoft.com/office/drawing/2014/main" id="{10A068D1-FBC0-9ED4-3652-67CCF97644A2}"/>
                </a:ext>
              </a:extLst>
            </p:cNvPr>
            <p:cNvSpPr/>
            <p:nvPr/>
          </p:nvSpPr>
          <p:spPr>
            <a:xfrm>
              <a:off x="-3484525" y="4248675"/>
              <a:ext cx="47550" cy="45900"/>
            </a:xfrm>
            <a:custGeom>
              <a:avLst/>
              <a:gdLst/>
              <a:ahLst/>
              <a:cxnLst/>
              <a:rect l="l" t="t" r="r" b="b"/>
              <a:pathLst>
                <a:path w="1902" h="1836" extrusionOk="0">
                  <a:moveTo>
                    <a:pt x="1835" y="1"/>
                  </a:moveTo>
                  <a:cubicBezTo>
                    <a:pt x="1001" y="267"/>
                    <a:pt x="334" y="935"/>
                    <a:pt x="0" y="1735"/>
                  </a:cubicBezTo>
                  <a:lnTo>
                    <a:pt x="300" y="1835"/>
                  </a:lnTo>
                  <a:cubicBezTo>
                    <a:pt x="567" y="1135"/>
                    <a:pt x="1168" y="534"/>
                    <a:pt x="1902" y="267"/>
                  </a:cubicBezTo>
                  <a:lnTo>
                    <a:pt x="18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804;p74">
              <a:extLst>
                <a:ext uri="{FF2B5EF4-FFF2-40B4-BE49-F238E27FC236}">
                  <a16:creationId xmlns:a16="http://schemas.microsoft.com/office/drawing/2014/main" id="{BD3EE3A3-E90D-FDDE-8158-1CC5958D364E}"/>
                </a:ext>
              </a:extLst>
            </p:cNvPr>
            <p:cNvSpPr/>
            <p:nvPr/>
          </p:nvSpPr>
          <p:spPr>
            <a:xfrm>
              <a:off x="-2849075" y="3980975"/>
              <a:ext cx="200175" cy="28400"/>
            </a:xfrm>
            <a:custGeom>
              <a:avLst/>
              <a:gdLst/>
              <a:ahLst/>
              <a:cxnLst/>
              <a:rect l="l" t="t" r="r" b="b"/>
              <a:pathLst>
                <a:path w="8007" h="1136" extrusionOk="0">
                  <a:moveTo>
                    <a:pt x="167" y="1"/>
                  </a:moveTo>
                  <a:lnTo>
                    <a:pt x="0" y="234"/>
                  </a:lnTo>
                  <a:cubicBezTo>
                    <a:pt x="67" y="301"/>
                    <a:pt x="1435" y="1135"/>
                    <a:pt x="4170" y="1135"/>
                  </a:cubicBezTo>
                  <a:cubicBezTo>
                    <a:pt x="6905" y="1135"/>
                    <a:pt x="7973" y="268"/>
                    <a:pt x="8006" y="234"/>
                  </a:cubicBezTo>
                  <a:lnTo>
                    <a:pt x="7806" y="1"/>
                  </a:lnTo>
                  <a:cubicBezTo>
                    <a:pt x="7806" y="34"/>
                    <a:pt x="6805" y="835"/>
                    <a:pt x="4170" y="835"/>
                  </a:cubicBezTo>
                  <a:cubicBezTo>
                    <a:pt x="1535" y="835"/>
                    <a:pt x="167"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805;p74">
              <a:extLst>
                <a:ext uri="{FF2B5EF4-FFF2-40B4-BE49-F238E27FC236}">
                  <a16:creationId xmlns:a16="http://schemas.microsoft.com/office/drawing/2014/main" id="{F658E598-0587-680C-8500-D22ED10AC721}"/>
                </a:ext>
              </a:extLst>
            </p:cNvPr>
            <p:cNvSpPr/>
            <p:nvPr/>
          </p:nvSpPr>
          <p:spPr>
            <a:xfrm>
              <a:off x="-3059225" y="4941675"/>
              <a:ext cx="279375" cy="171800"/>
            </a:xfrm>
            <a:custGeom>
              <a:avLst/>
              <a:gdLst/>
              <a:ahLst/>
              <a:cxnLst/>
              <a:rect l="l" t="t" r="r" b="b"/>
              <a:pathLst>
                <a:path w="11175" h="6872" extrusionOk="0">
                  <a:moveTo>
                    <a:pt x="9741" y="0"/>
                  </a:moveTo>
                  <a:cubicBezTo>
                    <a:pt x="9440" y="34"/>
                    <a:pt x="2802" y="801"/>
                    <a:pt x="567" y="2969"/>
                  </a:cubicBezTo>
                  <a:cubicBezTo>
                    <a:pt x="134" y="3370"/>
                    <a:pt x="0" y="3937"/>
                    <a:pt x="167" y="4437"/>
                  </a:cubicBezTo>
                  <a:cubicBezTo>
                    <a:pt x="467" y="5271"/>
                    <a:pt x="1568" y="5805"/>
                    <a:pt x="3236" y="5938"/>
                  </a:cubicBezTo>
                  <a:cubicBezTo>
                    <a:pt x="6171" y="6172"/>
                    <a:pt x="11108" y="6872"/>
                    <a:pt x="11142" y="6872"/>
                  </a:cubicBezTo>
                  <a:lnTo>
                    <a:pt x="11175" y="6572"/>
                  </a:lnTo>
                  <a:cubicBezTo>
                    <a:pt x="11142" y="6572"/>
                    <a:pt x="6205" y="5905"/>
                    <a:pt x="3236" y="5671"/>
                  </a:cubicBezTo>
                  <a:cubicBezTo>
                    <a:pt x="1735" y="5538"/>
                    <a:pt x="701" y="5037"/>
                    <a:pt x="434" y="4337"/>
                  </a:cubicBezTo>
                  <a:cubicBezTo>
                    <a:pt x="301" y="3937"/>
                    <a:pt x="434" y="3503"/>
                    <a:pt x="768" y="3169"/>
                  </a:cubicBezTo>
                  <a:cubicBezTo>
                    <a:pt x="2936" y="1068"/>
                    <a:pt x="9707" y="301"/>
                    <a:pt x="9774" y="267"/>
                  </a:cubicBezTo>
                  <a:lnTo>
                    <a:pt x="97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806;p74">
              <a:extLst>
                <a:ext uri="{FF2B5EF4-FFF2-40B4-BE49-F238E27FC236}">
                  <a16:creationId xmlns:a16="http://schemas.microsoft.com/office/drawing/2014/main" id="{89255BC7-B944-ED96-AC73-A03AC01821D9}"/>
                </a:ext>
              </a:extLst>
            </p:cNvPr>
            <p:cNvSpPr/>
            <p:nvPr/>
          </p:nvSpPr>
          <p:spPr>
            <a:xfrm>
              <a:off x="-2991675" y="4967525"/>
              <a:ext cx="202675" cy="121775"/>
            </a:xfrm>
            <a:custGeom>
              <a:avLst/>
              <a:gdLst/>
              <a:ahLst/>
              <a:cxnLst/>
              <a:rect l="l" t="t" r="r" b="b"/>
              <a:pathLst>
                <a:path w="8107" h="4871" extrusionOk="0">
                  <a:moveTo>
                    <a:pt x="7105" y="1"/>
                  </a:moveTo>
                  <a:cubicBezTo>
                    <a:pt x="5971" y="167"/>
                    <a:pt x="234" y="1068"/>
                    <a:pt x="100" y="2302"/>
                  </a:cubicBezTo>
                  <a:cubicBezTo>
                    <a:pt x="0" y="3570"/>
                    <a:pt x="6705" y="4671"/>
                    <a:pt x="8073" y="4871"/>
                  </a:cubicBezTo>
                  <a:lnTo>
                    <a:pt x="8106" y="4570"/>
                  </a:lnTo>
                  <a:cubicBezTo>
                    <a:pt x="4270" y="4003"/>
                    <a:pt x="367" y="3003"/>
                    <a:pt x="401" y="2336"/>
                  </a:cubicBezTo>
                  <a:cubicBezTo>
                    <a:pt x="467" y="1568"/>
                    <a:pt x="4570" y="668"/>
                    <a:pt x="7172" y="267"/>
                  </a:cubicBezTo>
                  <a:lnTo>
                    <a:pt x="71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807;p74">
              <a:extLst>
                <a:ext uri="{FF2B5EF4-FFF2-40B4-BE49-F238E27FC236}">
                  <a16:creationId xmlns:a16="http://schemas.microsoft.com/office/drawing/2014/main" id="{52FDDABA-1291-860F-820E-095C32B3D4B6}"/>
                </a:ext>
              </a:extLst>
            </p:cNvPr>
            <p:cNvSpPr/>
            <p:nvPr/>
          </p:nvSpPr>
          <p:spPr>
            <a:xfrm>
              <a:off x="-3506225" y="4152400"/>
              <a:ext cx="651325" cy="329800"/>
            </a:xfrm>
            <a:custGeom>
              <a:avLst/>
              <a:gdLst/>
              <a:ahLst/>
              <a:cxnLst/>
              <a:rect l="l" t="t" r="r" b="b"/>
              <a:pathLst>
                <a:path w="26053" h="13192" extrusionOk="0">
                  <a:moveTo>
                    <a:pt x="24534" y="0"/>
                  </a:moveTo>
                  <a:cubicBezTo>
                    <a:pt x="22443" y="0"/>
                    <a:pt x="18664" y="81"/>
                    <a:pt x="16246" y="616"/>
                  </a:cubicBezTo>
                  <a:cubicBezTo>
                    <a:pt x="13978" y="1116"/>
                    <a:pt x="11609" y="1417"/>
                    <a:pt x="9308" y="1717"/>
                  </a:cubicBezTo>
                  <a:cubicBezTo>
                    <a:pt x="4704" y="2317"/>
                    <a:pt x="1102" y="2784"/>
                    <a:pt x="435" y="4419"/>
                  </a:cubicBezTo>
                  <a:cubicBezTo>
                    <a:pt x="1" y="5586"/>
                    <a:pt x="34" y="6654"/>
                    <a:pt x="601" y="7621"/>
                  </a:cubicBezTo>
                  <a:cubicBezTo>
                    <a:pt x="1802" y="9656"/>
                    <a:pt x="4971" y="10757"/>
                    <a:pt x="7540" y="11090"/>
                  </a:cubicBezTo>
                  <a:cubicBezTo>
                    <a:pt x="9041" y="11290"/>
                    <a:pt x="10675" y="11624"/>
                    <a:pt x="12243" y="11957"/>
                  </a:cubicBezTo>
                  <a:cubicBezTo>
                    <a:pt x="14511" y="12458"/>
                    <a:pt x="16646" y="12891"/>
                    <a:pt x="18314" y="12891"/>
                  </a:cubicBezTo>
                  <a:cubicBezTo>
                    <a:pt x="21049" y="12891"/>
                    <a:pt x="25619" y="13192"/>
                    <a:pt x="25686" y="13192"/>
                  </a:cubicBezTo>
                  <a:lnTo>
                    <a:pt x="25686" y="12891"/>
                  </a:lnTo>
                  <a:cubicBezTo>
                    <a:pt x="25653" y="12891"/>
                    <a:pt x="21049" y="12625"/>
                    <a:pt x="18281" y="12625"/>
                  </a:cubicBezTo>
                  <a:cubicBezTo>
                    <a:pt x="16679" y="12625"/>
                    <a:pt x="14545" y="12158"/>
                    <a:pt x="12310" y="11691"/>
                  </a:cubicBezTo>
                  <a:cubicBezTo>
                    <a:pt x="10709" y="11324"/>
                    <a:pt x="9074" y="10990"/>
                    <a:pt x="7573" y="10790"/>
                  </a:cubicBezTo>
                  <a:cubicBezTo>
                    <a:pt x="5171" y="10456"/>
                    <a:pt x="2002" y="9422"/>
                    <a:pt x="868" y="7488"/>
                  </a:cubicBezTo>
                  <a:cubicBezTo>
                    <a:pt x="334" y="6587"/>
                    <a:pt x="301" y="5620"/>
                    <a:pt x="735" y="4519"/>
                  </a:cubicBezTo>
                  <a:cubicBezTo>
                    <a:pt x="1302" y="3051"/>
                    <a:pt x="5038" y="2551"/>
                    <a:pt x="9341" y="2017"/>
                  </a:cubicBezTo>
                  <a:cubicBezTo>
                    <a:pt x="11643" y="1717"/>
                    <a:pt x="14044" y="1417"/>
                    <a:pt x="16313" y="916"/>
                  </a:cubicBezTo>
                  <a:cubicBezTo>
                    <a:pt x="18707" y="381"/>
                    <a:pt x="22447" y="300"/>
                    <a:pt x="24516" y="300"/>
                  </a:cubicBezTo>
                  <a:cubicBezTo>
                    <a:pt x="25415" y="300"/>
                    <a:pt x="25999" y="316"/>
                    <a:pt x="26019" y="316"/>
                  </a:cubicBezTo>
                  <a:lnTo>
                    <a:pt x="26053" y="16"/>
                  </a:lnTo>
                  <a:cubicBezTo>
                    <a:pt x="26033" y="16"/>
                    <a:pt x="25443" y="0"/>
                    <a:pt x="24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808;p74">
              <a:extLst>
                <a:ext uri="{FF2B5EF4-FFF2-40B4-BE49-F238E27FC236}">
                  <a16:creationId xmlns:a16="http://schemas.microsoft.com/office/drawing/2014/main" id="{3D99BB6C-29DC-1532-D4D4-76593DA0EF35}"/>
                </a:ext>
              </a:extLst>
            </p:cNvPr>
            <p:cNvSpPr/>
            <p:nvPr/>
          </p:nvSpPr>
          <p:spPr>
            <a:xfrm>
              <a:off x="-3281900" y="4212825"/>
              <a:ext cx="156825" cy="156800"/>
            </a:xfrm>
            <a:custGeom>
              <a:avLst/>
              <a:gdLst/>
              <a:ahLst/>
              <a:cxnLst/>
              <a:rect l="l" t="t" r="r" b="b"/>
              <a:pathLst>
                <a:path w="6273" h="6272" extrusionOk="0">
                  <a:moveTo>
                    <a:pt x="3137" y="300"/>
                  </a:moveTo>
                  <a:cubicBezTo>
                    <a:pt x="4704" y="300"/>
                    <a:pt x="5972" y="1568"/>
                    <a:pt x="5972" y="3136"/>
                  </a:cubicBezTo>
                  <a:cubicBezTo>
                    <a:pt x="5972" y="4704"/>
                    <a:pt x="4704" y="5971"/>
                    <a:pt x="3137" y="5971"/>
                  </a:cubicBezTo>
                  <a:cubicBezTo>
                    <a:pt x="1569" y="5971"/>
                    <a:pt x="301" y="4704"/>
                    <a:pt x="301" y="3136"/>
                  </a:cubicBezTo>
                  <a:cubicBezTo>
                    <a:pt x="301" y="1568"/>
                    <a:pt x="1569" y="300"/>
                    <a:pt x="3137" y="300"/>
                  </a:cubicBezTo>
                  <a:close/>
                  <a:moveTo>
                    <a:pt x="3137" y="0"/>
                  </a:moveTo>
                  <a:cubicBezTo>
                    <a:pt x="1435" y="0"/>
                    <a:pt x="1" y="1401"/>
                    <a:pt x="1" y="3136"/>
                  </a:cubicBezTo>
                  <a:cubicBezTo>
                    <a:pt x="1" y="4837"/>
                    <a:pt x="1402" y="6271"/>
                    <a:pt x="3137" y="6271"/>
                  </a:cubicBezTo>
                  <a:cubicBezTo>
                    <a:pt x="4871" y="6271"/>
                    <a:pt x="6272" y="4837"/>
                    <a:pt x="6272" y="3136"/>
                  </a:cubicBezTo>
                  <a:cubicBezTo>
                    <a:pt x="6272" y="1401"/>
                    <a:pt x="4871" y="0"/>
                    <a:pt x="3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809;p74">
              <a:extLst>
                <a:ext uri="{FF2B5EF4-FFF2-40B4-BE49-F238E27FC236}">
                  <a16:creationId xmlns:a16="http://schemas.microsoft.com/office/drawing/2014/main" id="{264AEE78-FE98-57F7-E63A-0E7E04BF41C9}"/>
                </a:ext>
              </a:extLst>
            </p:cNvPr>
            <p:cNvSpPr/>
            <p:nvPr/>
          </p:nvSpPr>
          <p:spPr>
            <a:xfrm>
              <a:off x="-3260200" y="4233675"/>
              <a:ext cx="114275" cy="114275"/>
            </a:xfrm>
            <a:custGeom>
              <a:avLst/>
              <a:gdLst/>
              <a:ahLst/>
              <a:cxnLst/>
              <a:rect l="l" t="t" r="r" b="b"/>
              <a:pathLst>
                <a:path w="4571" h="4571" extrusionOk="0">
                  <a:moveTo>
                    <a:pt x="2269" y="300"/>
                  </a:moveTo>
                  <a:cubicBezTo>
                    <a:pt x="3369" y="300"/>
                    <a:pt x="4270" y="1201"/>
                    <a:pt x="4270" y="2302"/>
                  </a:cubicBezTo>
                  <a:cubicBezTo>
                    <a:pt x="4270" y="3403"/>
                    <a:pt x="3369" y="4303"/>
                    <a:pt x="2269" y="4303"/>
                  </a:cubicBezTo>
                  <a:cubicBezTo>
                    <a:pt x="1168" y="4303"/>
                    <a:pt x="267" y="3403"/>
                    <a:pt x="267" y="2302"/>
                  </a:cubicBezTo>
                  <a:cubicBezTo>
                    <a:pt x="267" y="1201"/>
                    <a:pt x="1168" y="300"/>
                    <a:pt x="2269" y="300"/>
                  </a:cubicBezTo>
                  <a:close/>
                  <a:moveTo>
                    <a:pt x="2269" y="0"/>
                  </a:moveTo>
                  <a:cubicBezTo>
                    <a:pt x="1001" y="0"/>
                    <a:pt x="0" y="1034"/>
                    <a:pt x="0" y="2302"/>
                  </a:cubicBezTo>
                  <a:cubicBezTo>
                    <a:pt x="0" y="3569"/>
                    <a:pt x="1001" y="4570"/>
                    <a:pt x="2269" y="4570"/>
                  </a:cubicBezTo>
                  <a:cubicBezTo>
                    <a:pt x="3536" y="4570"/>
                    <a:pt x="4570" y="3569"/>
                    <a:pt x="4570" y="2302"/>
                  </a:cubicBezTo>
                  <a:cubicBezTo>
                    <a:pt x="4570" y="1034"/>
                    <a:pt x="3536" y="0"/>
                    <a:pt x="2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810;p74">
              <a:extLst>
                <a:ext uri="{FF2B5EF4-FFF2-40B4-BE49-F238E27FC236}">
                  <a16:creationId xmlns:a16="http://schemas.microsoft.com/office/drawing/2014/main" id="{CD8525C6-8A7A-C1FF-E18B-272C12C8DD3F}"/>
                </a:ext>
              </a:extLst>
            </p:cNvPr>
            <p:cNvSpPr/>
            <p:nvPr/>
          </p:nvSpPr>
          <p:spPr>
            <a:xfrm>
              <a:off x="-3239350" y="4255350"/>
              <a:ext cx="71725" cy="71750"/>
            </a:xfrm>
            <a:custGeom>
              <a:avLst/>
              <a:gdLst/>
              <a:ahLst/>
              <a:cxnLst/>
              <a:rect l="l" t="t" r="r" b="b"/>
              <a:pathLst>
                <a:path w="2869" h="2870" extrusionOk="0">
                  <a:moveTo>
                    <a:pt x="1435" y="301"/>
                  </a:moveTo>
                  <a:cubicBezTo>
                    <a:pt x="2068" y="301"/>
                    <a:pt x="2569" y="801"/>
                    <a:pt x="2569" y="1435"/>
                  </a:cubicBezTo>
                  <a:cubicBezTo>
                    <a:pt x="2569" y="2069"/>
                    <a:pt x="2068" y="2569"/>
                    <a:pt x="1435" y="2569"/>
                  </a:cubicBezTo>
                  <a:cubicBezTo>
                    <a:pt x="801" y="2569"/>
                    <a:pt x="300" y="2069"/>
                    <a:pt x="300" y="1435"/>
                  </a:cubicBezTo>
                  <a:cubicBezTo>
                    <a:pt x="300" y="801"/>
                    <a:pt x="801" y="301"/>
                    <a:pt x="1435" y="301"/>
                  </a:cubicBezTo>
                  <a:close/>
                  <a:moveTo>
                    <a:pt x="1435" y="0"/>
                  </a:moveTo>
                  <a:cubicBezTo>
                    <a:pt x="667" y="0"/>
                    <a:pt x="0" y="634"/>
                    <a:pt x="0" y="1435"/>
                  </a:cubicBezTo>
                  <a:cubicBezTo>
                    <a:pt x="0" y="2202"/>
                    <a:pt x="667" y="2869"/>
                    <a:pt x="1435" y="2869"/>
                  </a:cubicBezTo>
                  <a:cubicBezTo>
                    <a:pt x="2235" y="2869"/>
                    <a:pt x="2869" y="2202"/>
                    <a:pt x="2869" y="1435"/>
                  </a:cubicBezTo>
                  <a:cubicBezTo>
                    <a:pt x="2869" y="634"/>
                    <a:pt x="2235" y="0"/>
                    <a:pt x="1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811;p74">
              <a:extLst>
                <a:ext uri="{FF2B5EF4-FFF2-40B4-BE49-F238E27FC236}">
                  <a16:creationId xmlns:a16="http://schemas.microsoft.com/office/drawing/2014/main" id="{C2B8A2F3-BD38-C9EF-6855-A298AF874225}"/>
                </a:ext>
              </a:extLst>
            </p:cNvPr>
            <p:cNvSpPr/>
            <p:nvPr/>
          </p:nvSpPr>
          <p:spPr>
            <a:xfrm>
              <a:off x="-3385300" y="4261175"/>
              <a:ext cx="113450" cy="38400"/>
            </a:xfrm>
            <a:custGeom>
              <a:avLst/>
              <a:gdLst/>
              <a:ahLst/>
              <a:cxnLst/>
              <a:rect l="l" t="t" r="r" b="b"/>
              <a:pathLst>
                <a:path w="4538" h="1536" extrusionOk="0">
                  <a:moveTo>
                    <a:pt x="334" y="1"/>
                  </a:moveTo>
                  <a:cubicBezTo>
                    <a:pt x="134" y="1"/>
                    <a:pt x="1" y="168"/>
                    <a:pt x="1" y="368"/>
                  </a:cubicBezTo>
                  <a:lnTo>
                    <a:pt x="1" y="1168"/>
                  </a:lnTo>
                  <a:cubicBezTo>
                    <a:pt x="1" y="1369"/>
                    <a:pt x="134" y="1535"/>
                    <a:pt x="334" y="1535"/>
                  </a:cubicBezTo>
                  <a:lnTo>
                    <a:pt x="4337" y="1535"/>
                  </a:lnTo>
                  <a:lnTo>
                    <a:pt x="4337" y="1235"/>
                  </a:lnTo>
                  <a:lnTo>
                    <a:pt x="334" y="1235"/>
                  </a:lnTo>
                  <a:cubicBezTo>
                    <a:pt x="301" y="1235"/>
                    <a:pt x="268" y="1202"/>
                    <a:pt x="268" y="1168"/>
                  </a:cubicBezTo>
                  <a:lnTo>
                    <a:pt x="268" y="368"/>
                  </a:lnTo>
                  <a:cubicBezTo>
                    <a:pt x="268" y="335"/>
                    <a:pt x="301" y="301"/>
                    <a:pt x="334" y="301"/>
                  </a:cubicBezTo>
                  <a:lnTo>
                    <a:pt x="4537" y="301"/>
                  </a:lnTo>
                  <a:lnTo>
                    <a:pt x="4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812;p74">
              <a:extLst>
                <a:ext uri="{FF2B5EF4-FFF2-40B4-BE49-F238E27FC236}">
                  <a16:creationId xmlns:a16="http://schemas.microsoft.com/office/drawing/2014/main" id="{35E17375-2BED-70EA-D561-3A552830504E}"/>
                </a:ext>
              </a:extLst>
            </p:cNvPr>
            <p:cNvSpPr/>
            <p:nvPr/>
          </p:nvSpPr>
          <p:spPr>
            <a:xfrm>
              <a:off x="-3365275" y="4297875"/>
              <a:ext cx="100100" cy="38400"/>
            </a:xfrm>
            <a:custGeom>
              <a:avLst/>
              <a:gdLst/>
              <a:ahLst/>
              <a:cxnLst/>
              <a:rect l="l" t="t" r="r" b="b"/>
              <a:pathLst>
                <a:path w="4004" h="1536" extrusionOk="0">
                  <a:moveTo>
                    <a:pt x="367" y="1"/>
                  </a:moveTo>
                  <a:cubicBezTo>
                    <a:pt x="167" y="1"/>
                    <a:pt x="0" y="167"/>
                    <a:pt x="0" y="334"/>
                  </a:cubicBezTo>
                  <a:lnTo>
                    <a:pt x="0" y="1168"/>
                  </a:lnTo>
                  <a:cubicBezTo>
                    <a:pt x="0" y="1368"/>
                    <a:pt x="167" y="1535"/>
                    <a:pt x="367" y="1535"/>
                  </a:cubicBezTo>
                  <a:lnTo>
                    <a:pt x="4003" y="1535"/>
                  </a:lnTo>
                  <a:lnTo>
                    <a:pt x="4003" y="1235"/>
                  </a:lnTo>
                  <a:lnTo>
                    <a:pt x="367" y="1235"/>
                  </a:lnTo>
                  <a:cubicBezTo>
                    <a:pt x="334" y="1235"/>
                    <a:pt x="300" y="1202"/>
                    <a:pt x="300" y="1168"/>
                  </a:cubicBezTo>
                  <a:lnTo>
                    <a:pt x="300" y="334"/>
                  </a:lnTo>
                  <a:cubicBezTo>
                    <a:pt x="300" y="301"/>
                    <a:pt x="334" y="301"/>
                    <a:pt x="367" y="301"/>
                  </a:cubicBezTo>
                  <a:lnTo>
                    <a:pt x="3536" y="301"/>
                  </a:lnTo>
                  <a:lnTo>
                    <a:pt x="35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813;p74">
              <a:extLst>
                <a:ext uri="{FF2B5EF4-FFF2-40B4-BE49-F238E27FC236}">
                  <a16:creationId xmlns:a16="http://schemas.microsoft.com/office/drawing/2014/main" id="{D9084D30-39AD-E4C8-8654-1AA99367CA18}"/>
                </a:ext>
              </a:extLst>
            </p:cNvPr>
            <p:cNvSpPr/>
            <p:nvPr/>
          </p:nvSpPr>
          <p:spPr>
            <a:xfrm>
              <a:off x="-3130125" y="4261175"/>
              <a:ext cx="113450" cy="38400"/>
            </a:xfrm>
            <a:custGeom>
              <a:avLst/>
              <a:gdLst/>
              <a:ahLst/>
              <a:cxnLst/>
              <a:rect l="l" t="t" r="r" b="b"/>
              <a:pathLst>
                <a:path w="4538" h="1536" extrusionOk="0">
                  <a:moveTo>
                    <a:pt x="1" y="1"/>
                  </a:moveTo>
                  <a:lnTo>
                    <a:pt x="1" y="301"/>
                  </a:lnTo>
                  <a:lnTo>
                    <a:pt x="4171" y="301"/>
                  </a:lnTo>
                  <a:cubicBezTo>
                    <a:pt x="4204" y="301"/>
                    <a:pt x="4237" y="335"/>
                    <a:pt x="4237" y="368"/>
                  </a:cubicBezTo>
                  <a:lnTo>
                    <a:pt x="4237" y="1168"/>
                  </a:lnTo>
                  <a:cubicBezTo>
                    <a:pt x="4237" y="1202"/>
                    <a:pt x="4204" y="1235"/>
                    <a:pt x="4171" y="1235"/>
                  </a:cubicBezTo>
                  <a:lnTo>
                    <a:pt x="168" y="1235"/>
                  </a:lnTo>
                  <a:lnTo>
                    <a:pt x="168" y="1535"/>
                  </a:lnTo>
                  <a:lnTo>
                    <a:pt x="4171" y="1535"/>
                  </a:lnTo>
                  <a:cubicBezTo>
                    <a:pt x="4371" y="1535"/>
                    <a:pt x="4538" y="1369"/>
                    <a:pt x="4538" y="1168"/>
                  </a:cubicBezTo>
                  <a:lnTo>
                    <a:pt x="4538" y="368"/>
                  </a:lnTo>
                  <a:cubicBezTo>
                    <a:pt x="4538" y="168"/>
                    <a:pt x="4371" y="1"/>
                    <a:pt x="4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814;p74">
              <a:extLst>
                <a:ext uri="{FF2B5EF4-FFF2-40B4-BE49-F238E27FC236}">
                  <a16:creationId xmlns:a16="http://schemas.microsoft.com/office/drawing/2014/main" id="{31310F0B-A8B8-C729-B8A8-96A8FF3F7EDC}"/>
                </a:ext>
              </a:extLst>
            </p:cNvPr>
            <p:cNvSpPr/>
            <p:nvPr/>
          </p:nvSpPr>
          <p:spPr>
            <a:xfrm>
              <a:off x="-3137625" y="4297875"/>
              <a:ext cx="100100" cy="38400"/>
            </a:xfrm>
            <a:custGeom>
              <a:avLst/>
              <a:gdLst/>
              <a:ahLst/>
              <a:cxnLst/>
              <a:rect l="l" t="t" r="r" b="b"/>
              <a:pathLst>
                <a:path w="4004" h="1536" extrusionOk="0">
                  <a:moveTo>
                    <a:pt x="468" y="1"/>
                  </a:moveTo>
                  <a:lnTo>
                    <a:pt x="468" y="301"/>
                  </a:lnTo>
                  <a:lnTo>
                    <a:pt x="3637" y="301"/>
                  </a:lnTo>
                  <a:cubicBezTo>
                    <a:pt x="3670" y="301"/>
                    <a:pt x="3703" y="334"/>
                    <a:pt x="3703" y="368"/>
                  </a:cubicBezTo>
                  <a:lnTo>
                    <a:pt x="3703" y="1168"/>
                  </a:lnTo>
                  <a:cubicBezTo>
                    <a:pt x="3703" y="1202"/>
                    <a:pt x="3670" y="1235"/>
                    <a:pt x="3637" y="1235"/>
                  </a:cubicBezTo>
                  <a:lnTo>
                    <a:pt x="1" y="1235"/>
                  </a:lnTo>
                  <a:lnTo>
                    <a:pt x="1" y="1535"/>
                  </a:lnTo>
                  <a:lnTo>
                    <a:pt x="3637" y="1535"/>
                  </a:lnTo>
                  <a:cubicBezTo>
                    <a:pt x="3837" y="1535"/>
                    <a:pt x="4004" y="1368"/>
                    <a:pt x="4004" y="1168"/>
                  </a:cubicBezTo>
                  <a:lnTo>
                    <a:pt x="4004" y="368"/>
                  </a:lnTo>
                  <a:cubicBezTo>
                    <a:pt x="4004" y="167"/>
                    <a:pt x="3837" y="1"/>
                    <a:pt x="3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815;p74">
              <a:extLst>
                <a:ext uri="{FF2B5EF4-FFF2-40B4-BE49-F238E27FC236}">
                  <a16:creationId xmlns:a16="http://schemas.microsoft.com/office/drawing/2014/main" id="{96E473DE-D798-05F2-AAB5-E182B526262F}"/>
                </a:ext>
              </a:extLst>
            </p:cNvPr>
            <p:cNvSpPr/>
            <p:nvPr/>
          </p:nvSpPr>
          <p:spPr>
            <a:xfrm>
              <a:off x="-3397800" y="4382975"/>
              <a:ext cx="532900" cy="29175"/>
            </a:xfrm>
            <a:custGeom>
              <a:avLst/>
              <a:gdLst/>
              <a:ahLst/>
              <a:cxnLst/>
              <a:rect l="l" t="t" r="r" b="b"/>
              <a:pathLst>
                <a:path w="21316" h="1167" extrusionOk="0">
                  <a:moveTo>
                    <a:pt x="13052" y="1"/>
                  </a:moveTo>
                  <a:cubicBezTo>
                    <a:pt x="12088" y="1"/>
                    <a:pt x="11149" y="19"/>
                    <a:pt x="10308" y="66"/>
                  </a:cubicBezTo>
                  <a:cubicBezTo>
                    <a:pt x="8707" y="133"/>
                    <a:pt x="100" y="866"/>
                    <a:pt x="0" y="866"/>
                  </a:cubicBezTo>
                  <a:lnTo>
                    <a:pt x="34" y="1167"/>
                  </a:lnTo>
                  <a:cubicBezTo>
                    <a:pt x="134" y="1133"/>
                    <a:pt x="8707" y="433"/>
                    <a:pt x="10341" y="333"/>
                  </a:cubicBezTo>
                  <a:cubicBezTo>
                    <a:pt x="11083" y="297"/>
                    <a:pt x="11901" y="283"/>
                    <a:pt x="12747" y="283"/>
                  </a:cubicBezTo>
                  <a:cubicBezTo>
                    <a:pt x="16693" y="283"/>
                    <a:pt x="21227" y="600"/>
                    <a:pt x="21282" y="600"/>
                  </a:cubicBezTo>
                  <a:lnTo>
                    <a:pt x="21316" y="333"/>
                  </a:lnTo>
                  <a:cubicBezTo>
                    <a:pt x="21262" y="306"/>
                    <a:pt x="16945" y="1"/>
                    <a:pt x="13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816;p74">
              <a:extLst>
                <a:ext uri="{FF2B5EF4-FFF2-40B4-BE49-F238E27FC236}">
                  <a16:creationId xmlns:a16="http://schemas.microsoft.com/office/drawing/2014/main" id="{28C37825-DEFF-A022-4BEF-68ACEE7DE361}"/>
                </a:ext>
              </a:extLst>
            </p:cNvPr>
            <p:cNvSpPr/>
            <p:nvPr/>
          </p:nvSpPr>
          <p:spPr>
            <a:xfrm>
              <a:off x="-2919125" y="4409625"/>
              <a:ext cx="20875" cy="20875"/>
            </a:xfrm>
            <a:custGeom>
              <a:avLst/>
              <a:gdLst/>
              <a:ahLst/>
              <a:cxnLst/>
              <a:rect l="l" t="t" r="r" b="b"/>
              <a:pathLst>
                <a:path w="835" h="835" extrusionOk="0">
                  <a:moveTo>
                    <a:pt x="434" y="1"/>
                  </a:moveTo>
                  <a:cubicBezTo>
                    <a:pt x="200" y="1"/>
                    <a:pt x="0" y="201"/>
                    <a:pt x="0" y="434"/>
                  </a:cubicBezTo>
                  <a:cubicBezTo>
                    <a:pt x="0" y="668"/>
                    <a:pt x="200" y="834"/>
                    <a:pt x="434" y="834"/>
                  </a:cubicBezTo>
                  <a:cubicBezTo>
                    <a:pt x="667" y="834"/>
                    <a:pt x="834" y="668"/>
                    <a:pt x="834" y="434"/>
                  </a:cubicBezTo>
                  <a:cubicBezTo>
                    <a:pt x="834" y="201"/>
                    <a:pt x="667" y="1"/>
                    <a:pt x="4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817;p74">
              <a:extLst>
                <a:ext uri="{FF2B5EF4-FFF2-40B4-BE49-F238E27FC236}">
                  <a16:creationId xmlns:a16="http://schemas.microsoft.com/office/drawing/2014/main" id="{61267269-DA6C-D398-04C6-E909FA261A02}"/>
                </a:ext>
              </a:extLst>
            </p:cNvPr>
            <p:cNvSpPr/>
            <p:nvPr/>
          </p:nvSpPr>
          <p:spPr>
            <a:xfrm>
              <a:off x="-2985000" y="4407125"/>
              <a:ext cx="20875" cy="21700"/>
            </a:xfrm>
            <a:custGeom>
              <a:avLst/>
              <a:gdLst/>
              <a:ahLst/>
              <a:cxnLst/>
              <a:rect l="l" t="t" r="r" b="b"/>
              <a:pathLst>
                <a:path w="835" h="868" extrusionOk="0">
                  <a:moveTo>
                    <a:pt x="400" y="0"/>
                  </a:moveTo>
                  <a:cubicBezTo>
                    <a:pt x="167" y="0"/>
                    <a:pt x="0" y="201"/>
                    <a:pt x="0" y="434"/>
                  </a:cubicBezTo>
                  <a:cubicBezTo>
                    <a:pt x="0" y="668"/>
                    <a:pt x="167" y="868"/>
                    <a:pt x="400" y="868"/>
                  </a:cubicBezTo>
                  <a:cubicBezTo>
                    <a:pt x="634" y="868"/>
                    <a:pt x="834" y="668"/>
                    <a:pt x="834" y="434"/>
                  </a:cubicBezTo>
                  <a:cubicBezTo>
                    <a:pt x="834" y="201"/>
                    <a:pt x="634" y="0"/>
                    <a:pt x="4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818;p74">
              <a:extLst>
                <a:ext uri="{FF2B5EF4-FFF2-40B4-BE49-F238E27FC236}">
                  <a16:creationId xmlns:a16="http://schemas.microsoft.com/office/drawing/2014/main" id="{4CC3048B-381E-25C1-3549-435330710507}"/>
                </a:ext>
              </a:extLst>
            </p:cNvPr>
            <p:cNvSpPr/>
            <p:nvPr/>
          </p:nvSpPr>
          <p:spPr>
            <a:xfrm>
              <a:off x="-3051725" y="4404625"/>
              <a:ext cx="20875" cy="21700"/>
            </a:xfrm>
            <a:custGeom>
              <a:avLst/>
              <a:gdLst/>
              <a:ahLst/>
              <a:cxnLst/>
              <a:rect l="l" t="t" r="r" b="b"/>
              <a:pathLst>
                <a:path w="835" h="868" extrusionOk="0">
                  <a:moveTo>
                    <a:pt x="434" y="0"/>
                  </a:moveTo>
                  <a:cubicBezTo>
                    <a:pt x="201" y="0"/>
                    <a:pt x="1" y="201"/>
                    <a:pt x="1" y="434"/>
                  </a:cubicBezTo>
                  <a:cubicBezTo>
                    <a:pt x="1" y="668"/>
                    <a:pt x="201" y="868"/>
                    <a:pt x="434" y="868"/>
                  </a:cubicBezTo>
                  <a:cubicBezTo>
                    <a:pt x="634" y="868"/>
                    <a:pt x="834" y="668"/>
                    <a:pt x="834" y="434"/>
                  </a:cubicBezTo>
                  <a:cubicBezTo>
                    <a:pt x="834" y="201"/>
                    <a:pt x="63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819;p74">
              <a:extLst>
                <a:ext uri="{FF2B5EF4-FFF2-40B4-BE49-F238E27FC236}">
                  <a16:creationId xmlns:a16="http://schemas.microsoft.com/office/drawing/2014/main" id="{C1AD4046-4F2A-D377-2AE5-428418D71EFF}"/>
                </a:ext>
              </a:extLst>
            </p:cNvPr>
            <p:cNvSpPr/>
            <p:nvPr/>
          </p:nvSpPr>
          <p:spPr>
            <a:xfrm>
              <a:off x="-3118450" y="4402125"/>
              <a:ext cx="20875" cy="21700"/>
            </a:xfrm>
            <a:custGeom>
              <a:avLst/>
              <a:gdLst/>
              <a:ahLst/>
              <a:cxnLst/>
              <a:rect l="l" t="t" r="r" b="b"/>
              <a:pathLst>
                <a:path w="835" h="868" extrusionOk="0">
                  <a:moveTo>
                    <a:pt x="435" y="0"/>
                  </a:moveTo>
                  <a:cubicBezTo>
                    <a:pt x="201" y="0"/>
                    <a:pt x="1" y="200"/>
                    <a:pt x="1" y="434"/>
                  </a:cubicBezTo>
                  <a:cubicBezTo>
                    <a:pt x="1" y="667"/>
                    <a:pt x="201" y="868"/>
                    <a:pt x="435" y="868"/>
                  </a:cubicBezTo>
                  <a:cubicBezTo>
                    <a:pt x="668" y="868"/>
                    <a:pt x="835" y="667"/>
                    <a:pt x="835" y="434"/>
                  </a:cubicBezTo>
                  <a:cubicBezTo>
                    <a:pt x="835" y="200"/>
                    <a:pt x="668"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820;p74">
              <a:extLst>
                <a:ext uri="{FF2B5EF4-FFF2-40B4-BE49-F238E27FC236}">
                  <a16:creationId xmlns:a16="http://schemas.microsoft.com/office/drawing/2014/main" id="{2182E7B5-1A20-3009-F4FB-336BC01979E8}"/>
                </a:ext>
              </a:extLst>
            </p:cNvPr>
            <p:cNvSpPr/>
            <p:nvPr/>
          </p:nvSpPr>
          <p:spPr>
            <a:xfrm>
              <a:off x="-2715650" y="4941675"/>
              <a:ext cx="279400" cy="171800"/>
            </a:xfrm>
            <a:custGeom>
              <a:avLst/>
              <a:gdLst/>
              <a:ahLst/>
              <a:cxnLst/>
              <a:rect l="l" t="t" r="r" b="b"/>
              <a:pathLst>
                <a:path w="11176" h="6872" extrusionOk="0">
                  <a:moveTo>
                    <a:pt x="1468" y="0"/>
                  </a:moveTo>
                  <a:lnTo>
                    <a:pt x="1435" y="267"/>
                  </a:lnTo>
                  <a:cubicBezTo>
                    <a:pt x="1502" y="301"/>
                    <a:pt x="8240" y="1068"/>
                    <a:pt x="10408" y="3169"/>
                  </a:cubicBezTo>
                  <a:cubicBezTo>
                    <a:pt x="10775" y="3503"/>
                    <a:pt x="10875" y="3937"/>
                    <a:pt x="10741" y="4337"/>
                  </a:cubicBezTo>
                  <a:cubicBezTo>
                    <a:pt x="10475" y="5037"/>
                    <a:pt x="9441" y="5538"/>
                    <a:pt x="7939" y="5638"/>
                  </a:cubicBezTo>
                  <a:cubicBezTo>
                    <a:pt x="4971" y="5871"/>
                    <a:pt x="34" y="6572"/>
                    <a:pt x="0" y="6572"/>
                  </a:cubicBezTo>
                  <a:lnTo>
                    <a:pt x="34" y="6872"/>
                  </a:lnTo>
                  <a:cubicBezTo>
                    <a:pt x="101" y="6872"/>
                    <a:pt x="5004" y="6172"/>
                    <a:pt x="7939" y="5938"/>
                  </a:cubicBezTo>
                  <a:cubicBezTo>
                    <a:pt x="9607" y="5805"/>
                    <a:pt x="10708" y="5271"/>
                    <a:pt x="11008" y="4437"/>
                  </a:cubicBezTo>
                  <a:cubicBezTo>
                    <a:pt x="11175" y="3937"/>
                    <a:pt x="11042" y="3370"/>
                    <a:pt x="10608" y="2969"/>
                  </a:cubicBezTo>
                  <a:cubicBezTo>
                    <a:pt x="8373" y="801"/>
                    <a:pt x="1735" y="34"/>
                    <a:pt x="1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821;p74">
              <a:extLst>
                <a:ext uri="{FF2B5EF4-FFF2-40B4-BE49-F238E27FC236}">
                  <a16:creationId xmlns:a16="http://schemas.microsoft.com/office/drawing/2014/main" id="{B8C32A49-F49F-F33B-1B18-83CE1B799FE5}"/>
                </a:ext>
              </a:extLst>
            </p:cNvPr>
            <p:cNvSpPr/>
            <p:nvPr/>
          </p:nvSpPr>
          <p:spPr>
            <a:xfrm>
              <a:off x="-2706475" y="4967525"/>
              <a:ext cx="202675" cy="121775"/>
            </a:xfrm>
            <a:custGeom>
              <a:avLst/>
              <a:gdLst/>
              <a:ahLst/>
              <a:cxnLst/>
              <a:rect l="l" t="t" r="r" b="b"/>
              <a:pathLst>
                <a:path w="8107" h="4871" extrusionOk="0">
                  <a:moveTo>
                    <a:pt x="1001" y="1"/>
                  </a:moveTo>
                  <a:lnTo>
                    <a:pt x="968" y="267"/>
                  </a:lnTo>
                  <a:cubicBezTo>
                    <a:pt x="3536" y="668"/>
                    <a:pt x="7639" y="1535"/>
                    <a:pt x="7706" y="2336"/>
                  </a:cubicBezTo>
                  <a:cubicBezTo>
                    <a:pt x="7773" y="3003"/>
                    <a:pt x="3836" y="4003"/>
                    <a:pt x="0" y="4570"/>
                  </a:cubicBezTo>
                  <a:lnTo>
                    <a:pt x="67" y="4871"/>
                  </a:lnTo>
                  <a:cubicBezTo>
                    <a:pt x="1401" y="4671"/>
                    <a:pt x="8106" y="3570"/>
                    <a:pt x="8006" y="2302"/>
                  </a:cubicBezTo>
                  <a:cubicBezTo>
                    <a:pt x="7906" y="1068"/>
                    <a:pt x="2135" y="167"/>
                    <a:pt x="10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822;p74">
              <a:extLst>
                <a:ext uri="{FF2B5EF4-FFF2-40B4-BE49-F238E27FC236}">
                  <a16:creationId xmlns:a16="http://schemas.microsoft.com/office/drawing/2014/main" id="{11384657-6BED-FAA3-5E6E-CD6069AA7C17}"/>
                </a:ext>
              </a:extLst>
            </p:cNvPr>
            <p:cNvSpPr/>
            <p:nvPr/>
          </p:nvSpPr>
          <p:spPr>
            <a:xfrm>
              <a:off x="-2639775" y="4152550"/>
              <a:ext cx="651325" cy="329650"/>
            </a:xfrm>
            <a:custGeom>
              <a:avLst/>
              <a:gdLst/>
              <a:ahLst/>
              <a:cxnLst/>
              <a:rect l="l" t="t" r="r" b="b"/>
              <a:pathLst>
                <a:path w="26053" h="13186" extrusionOk="0">
                  <a:moveTo>
                    <a:pt x="1187" y="0"/>
                  </a:moveTo>
                  <a:cubicBezTo>
                    <a:pt x="462" y="0"/>
                    <a:pt x="10" y="10"/>
                    <a:pt x="1" y="10"/>
                  </a:cubicBezTo>
                  <a:lnTo>
                    <a:pt x="1" y="310"/>
                  </a:lnTo>
                  <a:cubicBezTo>
                    <a:pt x="21" y="310"/>
                    <a:pt x="605" y="294"/>
                    <a:pt x="1505" y="294"/>
                  </a:cubicBezTo>
                  <a:cubicBezTo>
                    <a:pt x="3574" y="294"/>
                    <a:pt x="7313" y="375"/>
                    <a:pt x="9708" y="910"/>
                  </a:cubicBezTo>
                  <a:cubicBezTo>
                    <a:pt x="12010" y="1411"/>
                    <a:pt x="14378" y="1711"/>
                    <a:pt x="16680" y="2011"/>
                  </a:cubicBezTo>
                  <a:cubicBezTo>
                    <a:pt x="21016" y="2545"/>
                    <a:pt x="24719" y="3045"/>
                    <a:pt x="25319" y="4546"/>
                  </a:cubicBezTo>
                  <a:cubicBezTo>
                    <a:pt x="25719" y="5614"/>
                    <a:pt x="25686" y="6614"/>
                    <a:pt x="25152" y="7482"/>
                  </a:cubicBezTo>
                  <a:cubicBezTo>
                    <a:pt x="24018" y="9416"/>
                    <a:pt x="20849" y="10484"/>
                    <a:pt x="18447" y="10784"/>
                  </a:cubicBezTo>
                  <a:cubicBezTo>
                    <a:pt x="16946" y="10984"/>
                    <a:pt x="15312" y="11351"/>
                    <a:pt x="13711" y="11685"/>
                  </a:cubicBezTo>
                  <a:cubicBezTo>
                    <a:pt x="11476" y="12152"/>
                    <a:pt x="9341" y="12619"/>
                    <a:pt x="7740" y="12619"/>
                  </a:cubicBezTo>
                  <a:cubicBezTo>
                    <a:pt x="4971" y="12619"/>
                    <a:pt x="401" y="12885"/>
                    <a:pt x="335" y="12885"/>
                  </a:cubicBezTo>
                  <a:lnTo>
                    <a:pt x="368" y="13186"/>
                  </a:lnTo>
                  <a:cubicBezTo>
                    <a:pt x="400" y="13186"/>
                    <a:pt x="4533" y="12916"/>
                    <a:pt x="7293" y="12916"/>
                  </a:cubicBezTo>
                  <a:cubicBezTo>
                    <a:pt x="7447" y="12916"/>
                    <a:pt x="7596" y="12917"/>
                    <a:pt x="7740" y="12919"/>
                  </a:cubicBezTo>
                  <a:cubicBezTo>
                    <a:pt x="9374" y="12919"/>
                    <a:pt x="11509" y="12452"/>
                    <a:pt x="13777" y="11951"/>
                  </a:cubicBezTo>
                  <a:cubicBezTo>
                    <a:pt x="15345" y="11618"/>
                    <a:pt x="16980" y="11284"/>
                    <a:pt x="18481" y="11084"/>
                  </a:cubicBezTo>
                  <a:cubicBezTo>
                    <a:pt x="21049" y="10751"/>
                    <a:pt x="24218" y="9650"/>
                    <a:pt x="25419" y="7648"/>
                  </a:cubicBezTo>
                  <a:cubicBezTo>
                    <a:pt x="25986" y="6681"/>
                    <a:pt x="26053" y="5580"/>
                    <a:pt x="25586" y="4413"/>
                  </a:cubicBezTo>
                  <a:cubicBezTo>
                    <a:pt x="24919" y="2778"/>
                    <a:pt x="21316" y="2311"/>
                    <a:pt x="16713" y="1711"/>
                  </a:cubicBezTo>
                  <a:cubicBezTo>
                    <a:pt x="14411" y="1411"/>
                    <a:pt x="12043" y="1110"/>
                    <a:pt x="9775" y="610"/>
                  </a:cubicBezTo>
                  <a:cubicBezTo>
                    <a:pt x="7231" y="72"/>
                    <a:pt x="3180" y="0"/>
                    <a:pt x="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823;p74">
              <a:extLst>
                <a:ext uri="{FF2B5EF4-FFF2-40B4-BE49-F238E27FC236}">
                  <a16:creationId xmlns:a16="http://schemas.microsoft.com/office/drawing/2014/main" id="{9969298A-6417-0468-8F44-76493CE2564F}"/>
                </a:ext>
              </a:extLst>
            </p:cNvPr>
            <p:cNvSpPr/>
            <p:nvPr/>
          </p:nvSpPr>
          <p:spPr>
            <a:xfrm>
              <a:off x="-2370400" y="4212825"/>
              <a:ext cx="156800" cy="156800"/>
            </a:xfrm>
            <a:custGeom>
              <a:avLst/>
              <a:gdLst/>
              <a:ahLst/>
              <a:cxnLst/>
              <a:rect l="l" t="t" r="r" b="b"/>
              <a:pathLst>
                <a:path w="6272" h="6272" extrusionOk="0">
                  <a:moveTo>
                    <a:pt x="3136" y="300"/>
                  </a:moveTo>
                  <a:cubicBezTo>
                    <a:pt x="4704" y="300"/>
                    <a:pt x="5971" y="1568"/>
                    <a:pt x="5971" y="3136"/>
                  </a:cubicBezTo>
                  <a:cubicBezTo>
                    <a:pt x="5971" y="4704"/>
                    <a:pt x="4704" y="5971"/>
                    <a:pt x="3136" y="5971"/>
                  </a:cubicBezTo>
                  <a:cubicBezTo>
                    <a:pt x="1568" y="5971"/>
                    <a:pt x="301" y="4704"/>
                    <a:pt x="301" y="3136"/>
                  </a:cubicBezTo>
                  <a:cubicBezTo>
                    <a:pt x="301" y="1568"/>
                    <a:pt x="1568" y="300"/>
                    <a:pt x="3136" y="300"/>
                  </a:cubicBezTo>
                  <a:close/>
                  <a:moveTo>
                    <a:pt x="3136" y="0"/>
                  </a:moveTo>
                  <a:cubicBezTo>
                    <a:pt x="1401" y="0"/>
                    <a:pt x="0" y="1401"/>
                    <a:pt x="0" y="3136"/>
                  </a:cubicBezTo>
                  <a:cubicBezTo>
                    <a:pt x="0" y="4837"/>
                    <a:pt x="1401" y="6271"/>
                    <a:pt x="3136" y="6271"/>
                  </a:cubicBezTo>
                  <a:cubicBezTo>
                    <a:pt x="4870" y="6271"/>
                    <a:pt x="6271" y="4837"/>
                    <a:pt x="6271" y="3136"/>
                  </a:cubicBezTo>
                  <a:cubicBezTo>
                    <a:pt x="6271" y="1401"/>
                    <a:pt x="4870" y="0"/>
                    <a:pt x="3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824;p74">
              <a:extLst>
                <a:ext uri="{FF2B5EF4-FFF2-40B4-BE49-F238E27FC236}">
                  <a16:creationId xmlns:a16="http://schemas.microsoft.com/office/drawing/2014/main" id="{12214622-3569-C550-4944-AE25B3D5EFB8}"/>
                </a:ext>
              </a:extLst>
            </p:cNvPr>
            <p:cNvSpPr/>
            <p:nvPr/>
          </p:nvSpPr>
          <p:spPr>
            <a:xfrm>
              <a:off x="-2349550" y="4233675"/>
              <a:ext cx="115100" cy="114275"/>
            </a:xfrm>
            <a:custGeom>
              <a:avLst/>
              <a:gdLst/>
              <a:ahLst/>
              <a:cxnLst/>
              <a:rect l="l" t="t" r="r" b="b"/>
              <a:pathLst>
                <a:path w="4604" h="4571" extrusionOk="0">
                  <a:moveTo>
                    <a:pt x="2302" y="300"/>
                  </a:moveTo>
                  <a:cubicBezTo>
                    <a:pt x="3403" y="300"/>
                    <a:pt x="4303" y="1201"/>
                    <a:pt x="4303" y="2302"/>
                  </a:cubicBezTo>
                  <a:cubicBezTo>
                    <a:pt x="4303" y="3403"/>
                    <a:pt x="3403" y="4303"/>
                    <a:pt x="2302" y="4303"/>
                  </a:cubicBezTo>
                  <a:cubicBezTo>
                    <a:pt x="1201" y="4303"/>
                    <a:pt x="300" y="3403"/>
                    <a:pt x="300" y="2302"/>
                  </a:cubicBezTo>
                  <a:cubicBezTo>
                    <a:pt x="300" y="1201"/>
                    <a:pt x="1201" y="300"/>
                    <a:pt x="2302" y="300"/>
                  </a:cubicBezTo>
                  <a:close/>
                  <a:moveTo>
                    <a:pt x="2302" y="0"/>
                  </a:moveTo>
                  <a:cubicBezTo>
                    <a:pt x="1034" y="0"/>
                    <a:pt x="0" y="1034"/>
                    <a:pt x="0" y="2302"/>
                  </a:cubicBezTo>
                  <a:cubicBezTo>
                    <a:pt x="0" y="3569"/>
                    <a:pt x="1034" y="4570"/>
                    <a:pt x="2302" y="4570"/>
                  </a:cubicBezTo>
                  <a:cubicBezTo>
                    <a:pt x="3569" y="4570"/>
                    <a:pt x="4604" y="3569"/>
                    <a:pt x="4604" y="2302"/>
                  </a:cubicBezTo>
                  <a:cubicBezTo>
                    <a:pt x="4604" y="1034"/>
                    <a:pt x="3569" y="0"/>
                    <a:pt x="2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825;p74">
              <a:extLst>
                <a:ext uri="{FF2B5EF4-FFF2-40B4-BE49-F238E27FC236}">
                  <a16:creationId xmlns:a16="http://schemas.microsoft.com/office/drawing/2014/main" id="{FDFC469F-7516-2CDA-6296-A70266DE50BF}"/>
                </a:ext>
              </a:extLst>
            </p:cNvPr>
            <p:cNvSpPr/>
            <p:nvPr/>
          </p:nvSpPr>
          <p:spPr>
            <a:xfrm>
              <a:off x="-2327875" y="4255350"/>
              <a:ext cx="71750" cy="71750"/>
            </a:xfrm>
            <a:custGeom>
              <a:avLst/>
              <a:gdLst/>
              <a:ahLst/>
              <a:cxnLst/>
              <a:rect l="l" t="t" r="r" b="b"/>
              <a:pathLst>
                <a:path w="2870" h="2870" extrusionOk="0">
                  <a:moveTo>
                    <a:pt x="1435" y="301"/>
                  </a:moveTo>
                  <a:cubicBezTo>
                    <a:pt x="2069" y="301"/>
                    <a:pt x="2569" y="801"/>
                    <a:pt x="2569" y="1435"/>
                  </a:cubicBezTo>
                  <a:cubicBezTo>
                    <a:pt x="2569" y="2069"/>
                    <a:pt x="2069" y="2569"/>
                    <a:pt x="1435" y="2569"/>
                  </a:cubicBezTo>
                  <a:cubicBezTo>
                    <a:pt x="801" y="2569"/>
                    <a:pt x="301" y="2069"/>
                    <a:pt x="301" y="1435"/>
                  </a:cubicBezTo>
                  <a:cubicBezTo>
                    <a:pt x="301" y="801"/>
                    <a:pt x="801" y="301"/>
                    <a:pt x="1435" y="301"/>
                  </a:cubicBezTo>
                  <a:close/>
                  <a:moveTo>
                    <a:pt x="1435" y="0"/>
                  </a:moveTo>
                  <a:cubicBezTo>
                    <a:pt x="668" y="0"/>
                    <a:pt x="1" y="634"/>
                    <a:pt x="1" y="1435"/>
                  </a:cubicBezTo>
                  <a:cubicBezTo>
                    <a:pt x="1" y="2202"/>
                    <a:pt x="634" y="2869"/>
                    <a:pt x="1435" y="2869"/>
                  </a:cubicBezTo>
                  <a:cubicBezTo>
                    <a:pt x="2235" y="2869"/>
                    <a:pt x="2869" y="2202"/>
                    <a:pt x="2869" y="1435"/>
                  </a:cubicBezTo>
                  <a:cubicBezTo>
                    <a:pt x="2869" y="634"/>
                    <a:pt x="2235" y="0"/>
                    <a:pt x="1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826;p74">
              <a:extLst>
                <a:ext uri="{FF2B5EF4-FFF2-40B4-BE49-F238E27FC236}">
                  <a16:creationId xmlns:a16="http://schemas.microsoft.com/office/drawing/2014/main" id="{B0677398-4ABE-7BBD-09A7-06E0F9B6EFCD}"/>
                </a:ext>
              </a:extLst>
            </p:cNvPr>
            <p:cNvSpPr/>
            <p:nvPr/>
          </p:nvSpPr>
          <p:spPr>
            <a:xfrm>
              <a:off x="-2222800" y="4261175"/>
              <a:ext cx="113450" cy="38400"/>
            </a:xfrm>
            <a:custGeom>
              <a:avLst/>
              <a:gdLst/>
              <a:ahLst/>
              <a:cxnLst/>
              <a:rect l="l" t="t" r="r" b="b"/>
              <a:pathLst>
                <a:path w="4538" h="1536" extrusionOk="0">
                  <a:moveTo>
                    <a:pt x="1" y="1"/>
                  </a:moveTo>
                  <a:lnTo>
                    <a:pt x="1" y="301"/>
                  </a:lnTo>
                  <a:lnTo>
                    <a:pt x="4170" y="301"/>
                  </a:lnTo>
                  <a:cubicBezTo>
                    <a:pt x="4204" y="301"/>
                    <a:pt x="4237" y="335"/>
                    <a:pt x="4237" y="368"/>
                  </a:cubicBezTo>
                  <a:lnTo>
                    <a:pt x="4237" y="1168"/>
                  </a:lnTo>
                  <a:cubicBezTo>
                    <a:pt x="4237" y="1202"/>
                    <a:pt x="4204" y="1235"/>
                    <a:pt x="4170" y="1235"/>
                  </a:cubicBezTo>
                  <a:lnTo>
                    <a:pt x="167" y="1235"/>
                  </a:lnTo>
                  <a:lnTo>
                    <a:pt x="167" y="1535"/>
                  </a:lnTo>
                  <a:lnTo>
                    <a:pt x="4170" y="1535"/>
                  </a:lnTo>
                  <a:cubicBezTo>
                    <a:pt x="4370" y="1535"/>
                    <a:pt x="4537" y="1369"/>
                    <a:pt x="4537" y="1168"/>
                  </a:cubicBezTo>
                  <a:lnTo>
                    <a:pt x="4537" y="368"/>
                  </a:lnTo>
                  <a:cubicBezTo>
                    <a:pt x="4537" y="168"/>
                    <a:pt x="4370" y="1"/>
                    <a:pt x="4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827;p74">
              <a:extLst>
                <a:ext uri="{FF2B5EF4-FFF2-40B4-BE49-F238E27FC236}">
                  <a16:creationId xmlns:a16="http://schemas.microsoft.com/office/drawing/2014/main" id="{6EAFB0C9-E8D7-6EEF-983F-DCB25AD92202}"/>
                </a:ext>
              </a:extLst>
            </p:cNvPr>
            <p:cNvSpPr/>
            <p:nvPr/>
          </p:nvSpPr>
          <p:spPr>
            <a:xfrm>
              <a:off x="-2230300" y="4297875"/>
              <a:ext cx="100100" cy="38400"/>
            </a:xfrm>
            <a:custGeom>
              <a:avLst/>
              <a:gdLst/>
              <a:ahLst/>
              <a:cxnLst/>
              <a:rect l="l" t="t" r="r" b="b"/>
              <a:pathLst>
                <a:path w="4004" h="1536" extrusionOk="0">
                  <a:moveTo>
                    <a:pt x="467" y="1"/>
                  </a:moveTo>
                  <a:lnTo>
                    <a:pt x="467" y="301"/>
                  </a:lnTo>
                  <a:lnTo>
                    <a:pt x="3636" y="301"/>
                  </a:lnTo>
                  <a:cubicBezTo>
                    <a:pt x="3670" y="301"/>
                    <a:pt x="3703" y="334"/>
                    <a:pt x="3703" y="368"/>
                  </a:cubicBezTo>
                  <a:lnTo>
                    <a:pt x="3703" y="1168"/>
                  </a:lnTo>
                  <a:cubicBezTo>
                    <a:pt x="3703" y="1202"/>
                    <a:pt x="3670" y="1235"/>
                    <a:pt x="3636" y="1235"/>
                  </a:cubicBezTo>
                  <a:lnTo>
                    <a:pt x="0" y="1235"/>
                  </a:lnTo>
                  <a:lnTo>
                    <a:pt x="0" y="1535"/>
                  </a:lnTo>
                  <a:lnTo>
                    <a:pt x="3636" y="1535"/>
                  </a:lnTo>
                  <a:cubicBezTo>
                    <a:pt x="3836" y="1535"/>
                    <a:pt x="4003" y="1368"/>
                    <a:pt x="4003" y="1168"/>
                  </a:cubicBezTo>
                  <a:lnTo>
                    <a:pt x="4003" y="368"/>
                  </a:lnTo>
                  <a:cubicBezTo>
                    <a:pt x="4003" y="167"/>
                    <a:pt x="3836" y="1"/>
                    <a:pt x="3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828;p74">
              <a:extLst>
                <a:ext uri="{FF2B5EF4-FFF2-40B4-BE49-F238E27FC236}">
                  <a16:creationId xmlns:a16="http://schemas.microsoft.com/office/drawing/2014/main" id="{05E8D873-2587-5FC2-5A53-F474EED74D25}"/>
                </a:ext>
              </a:extLst>
            </p:cNvPr>
            <p:cNvSpPr/>
            <p:nvPr/>
          </p:nvSpPr>
          <p:spPr>
            <a:xfrm>
              <a:off x="-2478825" y="4261175"/>
              <a:ext cx="113450" cy="38400"/>
            </a:xfrm>
            <a:custGeom>
              <a:avLst/>
              <a:gdLst/>
              <a:ahLst/>
              <a:cxnLst/>
              <a:rect l="l" t="t" r="r" b="b"/>
              <a:pathLst>
                <a:path w="4538" h="1536" extrusionOk="0">
                  <a:moveTo>
                    <a:pt x="368" y="1"/>
                  </a:moveTo>
                  <a:cubicBezTo>
                    <a:pt x="168" y="1"/>
                    <a:pt x="1" y="168"/>
                    <a:pt x="1" y="368"/>
                  </a:cubicBezTo>
                  <a:lnTo>
                    <a:pt x="1" y="1168"/>
                  </a:lnTo>
                  <a:cubicBezTo>
                    <a:pt x="1" y="1369"/>
                    <a:pt x="168" y="1535"/>
                    <a:pt x="368" y="1535"/>
                  </a:cubicBezTo>
                  <a:lnTo>
                    <a:pt x="4371" y="1535"/>
                  </a:lnTo>
                  <a:lnTo>
                    <a:pt x="4371" y="1235"/>
                  </a:lnTo>
                  <a:lnTo>
                    <a:pt x="368" y="1235"/>
                  </a:lnTo>
                  <a:cubicBezTo>
                    <a:pt x="334" y="1235"/>
                    <a:pt x="301" y="1202"/>
                    <a:pt x="301" y="1168"/>
                  </a:cubicBezTo>
                  <a:lnTo>
                    <a:pt x="301" y="368"/>
                  </a:lnTo>
                  <a:cubicBezTo>
                    <a:pt x="301" y="335"/>
                    <a:pt x="334" y="301"/>
                    <a:pt x="368" y="301"/>
                  </a:cubicBezTo>
                  <a:lnTo>
                    <a:pt x="4537" y="301"/>
                  </a:lnTo>
                  <a:lnTo>
                    <a:pt x="4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829;p74">
              <a:extLst>
                <a:ext uri="{FF2B5EF4-FFF2-40B4-BE49-F238E27FC236}">
                  <a16:creationId xmlns:a16="http://schemas.microsoft.com/office/drawing/2014/main" id="{E9B5D3B4-FA52-664B-3015-EDB2A4A805F5}"/>
                </a:ext>
              </a:extLst>
            </p:cNvPr>
            <p:cNvSpPr/>
            <p:nvPr/>
          </p:nvSpPr>
          <p:spPr>
            <a:xfrm>
              <a:off x="-2457975" y="4297875"/>
              <a:ext cx="100100" cy="38400"/>
            </a:xfrm>
            <a:custGeom>
              <a:avLst/>
              <a:gdLst/>
              <a:ahLst/>
              <a:cxnLst/>
              <a:rect l="l" t="t" r="r" b="b"/>
              <a:pathLst>
                <a:path w="4004" h="1536" extrusionOk="0">
                  <a:moveTo>
                    <a:pt x="368" y="1"/>
                  </a:moveTo>
                  <a:cubicBezTo>
                    <a:pt x="168" y="1"/>
                    <a:pt x="1" y="167"/>
                    <a:pt x="1" y="334"/>
                  </a:cubicBezTo>
                  <a:lnTo>
                    <a:pt x="1" y="1168"/>
                  </a:lnTo>
                  <a:cubicBezTo>
                    <a:pt x="1" y="1368"/>
                    <a:pt x="168" y="1535"/>
                    <a:pt x="368" y="1535"/>
                  </a:cubicBezTo>
                  <a:lnTo>
                    <a:pt x="4004" y="1535"/>
                  </a:lnTo>
                  <a:lnTo>
                    <a:pt x="4004" y="1235"/>
                  </a:lnTo>
                  <a:lnTo>
                    <a:pt x="368" y="1235"/>
                  </a:lnTo>
                  <a:cubicBezTo>
                    <a:pt x="334" y="1235"/>
                    <a:pt x="301" y="1202"/>
                    <a:pt x="301" y="1168"/>
                  </a:cubicBezTo>
                  <a:lnTo>
                    <a:pt x="301" y="334"/>
                  </a:lnTo>
                  <a:cubicBezTo>
                    <a:pt x="301" y="301"/>
                    <a:pt x="334" y="301"/>
                    <a:pt x="368" y="301"/>
                  </a:cubicBezTo>
                  <a:lnTo>
                    <a:pt x="3537" y="301"/>
                  </a:lnTo>
                  <a:lnTo>
                    <a:pt x="35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830;p74">
              <a:extLst>
                <a:ext uri="{FF2B5EF4-FFF2-40B4-BE49-F238E27FC236}">
                  <a16:creationId xmlns:a16="http://schemas.microsoft.com/office/drawing/2014/main" id="{FE82CD47-2776-BEE6-39EF-1A231E1A4112}"/>
                </a:ext>
              </a:extLst>
            </p:cNvPr>
            <p:cNvSpPr/>
            <p:nvPr/>
          </p:nvSpPr>
          <p:spPr>
            <a:xfrm>
              <a:off x="-2630600" y="4383050"/>
              <a:ext cx="532925" cy="29100"/>
            </a:xfrm>
            <a:custGeom>
              <a:avLst/>
              <a:gdLst/>
              <a:ahLst/>
              <a:cxnLst/>
              <a:rect l="l" t="t" r="r" b="b"/>
              <a:pathLst>
                <a:path w="21317" h="1164" extrusionOk="0">
                  <a:moveTo>
                    <a:pt x="8401" y="1"/>
                  </a:moveTo>
                  <a:cubicBezTo>
                    <a:pt x="4473" y="1"/>
                    <a:pt x="55" y="330"/>
                    <a:pt x="1" y="330"/>
                  </a:cubicBezTo>
                  <a:lnTo>
                    <a:pt x="34" y="597"/>
                  </a:lnTo>
                  <a:cubicBezTo>
                    <a:pt x="89" y="597"/>
                    <a:pt x="4623" y="280"/>
                    <a:pt x="8570" y="280"/>
                  </a:cubicBezTo>
                  <a:cubicBezTo>
                    <a:pt x="9415" y="280"/>
                    <a:pt x="10234" y="294"/>
                    <a:pt x="10975" y="330"/>
                  </a:cubicBezTo>
                  <a:cubicBezTo>
                    <a:pt x="12610" y="430"/>
                    <a:pt x="21216" y="1130"/>
                    <a:pt x="21283" y="1164"/>
                  </a:cubicBezTo>
                  <a:lnTo>
                    <a:pt x="21316" y="863"/>
                  </a:lnTo>
                  <a:cubicBezTo>
                    <a:pt x="21216" y="863"/>
                    <a:pt x="12643" y="130"/>
                    <a:pt x="11009" y="63"/>
                  </a:cubicBezTo>
                  <a:cubicBezTo>
                    <a:pt x="10207" y="19"/>
                    <a:pt x="9317" y="1"/>
                    <a:pt x="8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831;p74">
              <a:extLst>
                <a:ext uri="{FF2B5EF4-FFF2-40B4-BE49-F238E27FC236}">
                  <a16:creationId xmlns:a16="http://schemas.microsoft.com/office/drawing/2014/main" id="{BF4E2735-C51B-20F3-667A-D9BA547D2133}"/>
                </a:ext>
              </a:extLst>
            </p:cNvPr>
            <p:cNvSpPr/>
            <p:nvPr/>
          </p:nvSpPr>
          <p:spPr>
            <a:xfrm>
              <a:off x="-2597225" y="4409625"/>
              <a:ext cx="20875" cy="20875"/>
            </a:xfrm>
            <a:custGeom>
              <a:avLst/>
              <a:gdLst/>
              <a:ahLst/>
              <a:cxnLst/>
              <a:rect l="l" t="t" r="r" b="b"/>
              <a:pathLst>
                <a:path w="835" h="835" extrusionOk="0">
                  <a:moveTo>
                    <a:pt x="400" y="1"/>
                  </a:moveTo>
                  <a:cubicBezTo>
                    <a:pt x="200" y="1"/>
                    <a:pt x="0" y="201"/>
                    <a:pt x="0" y="434"/>
                  </a:cubicBezTo>
                  <a:cubicBezTo>
                    <a:pt x="0" y="668"/>
                    <a:pt x="200" y="834"/>
                    <a:pt x="400" y="834"/>
                  </a:cubicBezTo>
                  <a:cubicBezTo>
                    <a:pt x="634" y="834"/>
                    <a:pt x="834" y="668"/>
                    <a:pt x="834" y="434"/>
                  </a:cubicBezTo>
                  <a:cubicBezTo>
                    <a:pt x="834" y="201"/>
                    <a:pt x="634" y="1"/>
                    <a:pt x="4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832;p74">
              <a:extLst>
                <a:ext uri="{FF2B5EF4-FFF2-40B4-BE49-F238E27FC236}">
                  <a16:creationId xmlns:a16="http://schemas.microsoft.com/office/drawing/2014/main" id="{E581E559-2CEB-28E0-0502-C1F25C9CA7C3}"/>
                </a:ext>
              </a:extLst>
            </p:cNvPr>
            <p:cNvSpPr/>
            <p:nvPr/>
          </p:nvSpPr>
          <p:spPr>
            <a:xfrm>
              <a:off x="-2530525" y="4407125"/>
              <a:ext cx="20875" cy="21700"/>
            </a:xfrm>
            <a:custGeom>
              <a:avLst/>
              <a:gdLst/>
              <a:ahLst/>
              <a:cxnLst/>
              <a:rect l="l" t="t" r="r" b="b"/>
              <a:pathLst>
                <a:path w="835" h="868" extrusionOk="0">
                  <a:moveTo>
                    <a:pt x="401" y="0"/>
                  </a:moveTo>
                  <a:cubicBezTo>
                    <a:pt x="168" y="0"/>
                    <a:pt x="1" y="201"/>
                    <a:pt x="1" y="434"/>
                  </a:cubicBezTo>
                  <a:cubicBezTo>
                    <a:pt x="1" y="668"/>
                    <a:pt x="168" y="868"/>
                    <a:pt x="401" y="868"/>
                  </a:cubicBezTo>
                  <a:cubicBezTo>
                    <a:pt x="635" y="868"/>
                    <a:pt x="835" y="668"/>
                    <a:pt x="835" y="434"/>
                  </a:cubicBezTo>
                  <a:cubicBezTo>
                    <a:pt x="835" y="201"/>
                    <a:pt x="635"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833;p74">
              <a:extLst>
                <a:ext uri="{FF2B5EF4-FFF2-40B4-BE49-F238E27FC236}">
                  <a16:creationId xmlns:a16="http://schemas.microsoft.com/office/drawing/2014/main" id="{0F8CD511-0DE7-9B77-518F-0C6042C15BDB}"/>
                </a:ext>
              </a:extLst>
            </p:cNvPr>
            <p:cNvSpPr/>
            <p:nvPr/>
          </p:nvSpPr>
          <p:spPr>
            <a:xfrm>
              <a:off x="-2464650" y="4404625"/>
              <a:ext cx="20875" cy="21700"/>
            </a:xfrm>
            <a:custGeom>
              <a:avLst/>
              <a:gdLst/>
              <a:ahLst/>
              <a:cxnLst/>
              <a:rect l="l" t="t" r="r" b="b"/>
              <a:pathLst>
                <a:path w="835" h="868" extrusionOk="0">
                  <a:moveTo>
                    <a:pt x="435" y="0"/>
                  </a:moveTo>
                  <a:cubicBezTo>
                    <a:pt x="201" y="0"/>
                    <a:pt x="1" y="201"/>
                    <a:pt x="1" y="434"/>
                  </a:cubicBezTo>
                  <a:cubicBezTo>
                    <a:pt x="1" y="668"/>
                    <a:pt x="201" y="868"/>
                    <a:pt x="435" y="868"/>
                  </a:cubicBezTo>
                  <a:cubicBezTo>
                    <a:pt x="668" y="868"/>
                    <a:pt x="835" y="668"/>
                    <a:pt x="835" y="434"/>
                  </a:cubicBezTo>
                  <a:cubicBezTo>
                    <a:pt x="835" y="201"/>
                    <a:pt x="668" y="0"/>
                    <a:pt x="4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34;p74">
              <a:extLst>
                <a:ext uri="{FF2B5EF4-FFF2-40B4-BE49-F238E27FC236}">
                  <a16:creationId xmlns:a16="http://schemas.microsoft.com/office/drawing/2014/main" id="{68BA37D8-4494-9A7D-2338-13BD510349E2}"/>
                </a:ext>
              </a:extLst>
            </p:cNvPr>
            <p:cNvSpPr/>
            <p:nvPr/>
          </p:nvSpPr>
          <p:spPr>
            <a:xfrm>
              <a:off x="-2397925" y="4402125"/>
              <a:ext cx="20875" cy="21700"/>
            </a:xfrm>
            <a:custGeom>
              <a:avLst/>
              <a:gdLst/>
              <a:ahLst/>
              <a:cxnLst/>
              <a:rect l="l" t="t" r="r" b="b"/>
              <a:pathLst>
                <a:path w="835" h="868" extrusionOk="0">
                  <a:moveTo>
                    <a:pt x="401" y="0"/>
                  </a:moveTo>
                  <a:cubicBezTo>
                    <a:pt x="167" y="0"/>
                    <a:pt x="1" y="200"/>
                    <a:pt x="1" y="434"/>
                  </a:cubicBezTo>
                  <a:cubicBezTo>
                    <a:pt x="1" y="667"/>
                    <a:pt x="167" y="868"/>
                    <a:pt x="401" y="868"/>
                  </a:cubicBezTo>
                  <a:cubicBezTo>
                    <a:pt x="634" y="868"/>
                    <a:pt x="834" y="667"/>
                    <a:pt x="834" y="434"/>
                  </a:cubicBezTo>
                  <a:cubicBezTo>
                    <a:pt x="834" y="200"/>
                    <a:pt x="634"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835;p74">
              <a:extLst>
                <a:ext uri="{FF2B5EF4-FFF2-40B4-BE49-F238E27FC236}">
                  <a16:creationId xmlns:a16="http://schemas.microsoft.com/office/drawing/2014/main" id="{66275A0B-0BD8-C289-F243-8B6FC9F6B955}"/>
                </a:ext>
              </a:extLst>
            </p:cNvPr>
            <p:cNvSpPr/>
            <p:nvPr/>
          </p:nvSpPr>
          <p:spPr>
            <a:xfrm>
              <a:off x="-2789025" y="3872575"/>
              <a:ext cx="71725" cy="75075"/>
            </a:xfrm>
            <a:custGeom>
              <a:avLst/>
              <a:gdLst/>
              <a:ahLst/>
              <a:cxnLst/>
              <a:rect l="l" t="t" r="r" b="b"/>
              <a:pathLst>
                <a:path w="2869" h="3003" extrusionOk="0">
                  <a:moveTo>
                    <a:pt x="1468" y="0"/>
                  </a:moveTo>
                  <a:cubicBezTo>
                    <a:pt x="300" y="0"/>
                    <a:pt x="33" y="2669"/>
                    <a:pt x="0" y="3003"/>
                  </a:cubicBezTo>
                  <a:lnTo>
                    <a:pt x="300" y="3003"/>
                  </a:lnTo>
                  <a:cubicBezTo>
                    <a:pt x="367" y="2269"/>
                    <a:pt x="701" y="301"/>
                    <a:pt x="1468" y="301"/>
                  </a:cubicBezTo>
                  <a:cubicBezTo>
                    <a:pt x="2235" y="301"/>
                    <a:pt x="2502" y="2302"/>
                    <a:pt x="2569" y="3003"/>
                  </a:cubicBezTo>
                  <a:lnTo>
                    <a:pt x="2869" y="3003"/>
                  </a:lnTo>
                  <a:cubicBezTo>
                    <a:pt x="2835" y="2702"/>
                    <a:pt x="2635" y="0"/>
                    <a:pt x="14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836;p74">
              <a:extLst>
                <a:ext uri="{FF2B5EF4-FFF2-40B4-BE49-F238E27FC236}">
                  <a16:creationId xmlns:a16="http://schemas.microsoft.com/office/drawing/2014/main" id="{5A86843A-C80D-4527-C8E1-0067FB326AA8}"/>
                </a:ext>
              </a:extLst>
            </p:cNvPr>
            <p:cNvSpPr/>
            <p:nvPr/>
          </p:nvSpPr>
          <p:spPr>
            <a:xfrm>
              <a:off x="-2951650" y="3892150"/>
              <a:ext cx="175150" cy="45500"/>
            </a:xfrm>
            <a:custGeom>
              <a:avLst/>
              <a:gdLst/>
              <a:ahLst/>
              <a:cxnLst/>
              <a:rect l="l" t="t" r="r" b="b"/>
              <a:pathLst>
                <a:path w="7006" h="1820" extrusionOk="0">
                  <a:moveTo>
                    <a:pt x="3318" y="1"/>
                  </a:moveTo>
                  <a:cubicBezTo>
                    <a:pt x="1935" y="1"/>
                    <a:pt x="595" y="188"/>
                    <a:pt x="167" y="852"/>
                  </a:cubicBezTo>
                  <a:cubicBezTo>
                    <a:pt x="0" y="1119"/>
                    <a:pt x="34" y="1286"/>
                    <a:pt x="100" y="1386"/>
                  </a:cubicBezTo>
                  <a:cubicBezTo>
                    <a:pt x="301" y="1719"/>
                    <a:pt x="1101" y="1819"/>
                    <a:pt x="2069" y="1819"/>
                  </a:cubicBezTo>
                  <a:cubicBezTo>
                    <a:pt x="3836" y="1819"/>
                    <a:pt x="6171" y="1486"/>
                    <a:pt x="6839" y="1386"/>
                  </a:cubicBezTo>
                  <a:lnTo>
                    <a:pt x="6772" y="1085"/>
                  </a:lnTo>
                  <a:cubicBezTo>
                    <a:pt x="5381" y="1310"/>
                    <a:pt x="3426" y="1523"/>
                    <a:pt x="2037" y="1523"/>
                  </a:cubicBezTo>
                  <a:cubicBezTo>
                    <a:pt x="1161" y="1523"/>
                    <a:pt x="509" y="1438"/>
                    <a:pt x="367" y="1219"/>
                  </a:cubicBezTo>
                  <a:cubicBezTo>
                    <a:pt x="334" y="1219"/>
                    <a:pt x="301" y="1152"/>
                    <a:pt x="401" y="1019"/>
                  </a:cubicBezTo>
                  <a:cubicBezTo>
                    <a:pt x="759" y="465"/>
                    <a:pt x="1952" y="293"/>
                    <a:pt x="3266" y="293"/>
                  </a:cubicBezTo>
                  <a:cubicBezTo>
                    <a:pt x="4643" y="293"/>
                    <a:pt x="6153" y="482"/>
                    <a:pt x="6972" y="618"/>
                  </a:cubicBezTo>
                  <a:lnTo>
                    <a:pt x="7005" y="318"/>
                  </a:lnTo>
                  <a:cubicBezTo>
                    <a:pt x="6875" y="300"/>
                    <a:pt x="5063" y="1"/>
                    <a:pt x="3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837;p74">
              <a:extLst>
                <a:ext uri="{FF2B5EF4-FFF2-40B4-BE49-F238E27FC236}">
                  <a16:creationId xmlns:a16="http://schemas.microsoft.com/office/drawing/2014/main" id="{C35278C3-5EBF-0FE1-ABD0-5C5B71E6587F}"/>
                </a:ext>
              </a:extLst>
            </p:cNvPr>
            <p:cNvSpPr/>
            <p:nvPr/>
          </p:nvSpPr>
          <p:spPr>
            <a:xfrm>
              <a:off x="-2732325" y="3892375"/>
              <a:ext cx="175150" cy="45275"/>
            </a:xfrm>
            <a:custGeom>
              <a:avLst/>
              <a:gdLst/>
              <a:ahLst/>
              <a:cxnLst/>
              <a:rect l="l" t="t" r="r" b="b"/>
              <a:pathLst>
                <a:path w="7006" h="1811" extrusionOk="0">
                  <a:moveTo>
                    <a:pt x="3675" y="0"/>
                  </a:moveTo>
                  <a:cubicBezTo>
                    <a:pt x="1930" y="0"/>
                    <a:pt x="130" y="306"/>
                    <a:pt x="0" y="343"/>
                  </a:cubicBezTo>
                  <a:lnTo>
                    <a:pt x="34" y="609"/>
                  </a:lnTo>
                  <a:cubicBezTo>
                    <a:pt x="853" y="473"/>
                    <a:pt x="2362" y="284"/>
                    <a:pt x="3739" y="284"/>
                  </a:cubicBezTo>
                  <a:cubicBezTo>
                    <a:pt x="5053" y="284"/>
                    <a:pt x="6247" y="456"/>
                    <a:pt x="6605" y="1010"/>
                  </a:cubicBezTo>
                  <a:cubicBezTo>
                    <a:pt x="6705" y="1143"/>
                    <a:pt x="6672" y="1210"/>
                    <a:pt x="6638" y="1243"/>
                  </a:cubicBezTo>
                  <a:cubicBezTo>
                    <a:pt x="6501" y="1455"/>
                    <a:pt x="5891" y="1536"/>
                    <a:pt x="5061" y="1536"/>
                  </a:cubicBezTo>
                  <a:cubicBezTo>
                    <a:pt x="3667" y="1536"/>
                    <a:pt x="1656" y="1306"/>
                    <a:pt x="234" y="1076"/>
                  </a:cubicBezTo>
                  <a:lnTo>
                    <a:pt x="167" y="1377"/>
                  </a:lnTo>
                  <a:cubicBezTo>
                    <a:pt x="834" y="1477"/>
                    <a:pt x="3169" y="1810"/>
                    <a:pt x="4937" y="1810"/>
                  </a:cubicBezTo>
                  <a:cubicBezTo>
                    <a:pt x="5905" y="1810"/>
                    <a:pt x="6705" y="1710"/>
                    <a:pt x="6905" y="1377"/>
                  </a:cubicBezTo>
                  <a:cubicBezTo>
                    <a:pt x="6972" y="1277"/>
                    <a:pt x="7005" y="1110"/>
                    <a:pt x="6872" y="876"/>
                  </a:cubicBezTo>
                  <a:cubicBezTo>
                    <a:pt x="6428" y="195"/>
                    <a:pt x="5069" y="0"/>
                    <a:pt x="36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838;p74">
              <a:extLst>
                <a:ext uri="{FF2B5EF4-FFF2-40B4-BE49-F238E27FC236}">
                  <a16:creationId xmlns:a16="http://schemas.microsoft.com/office/drawing/2014/main" id="{7162A754-3375-09A9-AF4D-6250216461A3}"/>
                </a:ext>
              </a:extLst>
            </p:cNvPr>
            <p:cNvSpPr/>
            <p:nvPr/>
          </p:nvSpPr>
          <p:spPr>
            <a:xfrm>
              <a:off x="-2873275" y="3939300"/>
              <a:ext cx="248550" cy="1204200"/>
            </a:xfrm>
            <a:custGeom>
              <a:avLst/>
              <a:gdLst/>
              <a:ahLst/>
              <a:cxnLst/>
              <a:rect l="l" t="t" r="r" b="b"/>
              <a:pathLst>
                <a:path w="9942" h="48168" extrusionOk="0">
                  <a:moveTo>
                    <a:pt x="4971" y="300"/>
                  </a:moveTo>
                  <a:cubicBezTo>
                    <a:pt x="5005" y="300"/>
                    <a:pt x="8741" y="434"/>
                    <a:pt x="8741" y="1801"/>
                  </a:cubicBezTo>
                  <a:cubicBezTo>
                    <a:pt x="8741" y="2168"/>
                    <a:pt x="8807" y="3036"/>
                    <a:pt x="8874" y="4270"/>
                  </a:cubicBezTo>
                  <a:cubicBezTo>
                    <a:pt x="9141" y="8339"/>
                    <a:pt x="9641" y="15911"/>
                    <a:pt x="9308" y="22716"/>
                  </a:cubicBezTo>
                  <a:cubicBezTo>
                    <a:pt x="8874" y="26085"/>
                    <a:pt x="8540" y="29555"/>
                    <a:pt x="8207" y="32924"/>
                  </a:cubicBezTo>
                  <a:cubicBezTo>
                    <a:pt x="7473" y="40562"/>
                    <a:pt x="6806" y="47768"/>
                    <a:pt x="4971" y="47868"/>
                  </a:cubicBezTo>
                  <a:cubicBezTo>
                    <a:pt x="3203" y="47768"/>
                    <a:pt x="2670" y="42264"/>
                    <a:pt x="1936" y="34658"/>
                  </a:cubicBezTo>
                  <a:cubicBezTo>
                    <a:pt x="1602" y="31089"/>
                    <a:pt x="1202" y="27053"/>
                    <a:pt x="601" y="22716"/>
                  </a:cubicBezTo>
                  <a:cubicBezTo>
                    <a:pt x="268" y="15911"/>
                    <a:pt x="768" y="8339"/>
                    <a:pt x="1068" y="4270"/>
                  </a:cubicBezTo>
                  <a:cubicBezTo>
                    <a:pt x="1135" y="3036"/>
                    <a:pt x="1202" y="2168"/>
                    <a:pt x="1202" y="1801"/>
                  </a:cubicBezTo>
                  <a:cubicBezTo>
                    <a:pt x="1202" y="434"/>
                    <a:pt x="4938" y="300"/>
                    <a:pt x="4971" y="300"/>
                  </a:cubicBezTo>
                  <a:close/>
                  <a:moveTo>
                    <a:pt x="4971" y="0"/>
                  </a:moveTo>
                  <a:cubicBezTo>
                    <a:pt x="4538" y="33"/>
                    <a:pt x="902" y="200"/>
                    <a:pt x="902" y="1801"/>
                  </a:cubicBezTo>
                  <a:cubicBezTo>
                    <a:pt x="902" y="2168"/>
                    <a:pt x="835" y="3036"/>
                    <a:pt x="768" y="4236"/>
                  </a:cubicBezTo>
                  <a:cubicBezTo>
                    <a:pt x="501" y="8306"/>
                    <a:pt x="1" y="15911"/>
                    <a:pt x="335" y="22750"/>
                  </a:cubicBezTo>
                  <a:cubicBezTo>
                    <a:pt x="902" y="27086"/>
                    <a:pt x="1302" y="31122"/>
                    <a:pt x="1635" y="34692"/>
                  </a:cubicBezTo>
                  <a:cubicBezTo>
                    <a:pt x="2403" y="42731"/>
                    <a:pt x="2936" y="48068"/>
                    <a:pt x="4971" y="48168"/>
                  </a:cubicBezTo>
                  <a:lnTo>
                    <a:pt x="5005" y="48168"/>
                  </a:lnTo>
                  <a:cubicBezTo>
                    <a:pt x="7073" y="48001"/>
                    <a:pt x="7706" y="41363"/>
                    <a:pt x="8507" y="32957"/>
                  </a:cubicBezTo>
                  <a:cubicBezTo>
                    <a:pt x="8841" y="29588"/>
                    <a:pt x="9141" y="26119"/>
                    <a:pt x="9608" y="22716"/>
                  </a:cubicBezTo>
                  <a:cubicBezTo>
                    <a:pt x="9941" y="15911"/>
                    <a:pt x="9441" y="8339"/>
                    <a:pt x="9174" y="4236"/>
                  </a:cubicBezTo>
                  <a:cubicBezTo>
                    <a:pt x="9074" y="3036"/>
                    <a:pt x="9041" y="2168"/>
                    <a:pt x="9041" y="1801"/>
                  </a:cubicBezTo>
                  <a:cubicBezTo>
                    <a:pt x="9041" y="200"/>
                    <a:pt x="5405" y="33"/>
                    <a:pt x="4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839;p74">
              <a:extLst>
                <a:ext uri="{FF2B5EF4-FFF2-40B4-BE49-F238E27FC236}">
                  <a16:creationId xmlns:a16="http://schemas.microsoft.com/office/drawing/2014/main" id="{6F317317-9342-E835-9CB8-D1C239D9FD51}"/>
                </a:ext>
              </a:extLst>
            </p:cNvPr>
            <p:cNvSpPr/>
            <p:nvPr/>
          </p:nvSpPr>
          <p:spPr>
            <a:xfrm>
              <a:off x="-2833225" y="4415475"/>
              <a:ext cx="165975" cy="170125"/>
            </a:xfrm>
            <a:custGeom>
              <a:avLst/>
              <a:gdLst/>
              <a:ahLst/>
              <a:cxnLst/>
              <a:rect l="l" t="t" r="r" b="b"/>
              <a:pathLst>
                <a:path w="6639" h="6805" extrusionOk="0">
                  <a:moveTo>
                    <a:pt x="3369" y="300"/>
                  </a:moveTo>
                  <a:cubicBezTo>
                    <a:pt x="3669" y="367"/>
                    <a:pt x="6338" y="967"/>
                    <a:pt x="6371" y="2302"/>
                  </a:cubicBezTo>
                  <a:cubicBezTo>
                    <a:pt x="6371" y="3002"/>
                    <a:pt x="6205" y="6538"/>
                    <a:pt x="3369" y="6538"/>
                  </a:cubicBezTo>
                  <a:cubicBezTo>
                    <a:pt x="601" y="6538"/>
                    <a:pt x="300" y="3569"/>
                    <a:pt x="300" y="2302"/>
                  </a:cubicBezTo>
                  <a:cubicBezTo>
                    <a:pt x="300" y="867"/>
                    <a:pt x="3069" y="367"/>
                    <a:pt x="3369" y="300"/>
                  </a:cubicBezTo>
                  <a:close/>
                  <a:moveTo>
                    <a:pt x="3369" y="0"/>
                  </a:moveTo>
                  <a:cubicBezTo>
                    <a:pt x="3236" y="33"/>
                    <a:pt x="0" y="534"/>
                    <a:pt x="0" y="2302"/>
                  </a:cubicBezTo>
                  <a:cubicBezTo>
                    <a:pt x="0" y="3669"/>
                    <a:pt x="334" y="6805"/>
                    <a:pt x="3369" y="6805"/>
                  </a:cubicBezTo>
                  <a:cubicBezTo>
                    <a:pt x="6505" y="6805"/>
                    <a:pt x="6638" y="3069"/>
                    <a:pt x="6638" y="2302"/>
                  </a:cubicBezTo>
                  <a:cubicBezTo>
                    <a:pt x="6638" y="667"/>
                    <a:pt x="3536" y="33"/>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840;p74">
              <a:extLst>
                <a:ext uri="{FF2B5EF4-FFF2-40B4-BE49-F238E27FC236}">
                  <a16:creationId xmlns:a16="http://schemas.microsoft.com/office/drawing/2014/main" id="{44AD650C-E320-4362-A9CD-F3254D535C0B}"/>
                </a:ext>
              </a:extLst>
            </p:cNvPr>
            <p:cNvSpPr/>
            <p:nvPr/>
          </p:nvSpPr>
          <p:spPr>
            <a:xfrm>
              <a:off x="-2753175" y="4695675"/>
              <a:ext cx="9200" cy="445325"/>
            </a:xfrm>
            <a:custGeom>
              <a:avLst/>
              <a:gdLst/>
              <a:ahLst/>
              <a:cxnLst/>
              <a:rect l="l" t="t" r="r" b="b"/>
              <a:pathLst>
                <a:path w="368" h="17813" extrusionOk="0">
                  <a:moveTo>
                    <a:pt x="67" y="0"/>
                  </a:moveTo>
                  <a:lnTo>
                    <a:pt x="0" y="17813"/>
                  </a:lnTo>
                  <a:lnTo>
                    <a:pt x="301" y="17813"/>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841;p74">
              <a:extLst>
                <a:ext uri="{FF2B5EF4-FFF2-40B4-BE49-F238E27FC236}">
                  <a16:creationId xmlns:a16="http://schemas.microsoft.com/office/drawing/2014/main" id="{3237CA4A-CA3A-D6E1-28C5-EC3522A966A1}"/>
                </a:ext>
              </a:extLst>
            </p:cNvPr>
            <p:cNvSpPr/>
            <p:nvPr/>
          </p:nvSpPr>
          <p:spPr>
            <a:xfrm>
              <a:off x="-2751500" y="4271200"/>
              <a:ext cx="9200" cy="389475"/>
            </a:xfrm>
            <a:custGeom>
              <a:avLst/>
              <a:gdLst/>
              <a:ahLst/>
              <a:cxnLst/>
              <a:rect l="l" t="t" r="r" b="b"/>
              <a:pathLst>
                <a:path w="368" h="15579" extrusionOk="0">
                  <a:moveTo>
                    <a:pt x="67" y="0"/>
                  </a:moveTo>
                  <a:lnTo>
                    <a:pt x="0" y="15578"/>
                  </a:lnTo>
                  <a:lnTo>
                    <a:pt x="300" y="15578"/>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842;p74">
              <a:extLst>
                <a:ext uri="{FF2B5EF4-FFF2-40B4-BE49-F238E27FC236}">
                  <a16:creationId xmlns:a16="http://schemas.microsoft.com/office/drawing/2014/main" id="{7804A5BE-8AC3-EED3-DF97-083C4C0071F4}"/>
                </a:ext>
              </a:extLst>
            </p:cNvPr>
            <p:cNvSpPr/>
            <p:nvPr/>
          </p:nvSpPr>
          <p:spPr>
            <a:xfrm>
              <a:off x="-2749850" y="4116075"/>
              <a:ext cx="8375" cy="110100"/>
            </a:xfrm>
            <a:custGeom>
              <a:avLst/>
              <a:gdLst/>
              <a:ahLst/>
              <a:cxnLst/>
              <a:rect l="l" t="t" r="r" b="b"/>
              <a:pathLst>
                <a:path w="335" h="4404" extrusionOk="0">
                  <a:moveTo>
                    <a:pt x="34" y="1"/>
                  </a:moveTo>
                  <a:lnTo>
                    <a:pt x="1" y="4404"/>
                  </a:lnTo>
                  <a:lnTo>
                    <a:pt x="301" y="4404"/>
                  </a:lnTo>
                  <a:lnTo>
                    <a:pt x="3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843;p74">
              <a:extLst>
                <a:ext uri="{FF2B5EF4-FFF2-40B4-BE49-F238E27FC236}">
                  <a16:creationId xmlns:a16="http://schemas.microsoft.com/office/drawing/2014/main" id="{FA47AE8E-31A3-4C29-8D02-82198CF394C4}"/>
                </a:ext>
              </a:extLst>
            </p:cNvPr>
            <p:cNvSpPr/>
            <p:nvPr/>
          </p:nvSpPr>
          <p:spPr>
            <a:xfrm>
              <a:off x="-2749000" y="4005175"/>
              <a:ext cx="7525" cy="70900"/>
            </a:xfrm>
            <a:custGeom>
              <a:avLst/>
              <a:gdLst/>
              <a:ahLst/>
              <a:cxnLst/>
              <a:rect l="l" t="t" r="r" b="b"/>
              <a:pathLst>
                <a:path w="301" h="2836" extrusionOk="0">
                  <a:moveTo>
                    <a:pt x="0" y="0"/>
                  </a:moveTo>
                  <a:lnTo>
                    <a:pt x="0" y="2836"/>
                  </a:lnTo>
                  <a:lnTo>
                    <a:pt x="300" y="2836"/>
                  </a:lnTo>
                  <a:lnTo>
                    <a:pt x="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844;p74">
              <a:extLst>
                <a:ext uri="{FF2B5EF4-FFF2-40B4-BE49-F238E27FC236}">
                  <a16:creationId xmlns:a16="http://schemas.microsoft.com/office/drawing/2014/main" id="{67AD6E3A-917A-140F-D97C-2943327A66BB}"/>
                </a:ext>
              </a:extLst>
            </p:cNvPr>
            <p:cNvSpPr/>
            <p:nvPr/>
          </p:nvSpPr>
          <p:spPr>
            <a:xfrm>
              <a:off x="-2965825" y="4156100"/>
              <a:ext cx="14200" cy="232700"/>
            </a:xfrm>
            <a:custGeom>
              <a:avLst/>
              <a:gdLst/>
              <a:ahLst/>
              <a:cxnLst/>
              <a:rect l="l" t="t" r="r" b="b"/>
              <a:pathLst>
                <a:path w="568" h="9308" extrusionOk="0">
                  <a:moveTo>
                    <a:pt x="301" y="1"/>
                  </a:moveTo>
                  <a:lnTo>
                    <a:pt x="0" y="34"/>
                  </a:lnTo>
                  <a:lnTo>
                    <a:pt x="267" y="9308"/>
                  </a:lnTo>
                  <a:lnTo>
                    <a:pt x="567" y="9308"/>
                  </a:lnTo>
                  <a:lnTo>
                    <a:pt x="3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845;p74">
              <a:extLst>
                <a:ext uri="{FF2B5EF4-FFF2-40B4-BE49-F238E27FC236}">
                  <a16:creationId xmlns:a16="http://schemas.microsoft.com/office/drawing/2014/main" id="{9EC3717C-53C5-ACFF-B3A9-710FA9E480C9}"/>
                </a:ext>
              </a:extLst>
            </p:cNvPr>
            <p:cNvSpPr/>
            <p:nvPr/>
          </p:nvSpPr>
          <p:spPr>
            <a:xfrm>
              <a:off x="-2548025" y="4156100"/>
              <a:ext cx="15875" cy="232700"/>
            </a:xfrm>
            <a:custGeom>
              <a:avLst/>
              <a:gdLst/>
              <a:ahLst/>
              <a:cxnLst/>
              <a:rect l="l" t="t" r="r" b="b"/>
              <a:pathLst>
                <a:path w="635" h="9308" extrusionOk="0">
                  <a:moveTo>
                    <a:pt x="334" y="1"/>
                  </a:moveTo>
                  <a:lnTo>
                    <a:pt x="0" y="9274"/>
                  </a:lnTo>
                  <a:lnTo>
                    <a:pt x="267" y="9308"/>
                  </a:ln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846;p74">
              <a:extLst>
                <a:ext uri="{FF2B5EF4-FFF2-40B4-BE49-F238E27FC236}">
                  <a16:creationId xmlns:a16="http://schemas.microsoft.com/office/drawing/2014/main" id="{C2CB794B-7916-6619-06DC-068F60317CBE}"/>
                </a:ext>
              </a:extLst>
            </p:cNvPr>
            <p:cNvSpPr/>
            <p:nvPr/>
          </p:nvSpPr>
          <p:spPr>
            <a:xfrm>
              <a:off x="-2794875" y="4816575"/>
              <a:ext cx="90925" cy="268550"/>
            </a:xfrm>
            <a:custGeom>
              <a:avLst/>
              <a:gdLst/>
              <a:ahLst/>
              <a:cxnLst/>
              <a:rect l="l" t="t" r="r" b="b"/>
              <a:pathLst>
                <a:path w="3637" h="10742" extrusionOk="0">
                  <a:moveTo>
                    <a:pt x="1869" y="1"/>
                  </a:moveTo>
                  <a:cubicBezTo>
                    <a:pt x="901" y="1"/>
                    <a:pt x="234" y="7506"/>
                    <a:pt x="1" y="10709"/>
                  </a:cubicBezTo>
                  <a:lnTo>
                    <a:pt x="301" y="10742"/>
                  </a:lnTo>
                  <a:cubicBezTo>
                    <a:pt x="668" y="5738"/>
                    <a:pt x="1335" y="468"/>
                    <a:pt x="1869" y="301"/>
                  </a:cubicBezTo>
                  <a:cubicBezTo>
                    <a:pt x="2369" y="468"/>
                    <a:pt x="3003" y="5605"/>
                    <a:pt x="3370" y="10508"/>
                  </a:cubicBezTo>
                  <a:lnTo>
                    <a:pt x="3636" y="10475"/>
                  </a:lnTo>
                  <a:cubicBezTo>
                    <a:pt x="3436" y="7339"/>
                    <a:pt x="2803" y="1"/>
                    <a:pt x="1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847;p74">
              <a:extLst>
                <a:ext uri="{FF2B5EF4-FFF2-40B4-BE49-F238E27FC236}">
                  <a16:creationId xmlns:a16="http://schemas.microsoft.com/office/drawing/2014/main" id="{5BB510C4-8B0B-B94F-312E-3FA80A748A91}"/>
                </a:ext>
              </a:extLst>
            </p:cNvPr>
            <p:cNvSpPr/>
            <p:nvPr/>
          </p:nvSpPr>
          <p:spPr>
            <a:xfrm>
              <a:off x="-2983350" y="5023400"/>
              <a:ext cx="181825" cy="10025"/>
            </a:xfrm>
            <a:custGeom>
              <a:avLst/>
              <a:gdLst/>
              <a:ahLst/>
              <a:cxnLst/>
              <a:rect l="l" t="t" r="r" b="b"/>
              <a:pathLst>
                <a:path w="7273" h="401" extrusionOk="0">
                  <a:moveTo>
                    <a:pt x="1" y="0"/>
                  </a:moveTo>
                  <a:lnTo>
                    <a:pt x="1" y="267"/>
                  </a:lnTo>
                  <a:cubicBezTo>
                    <a:pt x="1735" y="367"/>
                    <a:pt x="3537" y="401"/>
                    <a:pt x="5305" y="401"/>
                  </a:cubicBezTo>
                  <a:cubicBezTo>
                    <a:pt x="5938" y="401"/>
                    <a:pt x="6606" y="401"/>
                    <a:pt x="7273" y="367"/>
                  </a:cubicBezTo>
                  <a:lnTo>
                    <a:pt x="7239" y="101"/>
                  </a:lnTo>
                  <a:cubicBezTo>
                    <a:pt x="6639" y="109"/>
                    <a:pt x="6036" y="113"/>
                    <a:pt x="5433" y="113"/>
                  </a:cubicBezTo>
                  <a:cubicBezTo>
                    <a:pt x="3622" y="113"/>
                    <a:pt x="1802" y="7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848;p74">
              <a:extLst>
                <a:ext uri="{FF2B5EF4-FFF2-40B4-BE49-F238E27FC236}">
                  <a16:creationId xmlns:a16="http://schemas.microsoft.com/office/drawing/2014/main" id="{1B063815-F3E0-326E-4ECF-86440658B637}"/>
                </a:ext>
              </a:extLst>
            </p:cNvPr>
            <p:cNvSpPr/>
            <p:nvPr/>
          </p:nvSpPr>
          <p:spPr>
            <a:xfrm>
              <a:off x="-2969175" y="5005050"/>
              <a:ext cx="163475" cy="9200"/>
            </a:xfrm>
            <a:custGeom>
              <a:avLst/>
              <a:gdLst/>
              <a:ahLst/>
              <a:cxnLst/>
              <a:rect l="l" t="t" r="r" b="b"/>
              <a:pathLst>
                <a:path w="6539" h="368" extrusionOk="0">
                  <a:moveTo>
                    <a:pt x="1" y="1"/>
                  </a:moveTo>
                  <a:lnTo>
                    <a:pt x="1" y="301"/>
                  </a:lnTo>
                  <a:cubicBezTo>
                    <a:pt x="1068" y="368"/>
                    <a:pt x="2136" y="368"/>
                    <a:pt x="3136" y="368"/>
                  </a:cubicBezTo>
                  <a:cubicBezTo>
                    <a:pt x="4437" y="368"/>
                    <a:pt x="5605" y="334"/>
                    <a:pt x="6539" y="301"/>
                  </a:cubicBezTo>
                  <a:lnTo>
                    <a:pt x="6506" y="34"/>
                  </a:lnTo>
                  <a:cubicBezTo>
                    <a:pt x="5630" y="52"/>
                    <a:pt x="4505" y="80"/>
                    <a:pt x="3261" y="80"/>
                  </a:cubicBezTo>
                  <a:cubicBezTo>
                    <a:pt x="2231" y="80"/>
                    <a:pt x="1119" y="6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849;p74">
              <a:extLst>
                <a:ext uri="{FF2B5EF4-FFF2-40B4-BE49-F238E27FC236}">
                  <a16:creationId xmlns:a16="http://schemas.microsoft.com/office/drawing/2014/main" id="{5F0CEB4B-584C-44D3-D578-07AA759F6D35}"/>
                </a:ext>
              </a:extLst>
            </p:cNvPr>
            <p:cNvSpPr/>
            <p:nvPr/>
          </p:nvSpPr>
          <p:spPr>
            <a:xfrm>
              <a:off x="-2698150" y="5023400"/>
              <a:ext cx="187675" cy="10025"/>
            </a:xfrm>
            <a:custGeom>
              <a:avLst/>
              <a:gdLst/>
              <a:ahLst/>
              <a:cxnLst/>
              <a:rect l="l" t="t" r="r" b="b"/>
              <a:pathLst>
                <a:path w="7507" h="401" extrusionOk="0">
                  <a:moveTo>
                    <a:pt x="7506" y="0"/>
                  </a:moveTo>
                  <a:cubicBezTo>
                    <a:pt x="5705" y="75"/>
                    <a:pt x="3754" y="113"/>
                    <a:pt x="1863" y="113"/>
                  </a:cubicBezTo>
                  <a:cubicBezTo>
                    <a:pt x="1233" y="113"/>
                    <a:pt x="610" y="109"/>
                    <a:pt x="1" y="101"/>
                  </a:cubicBezTo>
                  <a:lnTo>
                    <a:pt x="1" y="367"/>
                  </a:lnTo>
                  <a:cubicBezTo>
                    <a:pt x="668" y="401"/>
                    <a:pt x="1335" y="401"/>
                    <a:pt x="2002" y="401"/>
                  </a:cubicBezTo>
                  <a:cubicBezTo>
                    <a:pt x="3870" y="401"/>
                    <a:pt x="5772" y="367"/>
                    <a:pt x="7506" y="267"/>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850;p74">
              <a:extLst>
                <a:ext uri="{FF2B5EF4-FFF2-40B4-BE49-F238E27FC236}">
                  <a16:creationId xmlns:a16="http://schemas.microsoft.com/office/drawing/2014/main" id="{8678C113-C95D-9C63-9FA6-D91E71874ED3}"/>
                </a:ext>
              </a:extLst>
            </p:cNvPr>
            <p:cNvSpPr/>
            <p:nvPr/>
          </p:nvSpPr>
          <p:spPr>
            <a:xfrm>
              <a:off x="-2693975" y="5005050"/>
              <a:ext cx="167650" cy="9200"/>
            </a:xfrm>
            <a:custGeom>
              <a:avLst/>
              <a:gdLst/>
              <a:ahLst/>
              <a:cxnLst/>
              <a:rect l="l" t="t" r="r" b="b"/>
              <a:pathLst>
                <a:path w="6706" h="368" extrusionOk="0">
                  <a:moveTo>
                    <a:pt x="6706" y="1"/>
                  </a:moveTo>
                  <a:cubicBezTo>
                    <a:pt x="5677" y="56"/>
                    <a:pt x="4528" y="80"/>
                    <a:pt x="3273" y="80"/>
                  </a:cubicBezTo>
                  <a:cubicBezTo>
                    <a:pt x="2249" y="80"/>
                    <a:pt x="1155" y="64"/>
                    <a:pt x="1" y="34"/>
                  </a:cubicBezTo>
                  <a:lnTo>
                    <a:pt x="1" y="301"/>
                  </a:lnTo>
                  <a:cubicBezTo>
                    <a:pt x="1235" y="368"/>
                    <a:pt x="2402" y="368"/>
                    <a:pt x="3503" y="368"/>
                  </a:cubicBezTo>
                  <a:cubicBezTo>
                    <a:pt x="4671" y="368"/>
                    <a:pt x="5738" y="334"/>
                    <a:pt x="6706" y="301"/>
                  </a:cubicBezTo>
                  <a:lnTo>
                    <a:pt x="6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851;p74">
              <a:extLst>
                <a:ext uri="{FF2B5EF4-FFF2-40B4-BE49-F238E27FC236}">
                  <a16:creationId xmlns:a16="http://schemas.microsoft.com/office/drawing/2014/main" id="{D2C4FBD0-A04F-0D4E-08CA-9C1A66C07172}"/>
                </a:ext>
              </a:extLst>
            </p:cNvPr>
            <p:cNvSpPr/>
            <p:nvPr/>
          </p:nvSpPr>
          <p:spPr>
            <a:xfrm>
              <a:off x="-3414475" y="4213650"/>
              <a:ext cx="149300" cy="34225"/>
            </a:xfrm>
            <a:custGeom>
              <a:avLst/>
              <a:gdLst/>
              <a:ahLst/>
              <a:cxnLst/>
              <a:rect l="l" t="t" r="r" b="b"/>
              <a:pathLst>
                <a:path w="5972" h="1369" extrusionOk="0">
                  <a:moveTo>
                    <a:pt x="5938" y="1"/>
                  </a:moveTo>
                  <a:cubicBezTo>
                    <a:pt x="3970" y="267"/>
                    <a:pt x="1968" y="601"/>
                    <a:pt x="0" y="1068"/>
                  </a:cubicBezTo>
                  <a:lnTo>
                    <a:pt x="67" y="1368"/>
                  </a:lnTo>
                  <a:cubicBezTo>
                    <a:pt x="2002" y="901"/>
                    <a:pt x="4003" y="534"/>
                    <a:pt x="5971" y="301"/>
                  </a:cubicBezTo>
                  <a:lnTo>
                    <a:pt x="59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852;p74">
              <a:extLst>
                <a:ext uri="{FF2B5EF4-FFF2-40B4-BE49-F238E27FC236}">
                  <a16:creationId xmlns:a16="http://schemas.microsoft.com/office/drawing/2014/main" id="{CEFC1935-CF87-BD2D-2DDC-A537967BE38D}"/>
                </a:ext>
              </a:extLst>
            </p:cNvPr>
            <p:cNvSpPr/>
            <p:nvPr/>
          </p:nvSpPr>
          <p:spPr>
            <a:xfrm>
              <a:off x="-2940800" y="4265350"/>
              <a:ext cx="11700" cy="123450"/>
            </a:xfrm>
            <a:custGeom>
              <a:avLst/>
              <a:gdLst/>
              <a:ahLst/>
              <a:cxnLst/>
              <a:rect l="l" t="t" r="r" b="b"/>
              <a:pathLst>
                <a:path w="468" h="4938" extrusionOk="0">
                  <a:moveTo>
                    <a:pt x="0" y="1"/>
                  </a:moveTo>
                  <a:lnTo>
                    <a:pt x="167" y="4938"/>
                  </a:lnTo>
                  <a:lnTo>
                    <a:pt x="467" y="4938"/>
                  </a:lnTo>
                  <a:lnTo>
                    <a:pt x="3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853;p74">
              <a:extLst>
                <a:ext uri="{FF2B5EF4-FFF2-40B4-BE49-F238E27FC236}">
                  <a16:creationId xmlns:a16="http://schemas.microsoft.com/office/drawing/2014/main" id="{CB8F071E-F987-8EF5-C0B3-73CDFD08D1EB}"/>
                </a:ext>
              </a:extLst>
            </p:cNvPr>
            <p:cNvSpPr/>
            <p:nvPr/>
          </p:nvSpPr>
          <p:spPr>
            <a:xfrm>
              <a:off x="-2940800" y="4203650"/>
              <a:ext cx="6675" cy="31700"/>
            </a:xfrm>
            <a:custGeom>
              <a:avLst/>
              <a:gdLst/>
              <a:ahLst/>
              <a:cxnLst/>
              <a:rect l="l" t="t" r="r" b="b"/>
              <a:pathLst>
                <a:path w="267" h="1268" extrusionOk="0">
                  <a:moveTo>
                    <a:pt x="0" y="0"/>
                  </a:moveTo>
                  <a:lnTo>
                    <a:pt x="0" y="1268"/>
                  </a:lnTo>
                  <a:lnTo>
                    <a:pt x="267" y="1268"/>
                  </a:lnTo>
                  <a:lnTo>
                    <a:pt x="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854;p74">
              <a:extLst>
                <a:ext uri="{FF2B5EF4-FFF2-40B4-BE49-F238E27FC236}">
                  <a16:creationId xmlns:a16="http://schemas.microsoft.com/office/drawing/2014/main" id="{BF9775E4-1A68-16C1-9469-E707B1151418}"/>
                </a:ext>
              </a:extLst>
            </p:cNvPr>
            <p:cNvSpPr/>
            <p:nvPr/>
          </p:nvSpPr>
          <p:spPr>
            <a:xfrm>
              <a:off x="-2913300" y="4312900"/>
              <a:ext cx="7550" cy="79250"/>
            </a:xfrm>
            <a:custGeom>
              <a:avLst/>
              <a:gdLst/>
              <a:ahLst/>
              <a:cxnLst/>
              <a:rect l="l" t="t" r="r" b="b"/>
              <a:pathLst>
                <a:path w="302" h="3170" extrusionOk="0">
                  <a:moveTo>
                    <a:pt x="1" y="0"/>
                  </a:moveTo>
                  <a:lnTo>
                    <a:pt x="1" y="3169"/>
                  </a:lnTo>
                  <a:lnTo>
                    <a:pt x="301" y="3169"/>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855;p74">
              <a:extLst>
                <a:ext uri="{FF2B5EF4-FFF2-40B4-BE49-F238E27FC236}">
                  <a16:creationId xmlns:a16="http://schemas.microsoft.com/office/drawing/2014/main" id="{6891DF16-F446-B301-C5DD-7586A923A881}"/>
                </a:ext>
              </a:extLst>
            </p:cNvPr>
            <p:cNvSpPr/>
            <p:nvPr/>
          </p:nvSpPr>
          <p:spPr>
            <a:xfrm>
              <a:off x="-2842400" y="3995150"/>
              <a:ext cx="20875" cy="267725"/>
            </a:xfrm>
            <a:custGeom>
              <a:avLst/>
              <a:gdLst/>
              <a:ahLst/>
              <a:cxnLst/>
              <a:rect l="l" t="t" r="r" b="b"/>
              <a:pathLst>
                <a:path w="835" h="10709" extrusionOk="0">
                  <a:moveTo>
                    <a:pt x="567" y="1"/>
                  </a:moveTo>
                  <a:cubicBezTo>
                    <a:pt x="200" y="3537"/>
                    <a:pt x="0" y="7139"/>
                    <a:pt x="34" y="10709"/>
                  </a:cubicBezTo>
                  <a:lnTo>
                    <a:pt x="334" y="10709"/>
                  </a:lnTo>
                  <a:cubicBezTo>
                    <a:pt x="300" y="7139"/>
                    <a:pt x="467" y="3570"/>
                    <a:pt x="834" y="34"/>
                  </a:cubicBezTo>
                  <a:lnTo>
                    <a:pt x="5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856;p74">
              <a:extLst>
                <a:ext uri="{FF2B5EF4-FFF2-40B4-BE49-F238E27FC236}">
                  <a16:creationId xmlns:a16="http://schemas.microsoft.com/office/drawing/2014/main" id="{94D9E17C-80B7-882D-000A-C5A3DF7FE8F9}"/>
                </a:ext>
              </a:extLst>
            </p:cNvPr>
            <p:cNvSpPr/>
            <p:nvPr/>
          </p:nvSpPr>
          <p:spPr>
            <a:xfrm>
              <a:off x="-2819900" y="4000175"/>
              <a:ext cx="16700" cy="160975"/>
            </a:xfrm>
            <a:custGeom>
              <a:avLst/>
              <a:gdLst/>
              <a:ahLst/>
              <a:cxnLst/>
              <a:rect l="l" t="t" r="r" b="b"/>
              <a:pathLst>
                <a:path w="668" h="6439" extrusionOk="0">
                  <a:moveTo>
                    <a:pt x="368" y="0"/>
                  </a:moveTo>
                  <a:lnTo>
                    <a:pt x="1" y="6438"/>
                  </a:lnTo>
                  <a:lnTo>
                    <a:pt x="301" y="6438"/>
                  </a:lnTo>
                  <a:lnTo>
                    <a:pt x="6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857;p74">
              <a:extLst>
                <a:ext uri="{FF2B5EF4-FFF2-40B4-BE49-F238E27FC236}">
                  <a16:creationId xmlns:a16="http://schemas.microsoft.com/office/drawing/2014/main" id="{5224F38D-3B16-0C6F-6536-41E4B26D2B90}"/>
                </a:ext>
              </a:extLst>
            </p:cNvPr>
            <p:cNvSpPr/>
            <p:nvPr/>
          </p:nvSpPr>
          <p:spPr>
            <a:xfrm>
              <a:off x="-2821550" y="4194475"/>
              <a:ext cx="8350" cy="69225"/>
            </a:xfrm>
            <a:custGeom>
              <a:avLst/>
              <a:gdLst/>
              <a:ahLst/>
              <a:cxnLst/>
              <a:rect l="l" t="t" r="r" b="b"/>
              <a:pathLst>
                <a:path w="334" h="2769" extrusionOk="0">
                  <a:moveTo>
                    <a:pt x="67" y="0"/>
                  </a:moveTo>
                  <a:lnTo>
                    <a:pt x="0" y="2769"/>
                  </a:lnTo>
                  <a:lnTo>
                    <a:pt x="300" y="2769"/>
                  </a:ln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858;p74">
              <a:extLst>
                <a:ext uri="{FF2B5EF4-FFF2-40B4-BE49-F238E27FC236}">
                  <a16:creationId xmlns:a16="http://schemas.microsoft.com/office/drawing/2014/main" id="{4B9484E9-087F-53C1-9FE7-E0C876E255C3}"/>
                </a:ext>
              </a:extLst>
            </p:cNvPr>
            <p:cNvSpPr/>
            <p:nvPr/>
          </p:nvSpPr>
          <p:spPr>
            <a:xfrm>
              <a:off x="-2797375" y="4156950"/>
              <a:ext cx="7525" cy="76750"/>
            </a:xfrm>
            <a:custGeom>
              <a:avLst/>
              <a:gdLst/>
              <a:ahLst/>
              <a:cxnLst/>
              <a:rect l="l" t="t" r="r" b="b"/>
              <a:pathLst>
                <a:path w="301" h="3070" extrusionOk="0">
                  <a:moveTo>
                    <a:pt x="0" y="0"/>
                  </a:moveTo>
                  <a:lnTo>
                    <a:pt x="0" y="3069"/>
                  </a:lnTo>
                  <a:lnTo>
                    <a:pt x="301" y="3069"/>
                  </a:lnTo>
                  <a:lnTo>
                    <a:pt x="3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Marcador de Posição do Número do Diapositivo 62">
            <a:extLst>
              <a:ext uri="{FF2B5EF4-FFF2-40B4-BE49-F238E27FC236}">
                <a16:creationId xmlns:a16="http://schemas.microsoft.com/office/drawing/2014/main" id="{C2056A30-282B-177B-61D2-42793DA0701E}"/>
              </a:ext>
            </a:extLst>
          </p:cNvPr>
          <p:cNvSpPr>
            <a:spLocks noGrp="1"/>
          </p:cNvSpPr>
          <p:nvPr>
            <p:ph type="sldNum" sz="quarter" idx="11"/>
          </p:nvPr>
        </p:nvSpPr>
        <p:spPr/>
        <p:txBody>
          <a:bodyPr/>
          <a:lstStyle/>
          <a:p>
            <a:fld id="{79F01021-183D-4F51-9BD8-6D90E73A8F08}" type="slidenum">
              <a:rPr lang="pt-PT" smtClean="0"/>
              <a:t>2</a:t>
            </a:fld>
            <a:endParaRPr lang="pt-PT"/>
          </a:p>
        </p:txBody>
      </p:sp>
      <p:sp>
        <p:nvSpPr>
          <p:cNvPr id="65" name="TextBox 64">
            <a:extLst>
              <a:ext uri="{FF2B5EF4-FFF2-40B4-BE49-F238E27FC236}">
                <a16:creationId xmlns:a16="http://schemas.microsoft.com/office/drawing/2014/main" id="{D2B81CE9-A955-001E-52A2-69F3636315A9}"/>
              </a:ext>
            </a:extLst>
          </p:cNvPr>
          <p:cNvSpPr txBox="1"/>
          <p:nvPr/>
        </p:nvSpPr>
        <p:spPr>
          <a:xfrm>
            <a:off x="6702357" y="4592296"/>
            <a:ext cx="2334326" cy="369332"/>
          </a:xfrm>
          <a:prstGeom prst="rect">
            <a:avLst/>
          </a:prstGeom>
          <a:noFill/>
        </p:spPr>
        <p:txBody>
          <a:bodyPr wrap="square">
            <a:spAutoFit/>
          </a:bodyPr>
          <a:lstStyle/>
          <a:p>
            <a:r>
              <a:rPr lang="en-US" sz="600">
                <a:solidFill>
                  <a:schemeClr val="tx1"/>
                </a:solidFill>
                <a:hlinkClick r:id="rId4"/>
              </a:rPr>
              <a:t>https://boltflight.com/why-do-planes-use-rivets-instead-of-welds/</a:t>
            </a:r>
            <a:endParaRPr lang="en-US" sz="600">
              <a:solidFill>
                <a:schemeClr val="tx1"/>
              </a:solidFill>
            </a:endParaRPr>
          </a:p>
          <a:p>
            <a:endParaRPr lang="en-US" sz="600">
              <a:solidFill>
                <a:schemeClr val="tx1"/>
              </a:solidFill>
            </a:endParaRPr>
          </a:p>
        </p:txBody>
      </p:sp>
      <p:sp>
        <p:nvSpPr>
          <p:cNvPr id="67" name="Subtitle 66">
            <a:extLst>
              <a:ext uri="{FF2B5EF4-FFF2-40B4-BE49-F238E27FC236}">
                <a16:creationId xmlns:a16="http://schemas.microsoft.com/office/drawing/2014/main" id="{FFE4513B-8ED9-C42A-C515-CAF2080973A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023541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7F58C-961A-1D57-7A1B-824F0461CC85}"/>
              </a:ext>
            </a:extLst>
          </p:cNvPr>
          <p:cNvSpPr>
            <a:spLocks noGrp="1"/>
          </p:cNvSpPr>
          <p:nvPr>
            <p:ph type="title"/>
          </p:nvPr>
        </p:nvSpPr>
        <p:spPr>
          <a:xfrm>
            <a:off x="713400" y="255200"/>
            <a:ext cx="7717500" cy="424387"/>
          </a:xfrm>
        </p:spPr>
        <p:txBody>
          <a:bodyPr/>
          <a:lstStyle/>
          <a:p>
            <a:r>
              <a:rPr lang="pt-PT" sz="2000">
                <a:latin typeface="+mj-lt"/>
              </a:rPr>
              <a:t>Malha Final</a:t>
            </a:r>
            <a:endParaRPr lang="en-US" sz="2000">
              <a:latin typeface="+mj-lt"/>
            </a:endParaRPr>
          </a:p>
        </p:txBody>
      </p:sp>
      <p:sp>
        <p:nvSpPr>
          <p:cNvPr id="3" name="Title 2">
            <a:extLst>
              <a:ext uri="{FF2B5EF4-FFF2-40B4-BE49-F238E27FC236}">
                <a16:creationId xmlns:a16="http://schemas.microsoft.com/office/drawing/2014/main" id="{DE1C9C40-8830-EF7B-FD43-C9F4610CA11A}"/>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A4B09802-1C1C-BA60-5821-23ADBED7C1A2}"/>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BE1F8C04-257D-58E9-59C7-8A5CF3E0B02F}"/>
              </a:ext>
            </a:extLst>
          </p:cNvPr>
          <p:cNvSpPr>
            <a:spLocks noGrp="1"/>
          </p:cNvSpPr>
          <p:nvPr>
            <p:ph type="title" idx="3"/>
          </p:nvPr>
        </p:nvSpPr>
        <p:spPr/>
        <p:txBody>
          <a:bodyPr/>
          <a:lstStyle/>
          <a:p>
            <a:endParaRPr lang="en-US"/>
          </a:p>
        </p:txBody>
      </p:sp>
      <p:sp>
        <p:nvSpPr>
          <p:cNvPr id="6" name="Subtitle 5">
            <a:extLst>
              <a:ext uri="{FF2B5EF4-FFF2-40B4-BE49-F238E27FC236}">
                <a16:creationId xmlns:a16="http://schemas.microsoft.com/office/drawing/2014/main" id="{D2F3CE73-97BE-9C38-C082-49C4C360EE82}"/>
              </a:ext>
            </a:extLst>
          </p:cNvPr>
          <p:cNvSpPr>
            <a:spLocks noGrp="1"/>
          </p:cNvSpPr>
          <p:nvPr>
            <p:ph type="subTitle" idx="4"/>
          </p:nvPr>
        </p:nvSpPr>
        <p:spPr/>
        <p:txBody>
          <a:bodyPr/>
          <a:lstStyle/>
          <a:p>
            <a:endParaRPr lang="en-US"/>
          </a:p>
        </p:txBody>
      </p:sp>
      <p:sp>
        <p:nvSpPr>
          <p:cNvPr id="7" name="Title 6">
            <a:extLst>
              <a:ext uri="{FF2B5EF4-FFF2-40B4-BE49-F238E27FC236}">
                <a16:creationId xmlns:a16="http://schemas.microsoft.com/office/drawing/2014/main" id="{F501982D-9F1F-7DD1-29AD-9E79073CEA7E}"/>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0089EB30-9304-E234-EAAF-D090B2E9A160}"/>
              </a:ext>
            </a:extLst>
          </p:cNvPr>
          <p:cNvSpPr>
            <a:spLocks noGrp="1"/>
          </p:cNvSpPr>
          <p:nvPr>
            <p:ph type="subTitle" idx="6"/>
          </p:nvPr>
        </p:nvSpPr>
        <p:spPr/>
        <p:txBody>
          <a:bodyPr/>
          <a:lstStyle/>
          <a:p>
            <a:endParaRPr lang="en-US"/>
          </a:p>
        </p:txBody>
      </p:sp>
      <p:sp>
        <p:nvSpPr>
          <p:cNvPr id="9" name="Slide Number Placeholder 8">
            <a:extLst>
              <a:ext uri="{FF2B5EF4-FFF2-40B4-BE49-F238E27FC236}">
                <a16:creationId xmlns:a16="http://schemas.microsoft.com/office/drawing/2014/main" id="{DD93D6AA-814C-8215-5074-96F069E4028F}"/>
              </a:ext>
            </a:extLst>
          </p:cNvPr>
          <p:cNvSpPr>
            <a:spLocks noGrp="1"/>
          </p:cNvSpPr>
          <p:nvPr>
            <p:ph type="sldNum" sz="quarter" idx="11"/>
          </p:nvPr>
        </p:nvSpPr>
        <p:spPr/>
        <p:txBody>
          <a:bodyPr/>
          <a:lstStyle/>
          <a:p>
            <a:fld id="{79F01021-183D-4F51-9BD8-6D90E73A8F08}" type="slidenum">
              <a:rPr lang="pt-PT" smtClean="0"/>
              <a:t>20</a:t>
            </a:fld>
            <a:endParaRPr lang="pt-PT"/>
          </a:p>
        </p:txBody>
      </p:sp>
      <p:pic>
        <p:nvPicPr>
          <p:cNvPr id="10" name="Picture 9">
            <a:extLst>
              <a:ext uri="{FF2B5EF4-FFF2-40B4-BE49-F238E27FC236}">
                <a16:creationId xmlns:a16="http://schemas.microsoft.com/office/drawing/2014/main" id="{829D3921-56F3-9806-33F2-5679A2509A86}"/>
              </a:ext>
            </a:extLst>
          </p:cNvPr>
          <p:cNvPicPr>
            <a:picLocks noChangeAspect="1"/>
          </p:cNvPicPr>
          <p:nvPr/>
        </p:nvPicPr>
        <p:blipFill>
          <a:blip r:embed="rId2"/>
          <a:stretch>
            <a:fillRect/>
          </a:stretch>
        </p:blipFill>
        <p:spPr>
          <a:xfrm>
            <a:off x="1286823" y="1285740"/>
            <a:ext cx="2541258" cy="3481523"/>
          </a:xfrm>
          <a:prstGeom prst="rect">
            <a:avLst/>
          </a:prstGeom>
        </p:spPr>
      </p:pic>
      <p:pic>
        <p:nvPicPr>
          <p:cNvPr id="11" name="Picture 10">
            <a:extLst>
              <a:ext uri="{FF2B5EF4-FFF2-40B4-BE49-F238E27FC236}">
                <a16:creationId xmlns:a16="http://schemas.microsoft.com/office/drawing/2014/main" id="{FC979DE5-0994-AA99-0024-C2C0EFF09F31}"/>
              </a:ext>
            </a:extLst>
          </p:cNvPr>
          <p:cNvPicPr>
            <a:picLocks noChangeAspect="1"/>
          </p:cNvPicPr>
          <p:nvPr/>
        </p:nvPicPr>
        <p:blipFill>
          <a:blip r:embed="rId3"/>
          <a:stretch>
            <a:fillRect/>
          </a:stretch>
        </p:blipFill>
        <p:spPr>
          <a:xfrm>
            <a:off x="4657356" y="1976999"/>
            <a:ext cx="3601188" cy="2297089"/>
          </a:xfrm>
          <a:prstGeom prst="rect">
            <a:avLst/>
          </a:prstGeom>
        </p:spPr>
      </p:pic>
    </p:spTree>
    <p:extLst>
      <p:ext uri="{BB962C8B-B14F-4D97-AF65-F5344CB8AC3E}">
        <p14:creationId xmlns:p14="http://schemas.microsoft.com/office/powerpoint/2010/main" val="1672329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4509A-4571-8083-23B4-2E75B2A688CE}"/>
              </a:ext>
            </a:extLst>
          </p:cNvPr>
          <p:cNvSpPr>
            <a:spLocks noGrp="1"/>
          </p:cNvSpPr>
          <p:nvPr>
            <p:ph type="title"/>
          </p:nvPr>
        </p:nvSpPr>
        <p:spPr>
          <a:xfrm>
            <a:off x="713270" y="244303"/>
            <a:ext cx="7717500" cy="389840"/>
          </a:xfrm>
        </p:spPr>
        <p:txBody>
          <a:bodyPr/>
          <a:lstStyle/>
          <a:p>
            <a:r>
              <a:rPr lang="pt-PT" sz="2000">
                <a:latin typeface="+mj-lt"/>
              </a:rPr>
              <a:t>Exemplo de simulação</a:t>
            </a:r>
            <a:endParaRPr lang="en-US" sz="2000">
              <a:latin typeface="+mj-lt"/>
            </a:endParaRPr>
          </a:p>
        </p:txBody>
      </p:sp>
      <p:sp>
        <p:nvSpPr>
          <p:cNvPr id="3" name="Title 2">
            <a:extLst>
              <a:ext uri="{FF2B5EF4-FFF2-40B4-BE49-F238E27FC236}">
                <a16:creationId xmlns:a16="http://schemas.microsoft.com/office/drawing/2014/main" id="{F01111ED-953B-2C1F-AD6E-5D50CD5F8FEF}"/>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6F1B097E-13AA-BF66-9B90-9B48A195856A}"/>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9A8B9E5A-26C9-6ADE-E321-766EC4346FFE}"/>
              </a:ext>
            </a:extLst>
          </p:cNvPr>
          <p:cNvSpPr>
            <a:spLocks noGrp="1"/>
          </p:cNvSpPr>
          <p:nvPr>
            <p:ph type="title" idx="3"/>
          </p:nvPr>
        </p:nvSpPr>
        <p:spPr/>
        <p:txBody>
          <a:bodyPr/>
          <a:lstStyle/>
          <a:p>
            <a:endParaRPr lang="en-US"/>
          </a:p>
        </p:txBody>
      </p:sp>
      <p:sp>
        <p:nvSpPr>
          <p:cNvPr id="6" name="Subtitle 5">
            <a:extLst>
              <a:ext uri="{FF2B5EF4-FFF2-40B4-BE49-F238E27FC236}">
                <a16:creationId xmlns:a16="http://schemas.microsoft.com/office/drawing/2014/main" id="{5BFF3913-E453-0819-4D68-9461A1926256}"/>
              </a:ext>
            </a:extLst>
          </p:cNvPr>
          <p:cNvSpPr>
            <a:spLocks noGrp="1"/>
          </p:cNvSpPr>
          <p:nvPr>
            <p:ph type="subTitle" idx="4"/>
          </p:nvPr>
        </p:nvSpPr>
        <p:spPr/>
        <p:txBody>
          <a:bodyPr/>
          <a:lstStyle/>
          <a:p>
            <a:endParaRPr lang="en-US"/>
          </a:p>
        </p:txBody>
      </p:sp>
      <p:sp>
        <p:nvSpPr>
          <p:cNvPr id="7" name="Title 6">
            <a:extLst>
              <a:ext uri="{FF2B5EF4-FFF2-40B4-BE49-F238E27FC236}">
                <a16:creationId xmlns:a16="http://schemas.microsoft.com/office/drawing/2014/main" id="{D1651C57-D831-9DD8-B6D5-660C3371F6CC}"/>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17427ED9-42FA-12A9-D625-88A657349469}"/>
              </a:ext>
            </a:extLst>
          </p:cNvPr>
          <p:cNvSpPr>
            <a:spLocks noGrp="1"/>
          </p:cNvSpPr>
          <p:nvPr>
            <p:ph type="subTitle" idx="6"/>
          </p:nvPr>
        </p:nvSpPr>
        <p:spPr/>
        <p:txBody>
          <a:bodyPr/>
          <a:lstStyle/>
          <a:p>
            <a:endParaRPr lang="en-US"/>
          </a:p>
        </p:txBody>
      </p:sp>
      <p:sp>
        <p:nvSpPr>
          <p:cNvPr id="9" name="Slide Number Placeholder 8">
            <a:extLst>
              <a:ext uri="{FF2B5EF4-FFF2-40B4-BE49-F238E27FC236}">
                <a16:creationId xmlns:a16="http://schemas.microsoft.com/office/drawing/2014/main" id="{D0D2E22C-6FF1-BD16-5713-732698911603}"/>
              </a:ext>
            </a:extLst>
          </p:cNvPr>
          <p:cNvSpPr>
            <a:spLocks noGrp="1"/>
          </p:cNvSpPr>
          <p:nvPr>
            <p:ph type="sldNum" sz="quarter" idx="11"/>
          </p:nvPr>
        </p:nvSpPr>
        <p:spPr/>
        <p:txBody>
          <a:bodyPr/>
          <a:lstStyle/>
          <a:p>
            <a:fld id="{79F01021-183D-4F51-9BD8-6D90E73A8F08}" type="slidenum">
              <a:rPr lang="pt-PT" smtClean="0"/>
              <a:t>21</a:t>
            </a:fld>
            <a:endParaRPr lang="pt-PT"/>
          </a:p>
        </p:txBody>
      </p:sp>
      <p:pic>
        <p:nvPicPr>
          <p:cNvPr id="13" name="Picture 12" descr="A blue and black pole&#10;&#10;Description automatically generated with medium confidence">
            <a:extLst>
              <a:ext uri="{FF2B5EF4-FFF2-40B4-BE49-F238E27FC236}">
                <a16:creationId xmlns:a16="http://schemas.microsoft.com/office/drawing/2014/main" id="{2E18E666-0CE9-0570-1F24-FC761D6EBBCF}"/>
              </a:ext>
            </a:extLst>
          </p:cNvPr>
          <p:cNvPicPr>
            <a:picLocks noChangeAspect="1"/>
          </p:cNvPicPr>
          <p:nvPr/>
        </p:nvPicPr>
        <p:blipFill>
          <a:blip r:embed="rId2"/>
          <a:stretch>
            <a:fillRect/>
          </a:stretch>
        </p:blipFill>
        <p:spPr>
          <a:xfrm>
            <a:off x="831139" y="1645283"/>
            <a:ext cx="7481722" cy="2581194"/>
          </a:xfrm>
          <a:prstGeom prst="rect">
            <a:avLst/>
          </a:prstGeom>
        </p:spPr>
      </p:pic>
    </p:spTree>
    <p:extLst>
      <p:ext uri="{BB962C8B-B14F-4D97-AF65-F5344CB8AC3E}">
        <p14:creationId xmlns:p14="http://schemas.microsoft.com/office/powerpoint/2010/main" val="3887993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FD830-9C1E-C869-49FB-F3077B792686}"/>
              </a:ext>
            </a:extLst>
          </p:cNvPr>
          <p:cNvSpPr>
            <a:spLocks noGrp="1"/>
          </p:cNvSpPr>
          <p:nvPr>
            <p:ph type="title"/>
          </p:nvPr>
        </p:nvSpPr>
        <p:spPr>
          <a:xfrm>
            <a:off x="713250" y="137085"/>
            <a:ext cx="7717500" cy="418580"/>
          </a:xfrm>
        </p:spPr>
        <p:txBody>
          <a:bodyPr/>
          <a:lstStyle/>
          <a:p>
            <a:r>
              <a:rPr lang="pt-PT" sz="2000">
                <a:latin typeface="+mj-lt"/>
              </a:rPr>
              <a:t>Resultados - Stress</a:t>
            </a:r>
            <a:endParaRPr lang="en-US" sz="2000">
              <a:latin typeface="+mj-lt"/>
            </a:endParaRPr>
          </a:p>
        </p:txBody>
      </p:sp>
      <p:sp>
        <p:nvSpPr>
          <p:cNvPr id="9" name="Slide Number Placeholder 8">
            <a:extLst>
              <a:ext uri="{FF2B5EF4-FFF2-40B4-BE49-F238E27FC236}">
                <a16:creationId xmlns:a16="http://schemas.microsoft.com/office/drawing/2014/main" id="{26B89DC1-69D8-4F12-42FB-69E559A71F02}"/>
              </a:ext>
            </a:extLst>
          </p:cNvPr>
          <p:cNvSpPr>
            <a:spLocks noGrp="1"/>
          </p:cNvSpPr>
          <p:nvPr>
            <p:ph type="sldNum" sz="quarter" idx="11"/>
          </p:nvPr>
        </p:nvSpPr>
        <p:spPr/>
        <p:txBody>
          <a:bodyPr/>
          <a:lstStyle/>
          <a:p>
            <a:fld id="{79F01021-183D-4F51-9BD8-6D90E73A8F08}" type="slidenum">
              <a:rPr lang="pt-PT" smtClean="0"/>
              <a:t>22</a:t>
            </a:fld>
            <a:endParaRPr lang="pt-PT"/>
          </a:p>
        </p:txBody>
      </p:sp>
      <p:pic>
        <p:nvPicPr>
          <p:cNvPr id="17" name="Picture 16" descr="A blue and black figure&#10;&#10;Description automatically generated">
            <a:extLst>
              <a:ext uri="{FF2B5EF4-FFF2-40B4-BE49-F238E27FC236}">
                <a16:creationId xmlns:a16="http://schemas.microsoft.com/office/drawing/2014/main" id="{874ED75F-C3D4-0B45-413B-BB65CB888EC4}"/>
              </a:ext>
            </a:extLst>
          </p:cNvPr>
          <p:cNvPicPr>
            <a:picLocks noChangeAspect="1"/>
          </p:cNvPicPr>
          <p:nvPr/>
        </p:nvPicPr>
        <p:blipFill>
          <a:blip r:embed="rId2"/>
          <a:stretch>
            <a:fillRect/>
          </a:stretch>
        </p:blipFill>
        <p:spPr>
          <a:xfrm>
            <a:off x="350547" y="1183925"/>
            <a:ext cx="2671622" cy="1387825"/>
          </a:xfrm>
          <a:prstGeom prst="rect">
            <a:avLst/>
          </a:prstGeom>
        </p:spPr>
      </p:pic>
      <p:graphicFrame>
        <p:nvGraphicFramePr>
          <p:cNvPr id="18" name="Table 17">
            <a:extLst>
              <a:ext uri="{FF2B5EF4-FFF2-40B4-BE49-F238E27FC236}">
                <a16:creationId xmlns:a16="http://schemas.microsoft.com/office/drawing/2014/main" id="{19ABD904-890C-9499-60DA-8B8EF0B71561}"/>
              </a:ext>
            </a:extLst>
          </p:cNvPr>
          <p:cNvGraphicFramePr>
            <a:graphicFrameLocks noGrp="1"/>
          </p:cNvGraphicFramePr>
          <p:nvPr>
            <p:extLst>
              <p:ext uri="{D42A27DB-BD31-4B8C-83A1-F6EECF244321}">
                <p14:modId xmlns:p14="http://schemas.microsoft.com/office/powerpoint/2010/main" val="3876071150"/>
              </p:ext>
            </p:extLst>
          </p:nvPr>
        </p:nvGraphicFramePr>
        <p:xfrm>
          <a:off x="6242400" y="1155907"/>
          <a:ext cx="2347200" cy="2743200"/>
        </p:xfrm>
        <a:graphic>
          <a:graphicData uri="http://schemas.openxmlformats.org/drawingml/2006/table">
            <a:tbl>
              <a:tblPr firstRow="1" bandRow="1">
                <a:tableStyleId>{643DCDF4-B8F0-4CD2-B02F-231CC0A093B1}</a:tableStyleId>
              </a:tblPr>
              <a:tblGrid>
                <a:gridCol w="1173600">
                  <a:extLst>
                    <a:ext uri="{9D8B030D-6E8A-4147-A177-3AD203B41FA5}">
                      <a16:colId xmlns:a16="http://schemas.microsoft.com/office/drawing/2014/main" val="3679686441"/>
                    </a:ext>
                  </a:extLst>
                </a:gridCol>
                <a:gridCol w="1173600">
                  <a:extLst>
                    <a:ext uri="{9D8B030D-6E8A-4147-A177-3AD203B41FA5}">
                      <a16:colId xmlns:a16="http://schemas.microsoft.com/office/drawing/2014/main" val="2371184312"/>
                    </a:ext>
                  </a:extLst>
                </a:gridCol>
              </a:tblGrid>
              <a:tr h="181133">
                <a:tc>
                  <a:txBody>
                    <a:bodyPr/>
                    <a:lstStyle/>
                    <a:p>
                      <a:pPr algn="ctr"/>
                      <a:r>
                        <a:rPr lang="pt-PT">
                          <a:solidFill>
                            <a:schemeClr val="tx1"/>
                          </a:solidFill>
                        </a:rPr>
                        <a:t>2F (N)</a:t>
                      </a:r>
                      <a:endParaRPr lang="en-US">
                        <a:solidFill>
                          <a:schemeClr val="tx1"/>
                        </a:solidFill>
                      </a:endParaRPr>
                    </a:p>
                  </a:txBody>
                  <a:tcPr/>
                </a:tc>
                <a:tc>
                  <a:txBody>
                    <a:bodyPr/>
                    <a:lstStyle/>
                    <a:p>
                      <a:pPr algn="ctr"/>
                      <a:r>
                        <a:rPr lang="en-US">
                          <a:solidFill>
                            <a:schemeClr val="tx1"/>
                          </a:solidFill>
                        </a:rPr>
                        <a:t>𝜎𝑚𝑎𝑥(Mpa)</a:t>
                      </a:r>
                    </a:p>
                  </a:txBody>
                  <a:tcPr/>
                </a:tc>
                <a:extLst>
                  <a:ext uri="{0D108BD9-81ED-4DB2-BD59-A6C34878D82A}">
                    <a16:rowId xmlns:a16="http://schemas.microsoft.com/office/drawing/2014/main" val="3383227674"/>
                  </a:ext>
                </a:extLst>
              </a:tr>
              <a:tr h="181133">
                <a:tc>
                  <a:txBody>
                    <a:bodyPr/>
                    <a:lstStyle/>
                    <a:p>
                      <a:pPr algn="ctr"/>
                      <a:r>
                        <a:rPr lang="pt-PT">
                          <a:solidFill>
                            <a:schemeClr val="tx1"/>
                          </a:solidFill>
                        </a:rPr>
                        <a:t>250</a:t>
                      </a:r>
                      <a:endParaRPr lang="en-US">
                        <a:solidFill>
                          <a:schemeClr val="tx1"/>
                        </a:solidFill>
                      </a:endParaRPr>
                    </a:p>
                  </a:txBody>
                  <a:tcPr/>
                </a:tc>
                <a:tc>
                  <a:txBody>
                    <a:bodyPr/>
                    <a:lstStyle/>
                    <a:p>
                      <a:pPr algn="ctr"/>
                      <a:r>
                        <a:rPr lang="en-US">
                          <a:solidFill>
                            <a:schemeClr val="tx1"/>
                          </a:solidFill>
                        </a:rPr>
                        <a:t>433</a:t>
                      </a:r>
                    </a:p>
                  </a:txBody>
                  <a:tcPr/>
                </a:tc>
                <a:extLst>
                  <a:ext uri="{0D108BD9-81ED-4DB2-BD59-A6C34878D82A}">
                    <a16:rowId xmlns:a16="http://schemas.microsoft.com/office/drawing/2014/main" val="4257615235"/>
                  </a:ext>
                </a:extLst>
              </a:tr>
              <a:tr h="181133">
                <a:tc>
                  <a:txBody>
                    <a:bodyPr/>
                    <a:lstStyle/>
                    <a:p>
                      <a:pPr algn="ctr"/>
                      <a:r>
                        <a:rPr lang="pt-PT">
                          <a:solidFill>
                            <a:schemeClr val="tx1"/>
                          </a:solidFill>
                        </a:rPr>
                        <a:t>500</a:t>
                      </a:r>
                      <a:endParaRPr lang="en-US">
                        <a:solidFill>
                          <a:schemeClr val="tx1"/>
                        </a:solidFill>
                      </a:endParaRPr>
                    </a:p>
                  </a:txBody>
                  <a:tcPr/>
                </a:tc>
                <a:tc>
                  <a:txBody>
                    <a:bodyPr/>
                    <a:lstStyle/>
                    <a:p>
                      <a:pPr algn="ctr"/>
                      <a:r>
                        <a:rPr lang="pt-PT">
                          <a:solidFill>
                            <a:schemeClr val="tx1"/>
                          </a:solidFill>
                        </a:rPr>
                        <a:t>867</a:t>
                      </a:r>
                      <a:endParaRPr lang="en-US">
                        <a:solidFill>
                          <a:schemeClr val="tx1"/>
                        </a:solidFill>
                      </a:endParaRPr>
                    </a:p>
                  </a:txBody>
                  <a:tcPr/>
                </a:tc>
                <a:extLst>
                  <a:ext uri="{0D108BD9-81ED-4DB2-BD59-A6C34878D82A}">
                    <a16:rowId xmlns:a16="http://schemas.microsoft.com/office/drawing/2014/main" val="549479228"/>
                  </a:ext>
                </a:extLst>
              </a:tr>
              <a:tr h="181133">
                <a:tc>
                  <a:txBody>
                    <a:bodyPr/>
                    <a:lstStyle/>
                    <a:p>
                      <a:pPr algn="ctr"/>
                      <a:r>
                        <a:rPr lang="pt-PT">
                          <a:solidFill>
                            <a:schemeClr val="tx1"/>
                          </a:solidFill>
                        </a:rPr>
                        <a:t>1000</a:t>
                      </a:r>
                      <a:endParaRPr lang="en-US">
                        <a:solidFill>
                          <a:schemeClr val="tx1"/>
                        </a:solidFill>
                      </a:endParaRPr>
                    </a:p>
                  </a:txBody>
                  <a:tcPr/>
                </a:tc>
                <a:tc>
                  <a:txBody>
                    <a:bodyPr/>
                    <a:lstStyle/>
                    <a:p>
                      <a:pPr algn="ctr"/>
                      <a:r>
                        <a:rPr lang="pt-PT">
                          <a:solidFill>
                            <a:schemeClr val="tx1"/>
                          </a:solidFill>
                        </a:rPr>
                        <a:t>1735</a:t>
                      </a:r>
                      <a:endParaRPr lang="en-US">
                        <a:solidFill>
                          <a:schemeClr val="tx1"/>
                        </a:solidFill>
                      </a:endParaRPr>
                    </a:p>
                  </a:txBody>
                  <a:tcPr/>
                </a:tc>
                <a:extLst>
                  <a:ext uri="{0D108BD9-81ED-4DB2-BD59-A6C34878D82A}">
                    <a16:rowId xmlns:a16="http://schemas.microsoft.com/office/drawing/2014/main" val="1516296852"/>
                  </a:ext>
                </a:extLst>
              </a:tr>
              <a:tr h="181133">
                <a:tc>
                  <a:txBody>
                    <a:bodyPr/>
                    <a:lstStyle/>
                    <a:p>
                      <a:pPr algn="ctr"/>
                      <a:r>
                        <a:rPr lang="pt-PT">
                          <a:solidFill>
                            <a:schemeClr val="tx1"/>
                          </a:solidFill>
                        </a:rPr>
                        <a:t>1500</a:t>
                      </a:r>
                      <a:endParaRPr lang="en-US">
                        <a:solidFill>
                          <a:schemeClr val="tx1"/>
                        </a:solidFill>
                      </a:endParaRPr>
                    </a:p>
                  </a:txBody>
                  <a:tcPr/>
                </a:tc>
                <a:tc>
                  <a:txBody>
                    <a:bodyPr/>
                    <a:lstStyle/>
                    <a:p>
                      <a:pPr algn="ctr"/>
                      <a:r>
                        <a:rPr lang="pt-PT">
                          <a:solidFill>
                            <a:schemeClr val="tx1"/>
                          </a:solidFill>
                        </a:rPr>
                        <a:t>2602</a:t>
                      </a:r>
                      <a:endParaRPr lang="en-US">
                        <a:solidFill>
                          <a:schemeClr val="tx1"/>
                        </a:solidFill>
                      </a:endParaRPr>
                    </a:p>
                  </a:txBody>
                  <a:tcPr/>
                </a:tc>
                <a:extLst>
                  <a:ext uri="{0D108BD9-81ED-4DB2-BD59-A6C34878D82A}">
                    <a16:rowId xmlns:a16="http://schemas.microsoft.com/office/drawing/2014/main" val="560359689"/>
                  </a:ext>
                </a:extLst>
              </a:tr>
              <a:tr h="181133">
                <a:tc>
                  <a:txBody>
                    <a:bodyPr/>
                    <a:lstStyle/>
                    <a:p>
                      <a:pPr algn="ctr"/>
                      <a:r>
                        <a:rPr lang="pt-PT">
                          <a:solidFill>
                            <a:schemeClr val="tx1"/>
                          </a:solidFill>
                        </a:rPr>
                        <a:t>2000</a:t>
                      </a:r>
                      <a:endParaRPr lang="en-US">
                        <a:solidFill>
                          <a:schemeClr val="tx1"/>
                        </a:solidFill>
                      </a:endParaRPr>
                    </a:p>
                  </a:txBody>
                  <a:tcPr/>
                </a:tc>
                <a:tc>
                  <a:txBody>
                    <a:bodyPr/>
                    <a:lstStyle/>
                    <a:p>
                      <a:pPr algn="ctr"/>
                      <a:r>
                        <a:rPr lang="pt-PT">
                          <a:solidFill>
                            <a:schemeClr val="tx1"/>
                          </a:solidFill>
                        </a:rPr>
                        <a:t>3470</a:t>
                      </a:r>
                      <a:endParaRPr lang="en-US">
                        <a:solidFill>
                          <a:schemeClr val="tx1"/>
                        </a:solidFill>
                      </a:endParaRPr>
                    </a:p>
                  </a:txBody>
                  <a:tcPr/>
                </a:tc>
                <a:extLst>
                  <a:ext uri="{0D108BD9-81ED-4DB2-BD59-A6C34878D82A}">
                    <a16:rowId xmlns:a16="http://schemas.microsoft.com/office/drawing/2014/main" val="1308195204"/>
                  </a:ext>
                </a:extLst>
              </a:tr>
              <a:tr h="181133">
                <a:tc>
                  <a:txBody>
                    <a:bodyPr/>
                    <a:lstStyle/>
                    <a:p>
                      <a:pPr algn="ctr"/>
                      <a:r>
                        <a:rPr lang="pt-PT">
                          <a:solidFill>
                            <a:schemeClr val="tx1"/>
                          </a:solidFill>
                        </a:rPr>
                        <a:t>4000</a:t>
                      </a:r>
                      <a:endParaRPr lang="en-US">
                        <a:solidFill>
                          <a:schemeClr val="tx1"/>
                        </a:solidFill>
                      </a:endParaRPr>
                    </a:p>
                  </a:txBody>
                  <a:tcPr/>
                </a:tc>
                <a:tc>
                  <a:txBody>
                    <a:bodyPr/>
                    <a:lstStyle/>
                    <a:p>
                      <a:pPr algn="ctr"/>
                      <a:r>
                        <a:rPr lang="pt-PT">
                          <a:solidFill>
                            <a:schemeClr val="tx1"/>
                          </a:solidFill>
                        </a:rPr>
                        <a:t>6940</a:t>
                      </a:r>
                      <a:endParaRPr lang="en-US">
                        <a:solidFill>
                          <a:schemeClr val="tx1"/>
                        </a:solidFill>
                      </a:endParaRPr>
                    </a:p>
                  </a:txBody>
                  <a:tcPr/>
                </a:tc>
                <a:extLst>
                  <a:ext uri="{0D108BD9-81ED-4DB2-BD59-A6C34878D82A}">
                    <a16:rowId xmlns:a16="http://schemas.microsoft.com/office/drawing/2014/main" val="3888589964"/>
                  </a:ext>
                </a:extLst>
              </a:tr>
              <a:tr h="181133">
                <a:tc>
                  <a:txBody>
                    <a:bodyPr/>
                    <a:lstStyle/>
                    <a:p>
                      <a:pPr algn="ctr"/>
                      <a:r>
                        <a:rPr lang="pt-PT">
                          <a:solidFill>
                            <a:schemeClr val="tx1"/>
                          </a:solidFill>
                        </a:rPr>
                        <a:t>8000</a:t>
                      </a:r>
                      <a:endParaRPr lang="en-US">
                        <a:solidFill>
                          <a:schemeClr val="tx1"/>
                        </a:solidFill>
                      </a:endParaRPr>
                    </a:p>
                  </a:txBody>
                  <a:tcPr/>
                </a:tc>
                <a:tc>
                  <a:txBody>
                    <a:bodyPr/>
                    <a:lstStyle/>
                    <a:p>
                      <a:pPr algn="ctr"/>
                      <a:r>
                        <a:rPr lang="pt-PT">
                          <a:solidFill>
                            <a:schemeClr val="tx1"/>
                          </a:solidFill>
                        </a:rPr>
                        <a:t>14500</a:t>
                      </a:r>
                      <a:endParaRPr lang="en-US">
                        <a:solidFill>
                          <a:schemeClr val="tx1"/>
                        </a:solidFill>
                      </a:endParaRPr>
                    </a:p>
                  </a:txBody>
                  <a:tcPr/>
                </a:tc>
                <a:extLst>
                  <a:ext uri="{0D108BD9-81ED-4DB2-BD59-A6C34878D82A}">
                    <a16:rowId xmlns:a16="http://schemas.microsoft.com/office/drawing/2014/main" val="4087857000"/>
                  </a:ext>
                </a:extLst>
              </a:tr>
              <a:tr h="181133">
                <a:tc>
                  <a:txBody>
                    <a:bodyPr/>
                    <a:lstStyle/>
                    <a:p>
                      <a:pPr algn="ctr"/>
                      <a:r>
                        <a:rPr lang="pt-PT">
                          <a:solidFill>
                            <a:schemeClr val="tx1"/>
                          </a:solidFill>
                        </a:rPr>
                        <a:t>12000</a:t>
                      </a:r>
                      <a:endParaRPr lang="en-US">
                        <a:solidFill>
                          <a:schemeClr val="tx1"/>
                        </a:solidFill>
                      </a:endParaRPr>
                    </a:p>
                  </a:txBody>
                  <a:tcPr/>
                </a:tc>
                <a:tc>
                  <a:txBody>
                    <a:bodyPr/>
                    <a:lstStyle/>
                    <a:p>
                      <a:pPr algn="ctr"/>
                      <a:r>
                        <a:rPr lang="pt-PT">
                          <a:solidFill>
                            <a:schemeClr val="tx1"/>
                          </a:solidFill>
                        </a:rPr>
                        <a:t>23166</a:t>
                      </a:r>
                      <a:endParaRPr lang="en-US">
                        <a:solidFill>
                          <a:schemeClr val="tx1"/>
                        </a:solidFill>
                      </a:endParaRPr>
                    </a:p>
                  </a:txBody>
                  <a:tcPr/>
                </a:tc>
                <a:extLst>
                  <a:ext uri="{0D108BD9-81ED-4DB2-BD59-A6C34878D82A}">
                    <a16:rowId xmlns:a16="http://schemas.microsoft.com/office/drawing/2014/main" val="1418113200"/>
                  </a:ext>
                </a:extLst>
              </a:tr>
            </a:tbl>
          </a:graphicData>
        </a:graphic>
      </p:graphicFrame>
      <p:sp>
        <p:nvSpPr>
          <p:cNvPr id="20" name="Subtitle 19">
            <a:extLst>
              <a:ext uri="{FF2B5EF4-FFF2-40B4-BE49-F238E27FC236}">
                <a16:creationId xmlns:a16="http://schemas.microsoft.com/office/drawing/2014/main" id="{60AE17C0-D4D1-4001-0FA5-DFE008E4B584}"/>
              </a:ext>
            </a:extLst>
          </p:cNvPr>
          <p:cNvSpPr>
            <a:spLocks noGrp="1"/>
          </p:cNvSpPr>
          <p:nvPr>
            <p:ph type="subTitle" idx="1"/>
          </p:nvPr>
        </p:nvSpPr>
        <p:spPr>
          <a:xfrm>
            <a:off x="350547" y="863605"/>
            <a:ext cx="2405400" cy="831300"/>
          </a:xfrm>
        </p:spPr>
        <p:txBody>
          <a:bodyPr/>
          <a:lstStyle/>
          <a:p>
            <a:r>
              <a:rPr lang="pt-PT"/>
              <a:t>2F=250N</a:t>
            </a:r>
            <a:endParaRPr lang="en-US"/>
          </a:p>
        </p:txBody>
      </p:sp>
      <p:pic>
        <p:nvPicPr>
          <p:cNvPr id="22" name="Picture 21" descr="A blue and black figure&#10;&#10;Description automatically generated">
            <a:extLst>
              <a:ext uri="{FF2B5EF4-FFF2-40B4-BE49-F238E27FC236}">
                <a16:creationId xmlns:a16="http://schemas.microsoft.com/office/drawing/2014/main" id="{E854C807-B858-B72D-3560-264FB9A40D25}"/>
              </a:ext>
            </a:extLst>
          </p:cNvPr>
          <p:cNvPicPr>
            <a:picLocks noChangeAspect="1"/>
          </p:cNvPicPr>
          <p:nvPr/>
        </p:nvPicPr>
        <p:blipFill>
          <a:blip r:embed="rId3"/>
          <a:stretch>
            <a:fillRect/>
          </a:stretch>
        </p:blipFill>
        <p:spPr>
          <a:xfrm>
            <a:off x="-2622422" y="1350903"/>
            <a:ext cx="2471979" cy="1385647"/>
          </a:xfrm>
          <a:prstGeom prst="rect">
            <a:avLst/>
          </a:prstGeom>
        </p:spPr>
      </p:pic>
      <p:sp>
        <p:nvSpPr>
          <p:cNvPr id="23" name="Subtitle 19">
            <a:extLst>
              <a:ext uri="{FF2B5EF4-FFF2-40B4-BE49-F238E27FC236}">
                <a16:creationId xmlns:a16="http://schemas.microsoft.com/office/drawing/2014/main" id="{F510DB90-8ECF-B8FE-3F9A-A927C9E9C53D}"/>
              </a:ext>
            </a:extLst>
          </p:cNvPr>
          <p:cNvSpPr txBox="1">
            <a:spLocks/>
          </p:cNvSpPr>
          <p:nvPr/>
        </p:nvSpPr>
        <p:spPr>
          <a:xfrm>
            <a:off x="-2563794" y="902289"/>
            <a:ext cx="2405400" cy="8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r>
              <a:rPr lang="pt-PT"/>
              <a:t>2F=500N</a:t>
            </a:r>
            <a:endParaRPr lang="en-US"/>
          </a:p>
        </p:txBody>
      </p:sp>
      <p:pic>
        <p:nvPicPr>
          <p:cNvPr id="25" name="Picture 24" descr="A blue square with black dots&#10;&#10;Description automatically generated">
            <a:extLst>
              <a:ext uri="{FF2B5EF4-FFF2-40B4-BE49-F238E27FC236}">
                <a16:creationId xmlns:a16="http://schemas.microsoft.com/office/drawing/2014/main" id="{B3103A7C-024A-716F-0EFD-0946E74018B3}"/>
              </a:ext>
            </a:extLst>
          </p:cNvPr>
          <p:cNvPicPr>
            <a:picLocks noChangeAspect="1"/>
          </p:cNvPicPr>
          <p:nvPr/>
        </p:nvPicPr>
        <p:blipFill>
          <a:blip r:embed="rId4"/>
          <a:stretch>
            <a:fillRect/>
          </a:stretch>
        </p:blipFill>
        <p:spPr>
          <a:xfrm>
            <a:off x="-2942843" y="3185164"/>
            <a:ext cx="2671622" cy="1387825"/>
          </a:xfrm>
          <a:prstGeom prst="rect">
            <a:avLst/>
          </a:prstGeom>
        </p:spPr>
      </p:pic>
      <p:sp>
        <p:nvSpPr>
          <p:cNvPr id="26" name="Subtitle 19">
            <a:extLst>
              <a:ext uri="{FF2B5EF4-FFF2-40B4-BE49-F238E27FC236}">
                <a16:creationId xmlns:a16="http://schemas.microsoft.com/office/drawing/2014/main" id="{EA968842-DD6A-4587-6A23-D3AAA5436756}"/>
              </a:ext>
            </a:extLst>
          </p:cNvPr>
          <p:cNvSpPr txBox="1">
            <a:spLocks/>
          </p:cNvSpPr>
          <p:nvPr/>
        </p:nvSpPr>
        <p:spPr>
          <a:xfrm>
            <a:off x="-2942843" y="4572989"/>
            <a:ext cx="2405400" cy="8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r>
              <a:rPr lang="pt-PT"/>
              <a:t>2F=1000N</a:t>
            </a:r>
            <a:endParaRPr lang="en-US"/>
          </a:p>
        </p:txBody>
      </p:sp>
      <p:pic>
        <p:nvPicPr>
          <p:cNvPr id="28" name="Picture 27" descr="A blue and white figure&#10;&#10;Description automatically generated with medium confidence">
            <a:extLst>
              <a:ext uri="{FF2B5EF4-FFF2-40B4-BE49-F238E27FC236}">
                <a16:creationId xmlns:a16="http://schemas.microsoft.com/office/drawing/2014/main" id="{10DA1CEE-828A-16B6-92DD-9A26EE5B98B4}"/>
              </a:ext>
            </a:extLst>
          </p:cNvPr>
          <p:cNvPicPr>
            <a:picLocks noChangeAspect="1"/>
          </p:cNvPicPr>
          <p:nvPr/>
        </p:nvPicPr>
        <p:blipFill>
          <a:blip r:embed="rId5"/>
          <a:srcRect t="4025"/>
          <a:stretch/>
        </p:blipFill>
        <p:spPr>
          <a:xfrm>
            <a:off x="3336010" y="1155907"/>
            <a:ext cx="2471980" cy="1417307"/>
          </a:xfrm>
          <a:prstGeom prst="rect">
            <a:avLst/>
          </a:prstGeom>
        </p:spPr>
      </p:pic>
      <p:sp>
        <p:nvSpPr>
          <p:cNvPr id="29" name="Subtitle 19">
            <a:extLst>
              <a:ext uri="{FF2B5EF4-FFF2-40B4-BE49-F238E27FC236}">
                <a16:creationId xmlns:a16="http://schemas.microsoft.com/office/drawing/2014/main" id="{79B14026-0577-B0CA-0A9D-B1A979C004E9}"/>
              </a:ext>
            </a:extLst>
          </p:cNvPr>
          <p:cNvSpPr txBox="1">
            <a:spLocks/>
          </p:cNvSpPr>
          <p:nvPr/>
        </p:nvSpPr>
        <p:spPr>
          <a:xfrm>
            <a:off x="3256937" y="768275"/>
            <a:ext cx="2405400" cy="8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r>
              <a:rPr lang="pt-PT"/>
              <a:t>2F=1500N</a:t>
            </a:r>
            <a:endParaRPr lang="en-US"/>
          </a:p>
        </p:txBody>
      </p:sp>
      <p:pic>
        <p:nvPicPr>
          <p:cNvPr id="31" name="Picture 30" descr="A blue and green squares&#10;&#10;Description automatically generated with medium confidence">
            <a:extLst>
              <a:ext uri="{FF2B5EF4-FFF2-40B4-BE49-F238E27FC236}">
                <a16:creationId xmlns:a16="http://schemas.microsoft.com/office/drawing/2014/main" id="{FB3BB99F-6573-3EF7-2C69-0554CA64B5FB}"/>
              </a:ext>
            </a:extLst>
          </p:cNvPr>
          <p:cNvPicPr>
            <a:picLocks noChangeAspect="1"/>
          </p:cNvPicPr>
          <p:nvPr/>
        </p:nvPicPr>
        <p:blipFill>
          <a:blip r:embed="rId6"/>
          <a:stretch>
            <a:fillRect/>
          </a:stretch>
        </p:blipFill>
        <p:spPr>
          <a:xfrm>
            <a:off x="338586" y="2969382"/>
            <a:ext cx="2671622" cy="1417307"/>
          </a:xfrm>
          <a:prstGeom prst="rect">
            <a:avLst/>
          </a:prstGeom>
        </p:spPr>
      </p:pic>
      <p:sp>
        <p:nvSpPr>
          <p:cNvPr id="34" name="Subtitle 19">
            <a:extLst>
              <a:ext uri="{FF2B5EF4-FFF2-40B4-BE49-F238E27FC236}">
                <a16:creationId xmlns:a16="http://schemas.microsoft.com/office/drawing/2014/main" id="{4900F17B-3B05-538E-4D41-63F21F06AC26}"/>
              </a:ext>
            </a:extLst>
          </p:cNvPr>
          <p:cNvSpPr txBox="1">
            <a:spLocks/>
          </p:cNvSpPr>
          <p:nvPr/>
        </p:nvSpPr>
        <p:spPr>
          <a:xfrm>
            <a:off x="350547" y="4386689"/>
            <a:ext cx="2405400" cy="8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r>
              <a:rPr lang="pt-PT"/>
              <a:t>2F=4000N</a:t>
            </a:r>
            <a:endParaRPr lang="en-US"/>
          </a:p>
        </p:txBody>
      </p:sp>
      <p:sp>
        <p:nvSpPr>
          <p:cNvPr id="37" name="Subtitle 19">
            <a:extLst>
              <a:ext uri="{FF2B5EF4-FFF2-40B4-BE49-F238E27FC236}">
                <a16:creationId xmlns:a16="http://schemas.microsoft.com/office/drawing/2014/main" id="{DF52F926-7ECF-C5F4-5355-44AAE1547C60}"/>
              </a:ext>
            </a:extLst>
          </p:cNvPr>
          <p:cNvSpPr txBox="1">
            <a:spLocks/>
          </p:cNvSpPr>
          <p:nvPr/>
        </p:nvSpPr>
        <p:spPr>
          <a:xfrm>
            <a:off x="3193210" y="4415304"/>
            <a:ext cx="2405400" cy="831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r>
              <a:rPr lang="pt-PT"/>
              <a:t>2F=12000N</a:t>
            </a:r>
            <a:endParaRPr lang="en-US"/>
          </a:p>
        </p:txBody>
      </p:sp>
      <p:pic>
        <p:nvPicPr>
          <p:cNvPr id="38" name="Picture 37">
            <a:extLst>
              <a:ext uri="{FF2B5EF4-FFF2-40B4-BE49-F238E27FC236}">
                <a16:creationId xmlns:a16="http://schemas.microsoft.com/office/drawing/2014/main" id="{85B3345A-84FA-9DED-0F3E-2B1BAC8DEAD4}"/>
              </a:ext>
            </a:extLst>
          </p:cNvPr>
          <p:cNvPicPr>
            <a:picLocks noChangeAspect="1"/>
          </p:cNvPicPr>
          <p:nvPr/>
        </p:nvPicPr>
        <p:blipFill>
          <a:blip r:embed="rId7"/>
          <a:stretch>
            <a:fillRect/>
          </a:stretch>
        </p:blipFill>
        <p:spPr>
          <a:xfrm>
            <a:off x="3296569" y="2932104"/>
            <a:ext cx="2550861" cy="1443121"/>
          </a:xfrm>
          <a:prstGeom prst="rect">
            <a:avLst/>
          </a:prstGeom>
        </p:spPr>
      </p:pic>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4061DBC2-F77C-FF27-F932-676241967B9F}"/>
                  </a:ext>
                </a:extLst>
              </p:cNvPr>
              <p:cNvSpPr txBox="1"/>
              <p:nvPr/>
            </p:nvSpPr>
            <p:spPr>
              <a:xfrm>
                <a:off x="6918417" y="4386689"/>
                <a:ext cx="1136465" cy="232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smtClean="0">
                              <a:solidFill>
                                <a:schemeClr val="tx1"/>
                              </a:solidFill>
                              <a:latin typeface="Cambria Math" panose="02040503050406030204" pitchFamily="18" charset="0"/>
                              <a:ea typeface="Cambria Math" panose="02040503050406030204" pitchFamily="18" charset="0"/>
                            </a:rPr>
                            <m:t>𝜎</m:t>
                          </m:r>
                        </m:e>
                        <m:sub>
                          <m:r>
                            <a:rPr lang="pt-PT" b="0" i="1" smtClean="0">
                              <a:solidFill>
                                <a:schemeClr val="tx1"/>
                              </a:solidFill>
                              <a:latin typeface="Cambria Math" panose="02040503050406030204" pitchFamily="18" charset="0"/>
                            </a:rPr>
                            <m:t>𝑦</m:t>
                          </m:r>
                        </m:sub>
                      </m:sSub>
                      <m:r>
                        <a:rPr lang="pt-PT" b="0" i="1" smtClean="0">
                          <a:solidFill>
                            <a:schemeClr val="tx1"/>
                          </a:solidFill>
                          <a:latin typeface="Cambria Math" panose="02040503050406030204" pitchFamily="18" charset="0"/>
                        </a:rPr>
                        <m:t>=250</m:t>
                      </m:r>
                      <m:r>
                        <a:rPr lang="pt-PT" b="0" i="1" smtClean="0">
                          <a:solidFill>
                            <a:schemeClr val="tx1"/>
                          </a:solidFill>
                          <a:latin typeface="Cambria Math" panose="02040503050406030204" pitchFamily="18" charset="0"/>
                        </a:rPr>
                        <m:t>𝑀𝑃𝑎</m:t>
                      </m:r>
                    </m:oMath>
                  </m:oMathPara>
                </a14:m>
                <a:endParaRPr lang="en-US">
                  <a:solidFill>
                    <a:schemeClr val="tx1"/>
                  </a:solidFill>
                </a:endParaRPr>
              </a:p>
            </p:txBody>
          </p:sp>
        </mc:Choice>
        <mc:Fallback>
          <p:sp>
            <p:nvSpPr>
              <p:cNvPr id="39" name="TextBox 38">
                <a:extLst>
                  <a:ext uri="{FF2B5EF4-FFF2-40B4-BE49-F238E27FC236}">
                    <a16:creationId xmlns:a16="http://schemas.microsoft.com/office/drawing/2014/main" id="{4061DBC2-F77C-FF27-F932-676241967B9F}"/>
                  </a:ext>
                </a:extLst>
              </p:cNvPr>
              <p:cNvSpPr txBox="1">
                <a:spLocks noRot="1" noChangeAspect="1" noMove="1" noResize="1" noEditPoints="1" noAdjustHandles="1" noChangeArrowheads="1" noChangeShapeType="1" noTextEdit="1"/>
              </p:cNvSpPr>
              <p:nvPr/>
            </p:nvSpPr>
            <p:spPr>
              <a:xfrm>
                <a:off x="6918417" y="4386689"/>
                <a:ext cx="1136465" cy="232436"/>
              </a:xfrm>
              <a:prstGeom prst="rect">
                <a:avLst/>
              </a:prstGeom>
              <a:blipFill>
                <a:blip r:embed="rId8"/>
                <a:stretch>
                  <a:fillRect l="-1613" r="-2151" b="-18421"/>
                </a:stretch>
              </a:blipFill>
            </p:spPr>
            <p:txBody>
              <a:bodyPr/>
              <a:lstStyle/>
              <a:p>
                <a:r>
                  <a:rPr lang="pt-PT">
                    <a:noFill/>
                  </a:rPr>
                  <a:t> </a:t>
                </a:r>
              </a:p>
            </p:txBody>
          </p:sp>
        </mc:Fallback>
      </mc:AlternateContent>
      <p:sp>
        <p:nvSpPr>
          <p:cNvPr id="40" name="TextBox 39">
            <a:extLst>
              <a:ext uri="{FF2B5EF4-FFF2-40B4-BE49-F238E27FC236}">
                <a16:creationId xmlns:a16="http://schemas.microsoft.com/office/drawing/2014/main" id="{3F6F17D0-CD7A-8297-8E83-5258E34D00FF}"/>
              </a:ext>
            </a:extLst>
          </p:cNvPr>
          <p:cNvSpPr txBox="1"/>
          <p:nvPr/>
        </p:nvSpPr>
        <p:spPr>
          <a:xfrm>
            <a:off x="6307810" y="3990814"/>
            <a:ext cx="2347200" cy="307777"/>
          </a:xfrm>
          <a:prstGeom prst="rect">
            <a:avLst/>
          </a:prstGeom>
          <a:noFill/>
        </p:spPr>
        <p:txBody>
          <a:bodyPr wrap="square" rtlCol="0">
            <a:spAutoFit/>
          </a:bodyPr>
          <a:lstStyle/>
          <a:p>
            <a:r>
              <a:rPr lang="pt-PT">
                <a:solidFill>
                  <a:schemeClr val="tx1"/>
                </a:solidFill>
              </a:rPr>
              <a:t>Aço estrutural</a:t>
            </a:r>
            <a:endParaRPr lang="en-US">
              <a:solidFill>
                <a:schemeClr val="tx1"/>
              </a:solidFill>
            </a:endParaRPr>
          </a:p>
        </p:txBody>
      </p:sp>
    </p:spTree>
    <p:extLst>
      <p:ext uri="{BB962C8B-B14F-4D97-AF65-F5344CB8AC3E}">
        <p14:creationId xmlns:p14="http://schemas.microsoft.com/office/powerpoint/2010/main" val="1908577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AF50-0454-ADFD-0820-9E207B318B75}"/>
              </a:ext>
            </a:extLst>
          </p:cNvPr>
          <p:cNvSpPr>
            <a:spLocks noGrp="1"/>
          </p:cNvSpPr>
          <p:nvPr>
            <p:ph type="title"/>
          </p:nvPr>
        </p:nvSpPr>
        <p:spPr>
          <a:xfrm>
            <a:off x="713275" y="220025"/>
            <a:ext cx="7717500" cy="738900"/>
          </a:xfrm>
        </p:spPr>
        <p:txBody>
          <a:bodyPr/>
          <a:lstStyle/>
          <a:p>
            <a:r>
              <a:rPr lang="pt-PT"/>
              <a:t>Resultados - </a:t>
            </a:r>
            <a:r>
              <a:rPr lang="pt-PT" err="1"/>
              <a:t>Displacement</a:t>
            </a:r>
            <a:endParaRPr lang="en-US"/>
          </a:p>
        </p:txBody>
      </p:sp>
      <p:sp>
        <p:nvSpPr>
          <p:cNvPr id="3" name="Title 2">
            <a:extLst>
              <a:ext uri="{FF2B5EF4-FFF2-40B4-BE49-F238E27FC236}">
                <a16:creationId xmlns:a16="http://schemas.microsoft.com/office/drawing/2014/main" id="{A01F7222-98A6-A094-DACA-B6D5687BABE8}"/>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F52F8E93-D055-4940-C55D-9D14D18C4DCD}"/>
              </a:ext>
            </a:extLst>
          </p:cNvPr>
          <p:cNvSpPr>
            <a:spLocks noGrp="1"/>
          </p:cNvSpPr>
          <p:nvPr>
            <p:ph type="subTitle" idx="1"/>
          </p:nvPr>
        </p:nvSpPr>
        <p:spPr>
          <a:xfrm>
            <a:off x="2808002" y="2353157"/>
            <a:ext cx="2405400" cy="831300"/>
          </a:xfrm>
        </p:spPr>
        <p:txBody>
          <a:bodyPr/>
          <a:lstStyle/>
          <a:p>
            <a:r>
              <a:rPr lang="pt-PT"/>
              <a:t>	Apenas alguns exemplos</a:t>
            </a:r>
            <a:endParaRPr lang="en-US"/>
          </a:p>
        </p:txBody>
      </p:sp>
      <p:sp>
        <p:nvSpPr>
          <p:cNvPr id="6" name="Subtitle 5">
            <a:extLst>
              <a:ext uri="{FF2B5EF4-FFF2-40B4-BE49-F238E27FC236}">
                <a16:creationId xmlns:a16="http://schemas.microsoft.com/office/drawing/2014/main" id="{5A0C43D0-3E75-7B5B-CFA2-2260D4FFC577}"/>
              </a:ext>
            </a:extLst>
          </p:cNvPr>
          <p:cNvSpPr>
            <a:spLocks noGrp="1"/>
          </p:cNvSpPr>
          <p:nvPr>
            <p:ph type="subTitle" idx="4"/>
          </p:nvPr>
        </p:nvSpPr>
        <p:spPr>
          <a:xfrm>
            <a:off x="781164" y="858317"/>
            <a:ext cx="2405400" cy="831300"/>
          </a:xfrm>
        </p:spPr>
        <p:txBody>
          <a:bodyPr/>
          <a:lstStyle/>
          <a:p>
            <a:r>
              <a:rPr lang="pt-PT"/>
              <a:t>2F=500N</a:t>
            </a:r>
            <a:endParaRPr lang="en-US"/>
          </a:p>
        </p:txBody>
      </p:sp>
      <p:sp>
        <p:nvSpPr>
          <p:cNvPr id="7" name="Title 6">
            <a:extLst>
              <a:ext uri="{FF2B5EF4-FFF2-40B4-BE49-F238E27FC236}">
                <a16:creationId xmlns:a16="http://schemas.microsoft.com/office/drawing/2014/main" id="{3AA452B4-BCB5-DC58-7EBF-6C005BBBB987}"/>
              </a:ext>
            </a:extLst>
          </p:cNvPr>
          <p:cNvSpPr>
            <a:spLocks noGrp="1"/>
          </p:cNvSpPr>
          <p:nvPr>
            <p:ph type="title" idx="5"/>
          </p:nvPr>
        </p:nvSpPr>
        <p:spPr>
          <a:xfrm>
            <a:off x="6109950" y="1128341"/>
            <a:ext cx="2405400" cy="527700"/>
          </a:xfrm>
        </p:spPr>
        <p:txBody>
          <a:bodyPr/>
          <a:lstStyle/>
          <a:p>
            <a:r>
              <a:rPr lang="pt-PT"/>
              <a:t>Observações</a:t>
            </a:r>
            <a:endParaRPr lang="en-US"/>
          </a:p>
        </p:txBody>
      </p:sp>
      <p:sp>
        <p:nvSpPr>
          <p:cNvPr id="8" name="Subtitle 7">
            <a:extLst>
              <a:ext uri="{FF2B5EF4-FFF2-40B4-BE49-F238E27FC236}">
                <a16:creationId xmlns:a16="http://schemas.microsoft.com/office/drawing/2014/main" id="{AF17FCC8-155E-E879-74C5-92265C3EDFE3}"/>
              </a:ext>
            </a:extLst>
          </p:cNvPr>
          <p:cNvSpPr>
            <a:spLocks noGrp="1"/>
          </p:cNvSpPr>
          <p:nvPr>
            <p:ph type="subTitle" idx="6"/>
          </p:nvPr>
        </p:nvSpPr>
        <p:spPr>
          <a:xfrm>
            <a:off x="781164" y="4615800"/>
            <a:ext cx="2405400" cy="527700"/>
          </a:xfrm>
        </p:spPr>
        <p:txBody>
          <a:bodyPr/>
          <a:lstStyle/>
          <a:p>
            <a:r>
              <a:rPr lang="pt-PT"/>
              <a:t>2F=1000N</a:t>
            </a:r>
            <a:endParaRPr lang="en-US"/>
          </a:p>
        </p:txBody>
      </p:sp>
      <p:sp>
        <p:nvSpPr>
          <p:cNvPr id="9" name="Slide Number Placeholder 8">
            <a:extLst>
              <a:ext uri="{FF2B5EF4-FFF2-40B4-BE49-F238E27FC236}">
                <a16:creationId xmlns:a16="http://schemas.microsoft.com/office/drawing/2014/main" id="{685677F5-8729-FFCE-F372-5936428A984E}"/>
              </a:ext>
            </a:extLst>
          </p:cNvPr>
          <p:cNvSpPr>
            <a:spLocks noGrp="1"/>
          </p:cNvSpPr>
          <p:nvPr>
            <p:ph type="sldNum" sz="quarter" idx="11"/>
          </p:nvPr>
        </p:nvSpPr>
        <p:spPr/>
        <p:txBody>
          <a:bodyPr/>
          <a:lstStyle/>
          <a:p>
            <a:fld id="{79F01021-183D-4F51-9BD8-6D90E73A8F08}" type="slidenum">
              <a:rPr lang="pt-PT" smtClean="0"/>
              <a:t>23</a:t>
            </a:fld>
            <a:endParaRPr lang="pt-PT"/>
          </a:p>
        </p:txBody>
      </p:sp>
      <p:pic>
        <p:nvPicPr>
          <p:cNvPr id="11" name="Picture 10" descr="A blue figure with black lines&#10;&#10;Description automatically generated with medium confidence">
            <a:extLst>
              <a:ext uri="{FF2B5EF4-FFF2-40B4-BE49-F238E27FC236}">
                <a16:creationId xmlns:a16="http://schemas.microsoft.com/office/drawing/2014/main" id="{BD3A3BBC-5819-63C1-B3A8-6C4947823432}"/>
              </a:ext>
            </a:extLst>
          </p:cNvPr>
          <p:cNvPicPr>
            <a:picLocks noChangeAspect="1"/>
          </p:cNvPicPr>
          <p:nvPr/>
        </p:nvPicPr>
        <p:blipFill>
          <a:blip r:embed="rId2"/>
          <a:stretch>
            <a:fillRect/>
          </a:stretch>
        </p:blipFill>
        <p:spPr>
          <a:xfrm>
            <a:off x="485195" y="1183925"/>
            <a:ext cx="2884186" cy="1623527"/>
          </a:xfrm>
          <a:prstGeom prst="rect">
            <a:avLst/>
          </a:prstGeom>
        </p:spPr>
      </p:pic>
      <p:pic>
        <p:nvPicPr>
          <p:cNvPr id="13" name="Picture 12" descr="A blue square object with two long legs&#10;&#10;Description automatically generated with medium confidence">
            <a:extLst>
              <a:ext uri="{FF2B5EF4-FFF2-40B4-BE49-F238E27FC236}">
                <a16:creationId xmlns:a16="http://schemas.microsoft.com/office/drawing/2014/main" id="{9CF91277-E5E4-9602-D86A-7759E9AD2867}"/>
              </a:ext>
            </a:extLst>
          </p:cNvPr>
          <p:cNvPicPr>
            <a:picLocks noChangeAspect="1"/>
          </p:cNvPicPr>
          <p:nvPr/>
        </p:nvPicPr>
        <p:blipFill>
          <a:blip r:embed="rId3"/>
          <a:stretch>
            <a:fillRect/>
          </a:stretch>
        </p:blipFill>
        <p:spPr>
          <a:xfrm>
            <a:off x="474007" y="2891576"/>
            <a:ext cx="2884185" cy="1640099"/>
          </a:xfrm>
          <a:prstGeom prst="rect">
            <a:avLst/>
          </a:prstGeom>
        </p:spPr>
      </p:pic>
      <p:sp>
        <p:nvSpPr>
          <p:cNvPr id="16" name="TextBox 15">
            <a:extLst>
              <a:ext uri="{FF2B5EF4-FFF2-40B4-BE49-F238E27FC236}">
                <a16:creationId xmlns:a16="http://schemas.microsoft.com/office/drawing/2014/main" id="{697ADA8D-0E06-CCA9-E98D-16515BBB9365}"/>
              </a:ext>
            </a:extLst>
          </p:cNvPr>
          <p:cNvSpPr txBox="1"/>
          <p:nvPr/>
        </p:nvSpPr>
        <p:spPr>
          <a:xfrm>
            <a:off x="5669199" y="1656041"/>
            <a:ext cx="3282180" cy="954107"/>
          </a:xfrm>
          <a:prstGeom prst="rect">
            <a:avLst/>
          </a:prstGeom>
          <a:noFill/>
        </p:spPr>
        <p:txBody>
          <a:bodyPr wrap="square" rtlCol="0">
            <a:spAutoFit/>
          </a:bodyPr>
          <a:lstStyle/>
          <a:p>
            <a:pPr algn="ctr"/>
            <a:r>
              <a:rPr lang="pt-PT">
                <a:solidFill>
                  <a:schemeClr val="tx1"/>
                </a:solidFill>
              </a:rPr>
              <a:t>Em nenhuma das forças apresentadas o sistema rompeu</a:t>
            </a:r>
          </a:p>
          <a:p>
            <a:pPr algn="ctr"/>
            <a:r>
              <a:rPr lang="pt-PT">
                <a:solidFill>
                  <a:schemeClr val="tx1"/>
                </a:solidFill>
              </a:rPr>
              <a:t>Muito contrário ao que é encontrado na literatura para esta geometria</a:t>
            </a:r>
            <a:endParaRPr lang="en-US">
              <a:solidFill>
                <a:schemeClr val="tx1"/>
              </a:solidFill>
            </a:endParaRPr>
          </a:p>
        </p:txBody>
      </p:sp>
      <p:pic>
        <p:nvPicPr>
          <p:cNvPr id="17" name="Picture 16">
            <a:extLst>
              <a:ext uri="{FF2B5EF4-FFF2-40B4-BE49-F238E27FC236}">
                <a16:creationId xmlns:a16="http://schemas.microsoft.com/office/drawing/2014/main" id="{E9D39918-C0EB-81D7-906C-97BE01BD0111}"/>
              </a:ext>
            </a:extLst>
          </p:cNvPr>
          <p:cNvPicPr>
            <a:picLocks noChangeAspect="1"/>
          </p:cNvPicPr>
          <p:nvPr/>
        </p:nvPicPr>
        <p:blipFill>
          <a:blip r:embed="rId4"/>
          <a:stretch>
            <a:fillRect/>
          </a:stretch>
        </p:blipFill>
        <p:spPr>
          <a:xfrm>
            <a:off x="5911704" y="2678765"/>
            <a:ext cx="2792600" cy="1640098"/>
          </a:xfrm>
          <a:prstGeom prst="rect">
            <a:avLst/>
          </a:prstGeom>
        </p:spPr>
      </p:pic>
      <p:sp>
        <p:nvSpPr>
          <p:cNvPr id="21" name="TextBox 20">
            <a:extLst>
              <a:ext uri="{FF2B5EF4-FFF2-40B4-BE49-F238E27FC236}">
                <a16:creationId xmlns:a16="http://schemas.microsoft.com/office/drawing/2014/main" id="{3E9C38AC-2C53-0C2D-3212-E06337D9C859}"/>
              </a:ext>
            </a:extLst>
          </p:cNvPr>
          <p:cNvSpPr txBox="1"/>
          <p:nvPr/>
        </p:nvSpPr>
        <p:spPr>
          <a:xfrm>
            <a:off x="4781227" y="4362398"/>
            <a:ext cx="4572000" cy="338554"/>
          </a:xfrm>
          <a:prstGeom prst="rect">
            <a:avLst/>
          </a:prstGeom>
          <a:noFill/>
        </p:spPr>
        <p:txBody>
          <a:bodyPr wrap="square">
            <a:spAutoFit/>
          </a:bodyPr>
          <a:lstStyle/>
          <a:p>
            <a:r>
              <a:rPr lang="en-US" sz="800">
                <a:solidFill>
                  <a:schemeClr val="tx1"/>
                </a:solidFill>
              </a:rPr>
              <a:t>Mucha, J., &amp; Witkowski, W. (2015). Mechanical behavior and failure of riveting joints in tensile and shear tests. Strength of Materials, 47(5), 1–9. https://doi.org/10.1007/s11223-015-9712-5</a:t>
            </a:r>
          </a:p>
        </p:txBody>
      </p:sp>
    </p:spTree>
    <p:extLst>
      <p:ext uri="{BB962C8B-B14F-4D97-AF65-F5344CB8AC3E}">
        <p14:creationId xmlns:p14="http://schemas.microsoft.com/office/powerpoint/2010/main" val="4268212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105A5-F847-FC45-57DB-22F6E007F5C1}"/>
              </a:ext>
            </a:extLst>
          </p:cNvPr>
          <p:cNvSpPr>
            <a:spLocks noGrp="1"/>
          </p:cNvSpPr>
          <p:nvPr>
            <p:ph type="title"/>
          </p:nvPr>
        </p:nvSpPr>
        <p:spPr>
          <a:xfrm>
            <a:off x="713275" y="193025"/>
            <a:ext cx="7717500" cy="738900"/>
          </a:xfrm>
        </p:spPr>
        <p:txBody>
          <a:bodyPr/>
          <a:lstStyle/>
          <a:p>
            <a:r>
              <a:rPr lang="pt-PT"/>
              <a:t>Ensaio de tração</a:t>
            </a:r>
            <a:endParaRPr lang="en-US"/>
          </a:p>
        </p:txBody>
      </p:sp>
      <p:sp>
        <p:nvSpPr>
          <p:cNvPr id="7" name="Title 6">
            <a:extLst>
              <a:ext uri="{FF2B5EF4-FFF2-40B4-BE49-F238E27FC236}">
                <a16:creationId xmlns:a16="http://schemas.microsoft.com/office/drawing/2014/main" id="{A01C50B4-471D-EBFE-052E-23D6270CF7BE}"/>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FE494C06-5D2A-B1E6-22B8-055539C0F7E0}"/>
              </a:ext>
            </a:extLst>
          </p:cNvPr>
          <p:cNvSpPr>
            <a:spLocks noGrp="1"/>
          </p:cNvSpPr>
          <p:nvPr>
            <p:ph type="subTitle" idx="6"/>
          </p:nvPr>
        </p:nvSpPr>
        <p:spPr/>
        <p:txBody>
          <a:bodyPr/>
          <a:lstStyle/>
          <a:p>
            <a:endParaRPr lang="en-US"/>
          </a:p>
        </p:txBody>
      </p:sp>
      <p:sp>
        <p:nvSpPr>
          <p:cNvPr id="9" name="Slide Number Placeholder 8">
            <a:extLst>
              <a:ext uri="{FF2B5EF4-FFF2-40B4-BE49-F238E27FC236}">
                <a16:creationId xmlns:a16="http://schemas.microsoft.com/office/drawing/2014/main" id="{4A341766-D43F-DFE2-AF93-7F45103AB845}"/>
              </a:ext>
            </a:extLst>
          </p:cNvPr>
          <p:cNvSpPr>
            <a:spLocks noGrp="1"/>
          </p:cNvSpPr>
          <p:nvPr>
            <p:ph type="sldNum" sz="quarter" idx="11"/>
          </p:nvPr>
        </p:nvSpPr>
        <p:spPr/>
        <p:txBody>
          <a:bodyPr/>
          <a:lstStyle/>
          <a:p>
            <a:fld id="{79F01021-183D-4F51-9BD8-6D90E73A8F08}" type="slidenum">
              <a:rPr lang="pt-PT" smtClean="0"/>
              <a:t>24</a:t>
            </a:fld>
            <a:endParaRPr lang="pt-PT"/>
          </a:p>
        </p:txBody>
      </p:sp>
      <p:pic>
        <p:nvPicPr>
          <p:cNvPr id="11" name="Picture 10" descr="A metal post with a screw&#10;&#10;Description automatically generated">
            <a:extLst>
              <a:ext uri="{FF2B5EF4-FFF2-40B4-BE49-F238E27FC236}">
                <a16:creationId xmlns:a16="http://schemas.microsoft.com/office/drawing/2014/main" id="{B5EAF977-3E5E-16D6-D656-B96BC90E788B}"/>
              </a:ext>
            </a:extLst>
          </p:cNvPr>
          <p:cNvPicPr>
            <a:picLocks noChangeAspect="1"/>
          </p:cNvPicPr>
          <p:nvPr/>
        </p:nvPicPr>
        <p:blipFill>
          <a:blip r:embed="rId2"/>
          <a:stretch>
            <a:fillRect/>
          </a:stretch>
        </p:blipFill>
        <p:spPr>
          <a:xfrm>
            <a:off x="2448180" y="1076083"/>
            <a:ext cx="1826535" cy="3733064"/>
          </a:xfrm>
          <a:prstGeom prst="rect">
            <a:avLst/>
          </a:prstGeom>
        </p:spPr>
      </p:pic>
      <p:sp>
        <p:nvSpPr>
          <p:cNvPr id="12" name="Rectangle 11">
            <a:extLst>
              <a:ext uri="{FF2B5EF4-FFF2-40B4-BE49-F238E27FC236}">
                <a16:creationId xmlns:a16="http://schemas.microsoft.com/office/drawing/2014/main" id="{5AD4BE8A-3B26-46E3-A6FF-DAB5E2DCC73D}"/>
              </a:ext>
            </a:extLst>
          </p:cNvPr>
          <p:cNvSpPr/>
          <p:nvPr/>
        </p:nvSpPr>
        <p:spPr>
          <a:xfrm>
            <a:off x="2895777" y="4470889"/>
            <a:ext cx="826136" cy="18466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600" b="1" cap="none" spc="0">
                <a:ln/>
                <a:solidFill>
                  <a:schemeClr val="accent4"/>
                </a:solidFill>
                <a:effectLst/>
              </a:rPr>
              <a:t>Fixed</a:t>
            </a:r>
            <a:endParaRPr lang="en-US" sz="2000" b="1" cap="none" spc="0">
              <a:ln/>
              <a:solidFill>
                <a:schemeClr val="accent4"/>
              </a:solidFill>
              <a:effectLst/>
            </a:endParaRPr>
          </a:p>
        </p:txBody>
      </p:sp>
      <p:sp>
        <p:nvSpPr>
          <p:cNvPr id="13" name="Arrow: Down 12">
            <a:extLst>
              <a:ext uri="{FF2B5EF4-FFF2-40B4-BE49-F238E27FC236}">
                <a16:creationId xmlns:a16="http://schemas.microsoft.com/office/drawing/2014/main" id="{D932FD9B-38B7-61E8-9964-83BDEC268B47}"/>
              </a:ext>
            </a:extLst>
          </p:cNvPr>
          <p:cNvSpPr/>
          <p:nvPr/>
        </p:nvSpPr>
        <p:spPr>
          <a:xfrm rot="10800000">
            <a:off x="3311835" y="1189980"/>
            <a:ext cx="99227" cy="38502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839878F-8D39-52D2-9BB5-BA714F30D340}"/>
              </a:ext>
            </a:extLst>
          </p:cNvPr>
          <p:cNvSpPr txBox="1"/>
          <p:nvPr/>
        </p:nvSpPr>
        <p:spPr>
          <a:xfrm>
            <a:off x="3308845" y="1297802"/>
            <a:ext cx="921790" cy="215444"/>
          </a:xfrm>
          <a:prstGeom prst="rect">
            <a:avLst/>
          </a:prstGeom>
          <a:noFill/>
        </p:spPr>
        <p:txBody>
          <a:bodyPr wrap="square">
            <a:spAutoFit/>
          </a:bodyPr>
          <a:lstStyle/>
          <a:p>
            <a:r>
              <a:rPr lang="pt-PT" sz="800" b="1">
                <a:ln/>
                <a:solidFill>
                  <a:schemeClr val="accent4"/>
                </a:solidFill>
              </a:rPr>
              <a:t>D</a:t>
            </a:r>
            <a:r>
              <a:rPr lang="en-US" sz="800" b="1" err="1">
                <a:ln/>
                <a:solidFill>
                  <a:schemeClr val="accent4"/>
                </a:solidFill>
              </a:rPr>
              <a:t>isplacement</a:t>
            </a:r>
            <a:endParaRPr lang="en-US"/>
          </a:p>
        </p:txBody>
      </p:sp>
      <p:sp>
        <p:nvSpPr>
          <p:cNvPr id="15" name="TextBox 14">
            <a:extLst>
              <a:ext uri="{FF2B5EF4-FFF2-40B4-BE49-F238E27FC236}">
                <a16:creationId xmlns:a16="http://schemas.microsoft.com/office/drawing/2014/main" id="{5F9BDF94-7681-33C8-90BB-3BC8548E9E8D}"/>
              </a:ext>
            </a:extLst>
          </p:cNvPr>
          <p:cNvSpPr txBox="1"/>
          <p:nvPr/>
        </p:nvSpPr>
        <p:spPr>
          <a:xfrm>
            <a:off x="293289" y="2259117"/>
            <a:ext cx="2240960" cy="1169551"/>
          </a:xfrm>
          <a:prstGeom prst="rect">
            <a:avLst/>
          </a:prstGeom>
          <a:noFill/>
        </p:spPr>
        <p:txBody>
          <a:bodyPr wrap="square" rtlCol="0">
            <a:spAutoFit/>
          </a:bodyPr>
          <a:lstStyle/>
          <a:p>
            <a:pPr algn="ctr"/>
            <a:r>
              <a:rPr lang="pt-PT">
                <a:solidFill>
                  <a:schemeClr val="tx1"/>
                </a:solidFill>
              </a:rPr>
              <a:t>Similar ao anterior</a:t>
            </a:r>
            <a:endParaRPr lang="en-US">
              <a:solidFill>
                <a:schemeClr val="tx1"/>
              </a:solidFill>
            </a:endParaRPr>
          </a:p>
          <a:p>
            <a:pPr algn="ctr"/>
            <a:endParaRPr lang="en-US">
              <a:solidFill>
                <a:schemeClr val="tx1"/>
              </a:solidFill>
            </a:endParaRPr>
          </a:p>
          <a:p>
            <a:pPr algn="ctr"/>
            <a:r>
              <a:rPr lang="en-US" err="1">
                <a:solidFill>
                  <a:schemeClr val="tx1"/>
                </a:solidFill>
              </a:rPr>
              <a:t>Aplicado</a:t>
            </a:r>
            <a:r>
              <a:rPr lang="en-US">
                <a:solidFill>
                  <a:schemeClr val="tx1"/>
                </a:solidFill>
              </a:rPr>
              <a:t> displacement, </a:t>
            </a:r>
            <a:r>
              <a:rPr lang="en-US" err="1">
                <a:solidFill>
                  <a:schemeClr val="tx1"/>
                </a:solidFill>
              </a:rPr>
              <a:t>invés</a:t>
            </a:r>
            <a:endParaRPr lang="en-US">
              <a:solidFill>
                <a:schemeClr val="tx1"/>
              </a:solidFill>
            </a:endParaRPr>
          </a:p>
          <a:p>
            <a:endParaRPr lang="en-US">
              <a:solidFill>
                <a:schemeClr val="tx1"/>
              </a:solidFill>
            </a:endParaRPr>
          </a:p>
        </p:txBody>
      </p:sp>
      <p:pic>
        <p:nvPicPr>
          <p:cNvPr id="17" name="Picture 16" descr="A blue rectangular object with a square hole&#10;&#10;Description automatically generated">
            <a:extLst>
              <a:ext uri="{FF2B5EF4-FFF2-40B4-BE49-F238E27FC236}">
                <a16:creationId xmlns:a16="http://schemas.microsoft.com/office/drawing/2014/main" id="{497CCE60-7462-58DA-4AA4-F706CCD9D71F}"/>
              </a:ext>
            </a:extLst>
          </p:cNvPr>
          <p:cNvPicPr>
            <a:picLocks noChangeAspect="1"/>
          </p:cNvPicPr>
          <p:nvPr/>
        </p:nvPicPr>
        <p:blipFill>
          <a:blip r:embed="rId3"/>
          <a:stretch>
            <a:fillRect/>
          </a:stretch>
        </p:blipFill>
        <p:spPr>
          <a:xfrm>
            <a:off x="5611140" y="-29028"/>
            <a:ext cx="4850079" cy="2287621"/>
          </a:xfrm>
          <a:prstGeom prst="rect">
            <a:avLst/>
          </a:prstGeom>
        </p:spPr>
      </p:pic>
    </p:spTree>
    <p:extLst>
      <p:ext uri="{BB962C8B-B14F-4D97-AF65-F5344CB8AC3E}">
        <p14:creationId xmlns:p14="http://schemas.microsoft.com/office/powerpoint/2010/main" val="3850613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564AE-8C25-0AF3-D51F-B50742CD5E87}"/>
              </a:ext>
            </a:extLst>
          </p:cNvPr>
          <p:cNvSpPr>
            <a:spLocks noGrp="1"/>
          </p:cNvSpPr>
          <p:nvPr>
            <p:ph type="title"/>
          </p:nvPr>
        </p:nvSpPr>
        <p:spPr/>
        <p:txBody>
          <a:bodyPr/>
          <a:lstStyle/>
          <a:p>
            <a:r>
              <a:rPr lang="pt-PT"/>
              <a:t>Ensaio de tração</a:t>
            </a:r>
            <a:endParaRPr lang="en-US"/>
          </a:p>
        </p:txBody>
      </p:sp>
      <p:sp>
        <p:nvSpPr>
          <p:cNvPr id="3" name="Title 2">
            <a:extLst>
              <a:ext uri="{FF2B5EF4-FFF2-40B4-BE49-F238E27FC236}">
                <a16:creationId xmlns:a16="http://schemas.microsoft.com/office/drawing/2014/main" id="{BB7AF595-41C6-1C78-CD27-A36E4698ABE0}"/>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4B2E53A4-5D57-5665-BAA6-5B8BAC8606F7}"/>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B7AD3447-88D7-3EEE-E0CC-B0F871DD6695}"/>
              </a:ext>
            </a:extLst>
          </p:cNvPr>
          <p:cNvSpPr>
            <a:spLocks noGrp="1"/>
          </p:cNvSpPr>
          <p:nvPr>
            <p:ph type="title" idx="3"/>
          </p:nvPr>
        </p:nvSpPr>
        <p:spPr/>
        <p:txBody>
          <a:bodyPr/>
          <a:lstStyle/>
          <a:p>
            <a:endParaRPr lang="en-US"/>
          </a:p>
        </p:txBody>
      </p:sp>
      <p:sp>
        <p:nvSpPr>
          <p:cNvPr id="6" name="Subtitle 5">
            <a:extLst>
              <a:ext uri="{FF2B5EF4-FFF2-40B4-BE49-F238E27FC236}">
                <a16:creationId xmlns:a16="http://schemas.microsoft.com/office/drawing/2014/main" id="{F0EFFADE-F099-8469-25DE-EDA3CF62EF7E}"/>
              </a:ext>
            </a:extLst>
          </p:cNvPr>
          <p:cNvSpPr>
            <a:spLocks noGrp="1"/>
          </p:cNvSpPr>
          <p:nvPr>
            <p:ph type="subTitle" idx="4"/>
          </p:nvPr>
        </p:nvSpPr>
        <p:spPr/>
        <p:txBody>
          <a:bodyPr/>
          <a:lstStyle/>
          <a:p>
            <a:endParaRPr lang="en-US"/>
          </a:p>
        </p:txBody>
      </p:sp>
      <p:sp>
        <p:nvSpPr>
          <p:cNvPr id="7" name="Title 6">
            <a:extLst>
              <a:ext uri="{FF2B5EF4-FFF2-40B4-BE49-F238E27FC236}">
                <a16:creationId xmlns:a16="http://schemas.microsoft.com/office/drawing/2014/main" id="{9C968463-FAAF-B646-1621-A7322BD6312A}"/>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491673DD-20AA-2F84-7662-2422CF23A728}"/>
              </a:ext>
            </a:extLst>
          </p:cNvPr>
          <p:cNvSpPr>
            <a:spLocks noGrp="1"/>
          </p:cNvSpPr>
          <p:nvPr>
            <p:ph type="subTitle" idx="6"/>
          </p:nvPr>
        </p:nvSpPr>
        <p:spPr/>
        <p:txBody>
          <a:bodyPr/>
          <a:lstStyle/>
          <a:p>
            <a:endParaRPr lang="en-US"/>
          </a:p>
        </p:txBody>
      </p:sp>
      <p:sp>
        <p:nvSpPr>
          <p:cNvPr id="9" name="Slide Number Placeholder 8">
            <a:extLst>
              <a:ext uri="{FF2B5EF4-FFF2-40B4-BE49-F238E27FC236}">
                <a16:creationId xmlns:a16="http://schemas.microsoft.com/office/drawing/2014/main" id="{093C0343-B3C5-24FD-C4AB-508EE6AB0850}"/>
              </a:ext>
            </a:extLst>
          </p:cNvPr>
          <p:cNvSpPr>
            <a:spLocks noGrp="1"/>
          </p:cNvSpPr>
          <p:nvPr>
            <p:ph type="sldNum" sz="quarter" idx="11"/>
          </p:nvPr>
        </p:nvSpPr>
        <p:spPr/>
        <p:txBody>
          <a:bodyPr/>
          <a:lstStyle/>
          <a:p>
            <a:fld id="{79F01021-183D-4F51-9BD8-6D90E73A8F08}" type="slidenum">
              <a:rPr lang="pt-PT" smtClean="0"/>
              <a:t>25</a:t>
            </a:fld>
            <a:endParaRPr lang="pt-PT"/>
          </a:p>
        </p:txBody>
      </p:sp>
      <p:pic>
        <p:nvPicPr>
          <p:cNvPr id="14" name="Picture 13">
            <a:extLst>
              <a:ext uri="{FF2B5EF4-FFF2-40B4-BE49-F238E27FC236}">
                <a16:creationId xmlns:a16="http://schemas.microsoft.com/office/drawing/2014/main" id="{E0BF103B-4668-7F69-389A-BFD7005ABDC4}"/>
              </a:ext>
            </a:extLst>
          </p:cNvPr>
          <p:cNvPicPr>
            <a:picLocks noChangeAspect="1"/>
          </p:cNvPicPr>
          <p:nvPr/>
        </p:nvPicPr>
        <p:blipFill>
          <a:blip r:embed="rId2"/>
          <a:stretch>
            <a:fillRect/>
          </a:stretch>
        </p:blipFill>
        <p:spPr>
          <a:xfrm>
            <a:off x="201031" y="1530063"/>
            <a:ext cx="3962614" cy="2297404"/>
          </a:xfrm>
          <a:prstGeom prst="rect">
            <a:avLst/>
          </a:prstGeom>
        </p:spPr>
      </p:pic>
      <p:pic>
        <p:nvPicPr>
          <p:cNvPr id="15" name="Picture 14">
            <a:extLst>
              <a:ext uri="{FF2B5EF4-FFF2-40B4-BE49-F238E27FC236}">
                <a16:creationId xmlns:a16="http://schemas.microsoft.com/office/drawing/2014/main" id="{77F97B6E-B877-715A-1DE9-07CD7460F3A7}"/>
              </a:ext>
            </a:extLst>
          </p:cNvPr>
          <p:cNvPicPr>
            <a:picLocks noChangeAspect="1"/>
          </p:cNvPicPr>
          <p:nvPr/>
        </p:nvPicPr>
        <p:blipFill>
          <a:blip r:embed="rId3"/>
          <a:stretch>
            <a:fillRect/>
          </a:stretch>
        </p:blipFill>
        <p:spPr>
          <a:xfrm>
            <a:off x="4414226" y="1175627"/>
            <a:ext cx="4327793" cy="3006275"/>
          </a:xfrm>
          <a:prstGeom prst="rect">
            <a:avLst/>
          </a:prstGeom>
        </p:spPr>
      </p:pic>
    </p:spTree>
    <p:extLst>
      <p:ext uri="{BB962C8B-B14F-4D97-AF65-F5344CB8AC3E}">
        <p14:creationId xmlns:p14="http://schemas.microsoft.com/office/powerpoint/2010/main" val="1726951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F3125-5859-A93B-BCE2-808466C53255}"/>
              </a:ext>
            </a:extLst>
          </p:cNvPr>
          <p:cNvSpPr>
            <a:spLocks noGrp="1"/>
          </p:cNvSpPr>
          <p:nvPr>
            <p:ph type="title"/>
          </p:nvPr>
        </p:nvSpPr>
        <p:spPr/>
        <p:txBody>
          <a:bodyPr/>
          <a:lstStyle/>
          <a:p>
            <a:r>
              <a:rPr lang="pt-PT"/>
              <a:t>Comparação de Resultados</a:t>
            </a:r>
            <a:endParaRPr lang="en-US"/>
          </a:p>
        </p:txBody>
      </p:sp>
      <p:sp>
        <p:nvSpPr>
          <p:cNvPr id="3" name="Title 2">
            <a:extLst>
              <a:ext uri="{FF2B5EF4-FFF2-40B4-BE49-F238E27FC236}">
                <a16:creationId xmlns:a16="http://schemas.microsoft.com/office/drawing/2014/main" id="{7E54CD7A-6D6B-8C78-EB87-D3B7CFA1BA01}"/>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8BE0C49A-B455-5FFC-3723-CA94DA3ADB73}"/>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DFCBCA43-B973-B362-8260-83EE360475F2}"/>
              </a:ext>
            </a:extLst>
          </p:cNvPr>
          <p:cNvSpPr>
            <a:spLocks noGrp="1"/>
          </p:cNvSpPr>
          <p:nvPr>
            <p:ph type="title" idx="3"/>
          </p:nvPr>
        </p:nvSpPr>
        <p:spPr/>
        <p:txBody>
          <a:bodyPr/>
          <a:lstStyle/>
          <a:p>
            <a:endParaRPr lang="en-US"/>
          </a:p>
        </p:txBody>
      </p:sp>
      <p:sp>
        <p:nvSpPr>
          <p:cNvPr id="7" name="Title 6">
            <a:extLst>
              <a:ext uri="{FF2B5EF4-FFF2-40B4-BE49-F238E27FC236}">
                <a16:creationId xmlns:a16="http://schemas.microsoft.com/office/drawing/2014/main" id="{9FFD6477-D98C-1155-44E3-47F795CFEDDD}"/>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D0947285-A8E3-DD35-68F5-3B7EB790B95A}"/>
              </a:ext>
            </a:extLst>
          </p:cNvPr>
          <p:cNvSpPr>
            <a:spLocks noGrp="1"/>
          </p:cNvSpPr>
          <p:nvPr>
            <p:ph type="subTitle" idx="6"/>
          </p:nvPr>
        </p:nvSpPr>
        <p:spPr/>
        <p:txBody>
          <a:bodyPr/>
          <a:lstStyle/>
          <a:p>
            <a:endParaRPr lang="en-US"/>
          </a:p>
        </p:txBody>
      </p:sp>
      <p:sp>
        <p:nvSpPr>
          <p:cNvPr id="9" name="Slide Number Placeholder 8">
            <a:extLst>
              <a:ext uri="{FF2B5EF4-FFF2-40B4-BE49-F238E27FC236}">
                <a16:creationId xmlns:a16="http://schemas.microsoft.com/office/drawing/2014/main" id="{A2DFBCC5-6247-C0D1-4748-914A5E752A5F}"/>
              </a:ext>
            </a:extLst>
          </p:cNvPr>
          <p:cNvSpPr>
            <a:spLocks noGrp="1"/>
          </p:cNvSpPr>
          <p:nvPr>
            <p:ph type="sldNum" sz="quarter" idx="11"/>
          </p:nvPr>
        </p:nvSpPr>
        <p:spPr/>
        <p:txBody>
          <a:bodyPr/>
          <a:lstStyle/>
          <a:p>
            <a:fld id="{79F01021-183D-4F51-9BD8-6D90E73A8F08}" type="slidenum">
              <a:rPr lang="pt-PT" smtClean="0"/>
              <a:t>26</a:t>
            </a:fld>
            <a:endParaRPr lang="pt-PT"/>
          </a:p>
        </p:txBody>
      </p:sp>
      <p:pic>
        <p:nvPicPr>
          <p:cNvPr id="11" name="Picture 10" descr="A graph of different types of lines&#10;&#10;Description automatically generated with medium confidence">
            <a:extLst>
              <a:ext uri="{FF2B5EF4-FFF2-40B4-BE49-F238E27FC236}">
                <a16:creationId xmlns:a16="http://schemas.microsoft.com/office/drawing/2014/main" id="{05797114-8337-666A-D019-8505DAD984E7}"/>
              </a:ext>
            </a:extLst>
          </p:cNvPr>
          <p:cNvPicPr>
            <a:picLocks noChangeAspect="1"/>
          </p:cNvPicPr>
          <p:nvPr/>
        </p:nvPicPr>
        <p:blipFill>
          <a:blip r:embed="rId2"/>
          <a:stretch>
            <a:fillRect/>
          </a:stretch>
        </p:blipFill>
        <p:spPr>
          <a:xfrm>
            <a:off x="403709" y="1359154"/>
            <a:ext cx="4223836" cy="2901872"/>
          </a:xfrm>
          <a:prstGeom prst="rect">
            <a:avLst/>
          </a:prstGeom>
        </p:spPr>
      </p:pic>
      <p:sp>
        <p:nvSpPr>
          <p:cNvPr id="13" name="TextBox 12">
            <a:extLst>
              <a:ext uri="{FF2B5EF4-FFF2-40B4-BE49-F238E27FC236}">
                <a16:creationId xmlns:a16="http://schemas.microsoft.com/office/drawing/2014/main" id="{BE58485C-708A-C7F6-0B85-F68CBDDD788D}"/>
              </a:ext>
            </a:extLst>
          </p:cNvPr>
          <p:cNvSpPr txBox="1"/>
          <p:nvPr/>
        </p:nvSpPr>
        <p:spPr>
          <a:xfrm>
            <a:off x="4796725" y="4184542"/>
            <a:ext cx="3943566" cy="738664"/>
          </a:xfrm>
          <a:prstGeom prst="rect">
            <a:avLst/>
          </a:prstGeom>
          <a:noFill/>
        </p:spPr>
        <p:txBody>
          <a:bodyPr wrap="square" rtlCol="0">
            <a:spAutoFit/>
          </a:bodyPr>
          <a:lstStyle/>
          <a:p>
            <a:r>
              <a:rPr lang="pt-PT">
                <a:solidFill>
                  <a:schemeClr val="tx1"/>
                </a:solidFill>
              </a:rPr>
              <a:t>Impossível ir depois dos 16mm de </a:t>
            </a:r>
            <a:r>
              <a:rPr lang="pt-PT" err="1">
                <a:solidFill>
                  <a:schemeClr val="tx1"/>
                </a:solidFill>
              </a:rPr>
              <a:t>displacement</a:t>
            </a:r>
            <a:r>
              <a:rPr lang="pt-PT">
                <a:solidFill>
                  <a:schemeClr val="tx1"/>
                </a:solidFill>
              </a:rPr>
              <a:t>, o computador não tinha RAM e apareciam erros</a:t>
            </a:r>
          </a:p>
        </p:txBody>
      </p:sp>
      <p:pic>
        <p:nvPicPr>
          <p:cNvPr id="14" name="Picture 13">
            <a:extLst>
              <a:ext uri="{FF2B5EF4-FFF2-40B4-BE49-F238E27FC236}">
                <a16:creationId xmlns:a16="http://schemas.microsoft.com/office/drawing/2014/main" id="{EF74FE89-9312-C735-5046-BDC2514FFA4D}"/>
              </a:ext>
            </a:extLst>
          </p:cNvPr>
          <p:cNvPicPr>
            <a:picLocks noChangeAspect="1"/>
          </p:cNvPicPr>
          <p:nvPr/>
        </p:nvPicPr>
        <p:blipFill>
          <a:blip r:embed="rId3"/>
          <a:stretch>
            <a:fillRect/>
          </a:stretch>
        </p:blipFill>
        <p:spPr>
          <a:xfrm>
            <a:off x="4937236" y="1523355"/>
            <a:ext cx="3773837" cy="2621473"/>
          </a:xfrm>
          <a:prstGeom prst="rect">
            <a:avLst/>
          </a:prstGeom>
        </p:spPr>
      </p:pic>
      <p:sp>
        <p:nvSpPr>
          <p:cNvPr id="16" name="TextBox 15">
            <a:extLst>
              <a:ext uri="{FF2B5EF4-FFF2-40B4-BE49-F238E27FC236}">
                <a16:creationId xmlns:a16="http://schemas.microsoft.com/office/drawing/2014/main" id="{005DEBB9-A3DB-644C-F19C-07F24761838B}"/>
              </a:ext>
            </a:extLst>
          </p:cNvPr>
          <p:cNvSpPr txBox="1"/>
          <p:nvPr/>
        </p:nvSpPr>
        <p:spPr>
          <a:xfrm>
            <a:off x="403709" y="4305511"/>
            <a:ext cx="4223836" cy="276999"/>
          </a:xfrm>
          <a:prstGeom prst="rect">
            <a:avLst/>
          </a:prstGeom>
          <a:noFill/>
        </p:spPr>
        <p:txBody>
          <a:bodyPr wrap="square">
            <a:spAutoFit/>
          </a:bodyPr>
          <a:lstStyle/>
          <a:p>
            <a:r>
              <a:rPr lang="en-US" sz="600">
                <a:solidFill>
                  <a:schemeClr val="tx1"/>
                </a:solidFill>
              </a:rPr>
              <a:t>Mucha, J., &amp; Witkowski, W. (2015). Mechanical behavior and failure of riveting joints in tensile and shear tests. Strength of Materials, 47(5), 1–9. https://doi.org/10.1007/s11223-015-9712-5</a:t>
            </a:r>
          </a:p>
        </p:txBody>
      </p:sp>
    </p:spTree>
    <p:extLst>
      <p:ext uri="{BB962C8B-B14F-4D97-AF65-F5344CB8AC3E}">
        <p14:creationId xmlns:p14="http://schemas.microsoft.com/office/powerpoint/2010/main" val="9808158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8586F-1236-D1E6-01FF-CA84CF80C92E}"/>
              </a:ext>
            </a:extLst>
          </p:cNvPr>
          <p:cNvSpPr>
            <a:spLocks noGrp="1"/>
          </p:cNvSpPr>
          <p:nvPr>
            <p:ph type="title"/>
          </p:nvPr>
        </p:nvSpPr>
        <p:spPr/>
        <p:txBody>
          <a:bodyPr/>
          <a:lstStyle/>
          <a:p>
            <a:r>
              <a:rPr lang="pt-PT"/>
              <a:t>Observações</a:t>
            </a:r>
            <a:endParaRPr lang="en-US"/>
          </a:p>
        </p:txBody>
      </p:sp>
      <p:sp>
        <p:nvSpPr>
          <p:cNvPr id="9" name="Slide Number Placeholder 8">
            <a:extLst>
              <a:ext uri="{FF2B5EF4-FFF2-40B4-BE49-F238E27FC236}">
                <a16:creationId xmlns:a16="http://schemas.microsoft.com/office/drawing/2014/main" id="{130A646E-28BD-91FC-4D95-6EE1F97EAAE3}"/>
              </a:ext>
            </a:extLst>
          </p:cNvPr>
          <p:cNvSpPr>
            <a:spLocks noGrp="1"/>
          </p:cNvSpPr>
          <p:nvPr>
            <p:ph type="sldNum" sz="quarter" idx="11"/>
          </p:nvPr>
        </p:nvSpPr>
        <p:spPr/>
        <p:txBody>
          <a:bodyPr/>
          <a:lstStyle/>
          <a:p>
            <a:fld id="{79F01021-183D-4F51-9BD8-6D90E73A8F08}" type="slidenum">
              <a:rPr lang="pt-PT" smtClean="0"/>
              <a:t>27</a:t>
            </a:fld>
            <a:endParaRPr lang="pt-PT"/>
          </a:p>
        </p:txBody>
      </p:sp>
      <p:sp>
        <p:nvSpPr>
          <p:cNvPr id="10" name="TextBox 9">
            <a:extLst>
              <a:ext uri="{FF2B5EF4-FFF2-40B4-BE49-F238E27FC236}">
                <a16:creationId xmlns:a16="http://schemas.microsoft.com/office/drawing/2014/main" id="{42F77522-1150-594C-5779-5DEC8B7C4F7A}"/>
              </a:ext>
            </a:extLst>
          </p:cNvPr>
          <p:cNvSpPr txBox="1"/>
          <p:nvPr/>
        </p:nvSpPr>
        <p:spPr>
          <a:xfrm>
            <a:off x="713275" y="1544433"/>
            <a:ext cx="7857288" cy="2246769"/>
          </a:xfrm>
          <a:prstGeom prst="rect">
            <a:avLst/>
          </a:prstGeom>
          <a:noFill/>
        </p:spPr>
        <p:txBody>
          <a:bodyPr wrap="square" rtlCol="0">
            <a:spAutoFit/>
          </a:bodyPr>
          <a:lstStyle/>
          <a:p>
            <a:pPr algn="ctr"/>
            <a:r>
              <a:rPr lang="pt-PT">
                <a:solidFill>
                  <a:schemeClr val="tx1"/>
                </a:solidFill>
              </a:rPr>
              <a:t>-Em nenhum dos casos o sistema rompeu</a:t>
            </a:r>
          </a:p>
          <a:p>
            <a:pPr algn="ctr"/>
            <a:endParaRPr lang="pt-PT">
              <a:solidFill>
                <a:schemeClr val="tx1"/>
              </a:solidFill>
            </a:endParaRPr>
          </a:p>
          <a:p>
            <a:pPr algn="ctr"/>
            <a:r>
              <a:rPr lang="pt-PT">
                <a:solidFill>
                  <a:schemeClr val="tx1"/>
                </a:solidFill>
              </a:rPr>
              <a:t>-Apesar de realizar um bom trabalho os resultados obtidos não foram correspondentes com os obtidos na literatura</a:t>
            </a:r>
          </a:p>
          <a:p>
            <a:pPr algn="ctr"/>
            <a:endParaRPr lang="pt-PT">
              <a:solidFill>
                <a:schemeClr val="tx1"/>
              </a:solidFill>
            </a:endParaRPr>
          </a:p>
          <a:p>
            <a:pPr algn="ctr"/>
            <a:r>
              <a:rPr lang="pt-PT">
                <a:solidFill>
                  <a:schemeClr val="tx1"/>
                </a:solidFill>
              </a:rPr>
              <a:t>-Uma das razões para isso ter acontecido, foi do material utilizado não ter sido o mesmo que no teste experimental</a:t>
            </a:r>
          </a:p>
          <a:p>
            <a:pPr algn="ctr"/>
            <a:endParaRPr lang="pt-PT">
              <a:solidFill>
                <a:schemeClr val="tx1"/>
              </a:solidFill>
            </a:endParaRPr>
          </a:p>
          <a:p>
            <a:pPr algn="ctr"/>
            <a:r>
              <a:rPr lang="pt-PT">
                <a:solidFill>
                  <a:schemeClr val="tx1"/>
                </a:solidFill>
              </a:rPr>
              <a:t>-A geometria dos rebites usadas no teste experimental não totalmente iguais às usadas na simulação no </a:t>
            </a:r>
            <a:r>
              <a:rPr lang="pt-PT" err="1">
                <a:solidFill>
                  <a:schemeClr val="tx1"/>
                </a:solidFill>
              </a:rPr>
              <a:t>Ansys</a:t>
            </a:r>
            <a:r>
              <a:rPr lang="pt-PT">
                <a:solidFill>
                  <a:schemeClr val="tx1"/>
                </a:solidFill>
              </a:rPr>
              <a:t> porque estas não foram encontradas</a:t>
            </a:r>
            <a:endParaRPr lang="en-US">
              <a:solidFill>
                <a:schemeClr val="tx1"/>
              </a:solidFill>
            </a:endParaRPr>
          </a:p>
        </p:txBody>
      </p:sp>
    </p:spTree>
    <p:extLst>
      <p:ext uri="{BB962C8B-B14F-4D97-AF65-F5344CB8AC3E}">
        <p14:creationId xmlns:p14="http://schemas.microsoft.com/office/powerpoint/2010/main" val="3445848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D3961-AF5D-E5ED-B5EB-A4E5CD8321BB}"/>
              </a:ext>
            </a:extLst>
          </p:cNvPr>
          <p:cNvSpPr>
            <a:spLocks noGrp="1"/>
          </p:cNvSpPr>
          <p:nvPr>
            <p:ph type="title"/>
          </p:nvPr>
        </p:nvSpPr>
        <p:spPr/>
        <p:txBody>
          <a:bodyPr/>
          <a:lstStyle/>
          <a:p>
            <a:r>
              <a:rPr lang="en-US" err="1"/>
              <a:t>Longarina</a:t>
            </a:r>
            <a:r>
              <a:rPr lang="en-US"/>
              <a:t> de </a:t>
            </a:r>
            <a:r>
              <a:rPr lang="en-US" err="1"/>
              <a:t>uma</a:t>
            </a:r>
            <a:r>
              <a:rPr lang="en-US"/>
              <a:t> </a:t>
            </a:r>
            <a:r>
              <a:rPr lang="en-US" err="1"/>
              <a:t>asa</a:t>
            </a:r>
          </a:p>
        </p:txBody>
      </p:sp>
      <p:sp>
        <p:nvSpPr>
          <p:cNvPr id="4" name="Subtitle 3">
            <a:extLst>
              <a:ext uri="{FF2B5EF4-FFF2-40B4-BE49-F238E27FC236}">
                <a16:creationId xmlns:a16="http://schemas.microsoft.com/office/drawing/2014/main" id="{2153BEE0-F9BC-323A-4E66-8EAAEBD9A626}"/>
              </a:ext>
            </a:extLst>
          </p:cNvPr>
          <p:cNvSpPr>
            <a:spLocks noGrp="1"/>
          </p:cNvSpPr>
          <p:nvPr>
            <p:ph type="subTitle" idx="1"/>
          </p:nvPr>
        </p:nvSpPr>
        <p:spPr>
          <a:xfrm>
            <a:off x="387862" y="3986411"/>
            <a:ext cx="5067577" cy="831300"/>
          </a:xfrm>
        </p:spPr>
        <p:txBody>
          <a:bodyPr/>
          <a:lstStyle/>
          <a:p>
            <a:r>
              <a:rPr lang="en-US" err="1"/>
              <a:t>Dimensões</a:t>
            </a:r>
            <a:r>
              <a:rPr lang="en-US"/>
              <a:t> </a:t>
            </a:r>
            <a:r>
              <a:rPr lang="en-US" err="1"/>
              <a:t>utilizadas</a:t>
            </a:r>
            <a:r>
              <a:rPr lang="en-US"/>
              <a:t> </a:t>
            </a:r>
            <a:r>
              <a:rPr lang="en-US" err="1"/>
              <a:t>sem</a:t>
            </a:r>
            <a:r>
              <a:rPr lang="en-US"/>
              <a:t> </a:t>
            </a:r>
            <a:r>
              <a:rPr lang="en-US" err="1"/>
              <a:t>furos</a:t>
            </a:r>
            <a:r>
              <a:rPr lang="en-US"/>
              <a:t> (light aircraft / UAV)</a:t>
            </a:r>
          </a:p>
        </p:txBody>
      </p:sp>
      <p:sp>
        <p:nvSpPr>
          <p:cNvPr id="7" name="Title 6">
            <a:extLst>
              <a:ext uri="{FF2B5EF4-FFF2-40B4-BE49-F238E27FC236}">
                <a16:creationId xmlns:a16="http://schemas.microsoft.com/office/drawing/2014/main" id="{A2A2B19D-4BA0-3E2F-FA66-BC3902439551}"/>
              </a:ext>
            </a:extLst>
          </p:cNvPr>
          <p:cNvSpPr>
            <a:spLocks noGrp="1"/>
          </p:cNvSpPr>
          <p:nvPr>
            <p:ph type="title" idx="5"/>
          </p:nvPr>
        </p:nvSpPr>
        <p:spPr>
          <a:xfrm>
            <a:off x="-145383" y="74462"/>
            <a:ext cx="3070944" cy="527700"/>
          </a:xfrm>
        </p:spPr>
        <p:txBody>
          <a:bodyPr/>
          <a:lstStyle/>
          <a:p>
            <a:r>
              <a:rPr lang="en-US"/>
              <a:t>Caso de </a:t>
            </a:r>
            <a:r>
              <a:rPr lang="en-US" err="1"/>
              <a:t>aplicação</a:t>
            </a:r>
          </a:p>
        </p:txBody>
      </p:sp>
      <p:sp>
        <p:nvSpPr>
          <p:cNvPr id="8" name="Subtitle 7">
            <a:extLst>
              <a:ext uri="{FF2B5EF4-FFF2-40B4-BE49-F238E27FC236}">
                <a16:creationId xmlns:a16="http://schemas.microsoft.com/office/drawing/2014/main" id="{C67333A7-E912-A7A0-C7E9-6A0B564D5895}"/>
              </a:ext>
            </a:extLst>
          </p:cNvPr>
          <p:cNvSpPr>
            <a:spLocks noGrp="1"/>
          </p:cNvSpPr>
          <p:nvPr>
            <p:ph type="subTitle" idx="6"/>
          </p:nvPr>
        </p:nvSpPr>
        <p:spPr>
          <a:xfrm>
            <a:off x="5506293" y="1181434"/>
            <a:ext cx="3636598" cy="2162387"/>
          </a:xfrm>
        </p:spPr>
        <p:txBody>
          <a:bodyPr/>
          <a:lstStyle/>
          <a:p>
            <a:pPr algn="l"/>
            <a:r>
              <a:rPr lang="en-US" b="1"/>
              <a:t>No </a:t>
            </a:r>
            <a:r>
              <a:rPr lang="en-US" b="1" err="1"/>
              <a:t>nosso</a:t>
            </a:r>
            <a:r>
              <a:rPr lang="en-US" b="1"/>
              <a:t> </a:t>
            </a:r>
            <a:r>
              <a:rPr lang="en-US" b="1" err="1"/>
              <a:t>caso</a:t>
            </a:r>
            <a:r>
              <a:rPr lang="en-US" b="1"/>
              <a:t>:</a:t>
            </a:r>
            <a:endParaRPr lang="en-US"/>
          </a:p>
          <a:p>
            <a:pPr algn="l"/>
            <a:endParaRPr lang="en-US"/>
          </a:p>
          <a:p>
            <a:pPr algn="l">
              <a:buFont typeface="Arial"/>
              <a:buChar char="•"/>
            </a:pPr>
            <a:r>
              <a:rPr lang="en-US"/>
              <a:t>Viga </a:t>
            </a:r>
            <a:r>
              <a:rPr lang="en-US" err="1"/>
              <a:t>em</a:t>
            </a:r>
            <a:r>
              <a:rPr lang="en-US"/>
              <a:t> I com alma </a:t>
            </a:r>
            <a:r>
              <a:rPr lang="en-US" err="1"/>
              <a:t>ligada</a:t>
            </a:r>
            <a:r>
              <a:rPr lang="en-US"/>
              <a:t> </a:t>
            </a:r>
            <a:r>
              <a:rPr lang="en-US" err="1"/>
              <a:t>aos</a:t>
            </a:r>
            <a:r>
              <a:rPr lang="en-US"/>
              <a:t> </a:t>
            </a:r>
            <a:r>
              <a:rPr lang="en-US" err="1"/>
              <a:t>banzos</a:t>
            </a:r>
            <a:r>
              <a:rPr lang="en-US"/>
              <a:t> </a:t>
            </a:r>
            <a:r>
              <a:rPr lang="en-US" err="1"/>
              <a:t>por</a:t>
            </a:r>
            <a:r>
              <a:rPr lang="en-US"/>
              <a:t> </a:t>
            </a:r>
            <a:r>
              <a:rPr lang="en-US" err="1"/>
              <a:t>uma</a:t>
            </a:r>
            <a:r>
              <a:rPr lang="en-US"/>
              <a:t> fila de </a:t>
            </a:r>
            <a:r>
              <a:rPr lang="en-US" err="1"/>
              <a:t>rebites</a:t>
            </a:r>
            <a:r>
              <a:rPr lang="en-US"/>
              <a:t> (d=5mm)</a:t>
            </a:r>
          </a:p>
          <a:p>
            <a:pPr algn="l">
              <a:buFont typeface="Arial"/>
              <a:buChar char="•"/>
            </a:pPr>
            <a:endParaRPr lang="en-US"/>
          </a:p>
          <a:p>
            <a:pPr algn="l">
              <a:buFont typeface="Arial"/>
              <a:buChar char="•"/>
            </a:pPr>
            <a:r>
              <a:rPr lang="en-US"/>
              <a:t>Sem </a:t>
            </a:r>
            <a:r>
              <a:rPr lang="en-US" i="1"/>
              <a:t>Fillets</a:t>
            </a:r>
            <a:r>
              <a:rPr lang="en-US"/>
              <a:t> visto </a:t>
            </a:r>
            <a:r>
              <a:rPr lang="en-US" err="1"/>
              <a:t>não</a:t>
            </a:r>
            <a:r>
              <a:rPr lang="en-US"/>
              <a:t> haver </a:t>
            </a:r>
            <a:r>
              <a:rPr lang="en-US" err="1"/>
              <a:t>concentração</a:t>
            </a:r>
            <a:r>
              <a:rPr lang="en-US"/>
              <a:t> de </a:t>
            </a:r>
            <a:r>
              <a:rPr lang="en-US" err="1"/>
              <a:t>tensões</a:t>
            </a:r>
            <a:r>
              <a:rPr lang="en-US"/>
              <a:t> </a:t>
            </a:r>
            <a:r>
              <a:rPr lang="en-US" err="1"/>
              <a:t>nestas</a:t>
            </a:r>
            <a:r>
              <a:rPr lang="en-US"/>
              <a:t> </a:t>
            </a:r>
            <a:r>
              <a:rPr lang="en-US" err="1"/>
              <a:t>áreas</a:t>
            </a:r>
            <a:r>
              <a:rPr lang="en-US"/>
              <a:t> </a:t>
            </a:r>
            <a:r>
              <a:rPr lang="en-US" err="1"/>
              <a:t>aquando</a:t>
            </a:r>
            <a:r>
              <a:rPr lang="en-US"/>
              <a:t> da </a:t>
            </a:r>
            <a:r>
              <a:rPr lang="en-US" err="1"/>
              <a:t>simulação</a:t>
            </a:r>
            <a:endParaRPr lang="en-US"/>
          </a:p>
          <a:p>
            <a:pPr algn="l"/>
            <a:endParaRPr lang="en-US"/>
          </a:p>
          <a:p>
            <a:pPr algn="l"/>
            <a:endParaRPr lang="en-US"/>
          </a:p>
        </p:txBody>
      </p:sp>
      <p:sp>
        <p:nvSpPr>
          <p:cNvPr id="9" name="Slide Number Placeholder 8">
            <a:extLst>
              <a:ext uri="{FF2B5EF4-FFF2-40B4-BE49-F238E27FC236}">
                <a16:creationId xmlns:a16="http://schemas.microsoft.com/office/drawing/2014/main" id="{41C8D231-93E3-A2D9-8906-54C9DA29CEB2}"/>
              </a:ext>
            </a:extLst>
          </p:cNvPr>
          <p:cNvSpPr>
            <a:spLocks noGrp="1"/>
          </p:cNvSpPr>
          <p:nvPr>
            <p:ph type="sldNum" sz="quarter" idx="11"/>
          </p:nvPr>
        </p:nvSpPr>
        <p:spPr/>
        <p:txBody>
          <a:bodyPr/>
          <a:lstStyle/>
          <a:p>
            <a:fld id="{79F01021-183D-4F51-9BD8-6D90E73A8F08}" type="slidenum">
              <a:rPr lang="pt-PT" smtClean="0"/>
              <a:t>28</a:t>
            </a:fld>
            <a:endParaRPr lang="pt-PT"/>
          </a:p>
        </p:txBody>
      </p:sp>
      <p:pic>
        <p:nvPicPr>
          <p:cNvPr id="10" name="Picture 9" descr="A drawing of a metal beam&#10;&#10;Description automatically generated">
            <a:extLst>
              <a:ext uri="{FF2B5EF4-FFF2-40B4-BE49-F238E27FC236}">
                <a16:creationId xmlns:a16="http://schemas.microsoft.com/office/drawing/2014/main" id="{5A23A974-3198-BFFF-9AC2-0ACEB2E7E01F}"/>
              </a:ext>
            </a:extLst>
          </p:cNvPr>
          <p:cNvPicPr>
            <a:picLocks noChangeAspect="1"/>
          </p:cNvPicPr>
          <p:nvPr/>
        </p:nvPicPr>
        <p:blipFill>
          <a:blip r:embed="rId2"/>
          <a:stretch>
            <a:fillRect/>
          </a:stretch>
        </p:blipFill>
        <p:spPr>
          <a:xfrm>
            <a:off x="566893" y="1465913"/>
            <a:ext cx="4729662" cy="2216331"/>
          </a:xfrm>
          <a:prstGeom prst="rect">
            <a:avLst/>
          </a:prstGeom>
        </p:spPr>
      </p:pic>
      <p:sp>
        <p:nvSpPr>
          <p:cNvPr id="12" name="TextBox 11">
            <a:extLst>
              <a:ext uri="{FF2B5EF4-FFF2-40B4-BE49-F238E27FC236}">
                <a16:creationId xmlns:a16="http://schemas.microsoft.com/office/drawing/2014/main" id="{FDC7CE14-4A47-7256-7F4E-27429660645D}"/>
              </a:ext>
            </a:extLst>
          </p:cNvPr>
          <p:cNvSpPr txBox="1"/>
          <p:nvPr/>
        </p:nvSpPr>
        <p:spPr>
          <a:xfrm>
            <a:off x="719077" y="4404891"/>
            <a:ext cx="3423212" cy="20005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00">
                <a:solidFill>
                  <a:srgbClr val="FFFFFF"/>
                </a:solidFill>
              </a:rPr>
              <a:t>doi.org/10.1016/j.ijfatigue.2019.02.013.</a:t>
            </a:r>
          </a:p>
        </p:txBody>
      </p:sp>
      <p:pic>
        <p:nvPicPr>
          <p:cNvPr id="3" name="Picture 2" descr="Lift Distribution - an overview | ScienceDirect Topics">
            <a:extLst>
              <a:ext uri="{FF2B5EF4-FFF2-40B4-BE49-F238E27FC236}">
                <a16:creationId xmlns:a16="http://schemas.microsoft.com/office/drawing/2014/main" id="{B342FA8B-9E20-B47F-44A1-43601EBEBEAD}"/>
              </a:ext>
            </a:extLst>
          </p:cNvPr>
          <p:cNvPicPr>
            <a:picLocks noChangeAspect="1"/>
          </p:cNvPicPr>
          <p:nvPr/>
        </p:nvPicPr>
        <p:blipFill>
          <a:blip r:embed="rId3"/>
          <a:stretch>
            <a:fillRect/>
          </a:stretch>
        </p:blipFill>
        <p:spPr>
          <a:xfrm>
            <a:off x="5995271" y="3340045"/>
            <a:ext cx="2672739" cy="1266107"/>
          </a:xfrm>
          <a:prstGeom prst="rect">
            <a:avLst/>
          </a:prstGeom>
        </p:spPr>
      </p:pic>
    </p:spTree>
    <p:extLst>
      <p:ext uri="{BB962C8B-B14F-4D97-AF65-F5344CB8AC3E}">
        <p14:creationId xmlns:p14="http://schemas.microsoft.com/office/powerpoint/2010/main" val="299089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98E5-DD47-0C13-903D-31FD0302B541}"/>
              </a:ext>
            </a:extLst>
          </p:cNvPr>
          <p:cNvSpPr>
            <a:spLocks noGrp="1"/>
          </p:cNvSpPr>
          <p:nvPr>
            <p:ph type="title"/>
          </p:nvPr>
        </p:nvSpPr>
        <p:spPr/>
        <p:txBody>
          <a:bodyPr/>
          <a:lstStyle/>
          <a:p>
            <a:r>
              <a:rPr lang="en-US" err="1"/>
              <a:t>Longarina</a:t>
            </a:r>
            <a:r>
              <a:rPr lang="en-US"/>
              <a:t> de </a:t>
            </a:r>
            <a:r>
              <a:rPr lang="en-US" err="1"/>
              <a:t>uma</a:t>
            </a:r>
            <a:r>
              <a:rPr lang="en-US"/>
              <a:t> </a:t>
            </a:r>
            <a:r>
              <a:rPr lang="en-US" err="1"/>
              <a:t>asa</a:t>
            </a:r>
          </a:p>
        </p:txBody>
      </p:sp>
      <p:sp>
        <p:nvSpPr>
          <p:cNvPr id="3" name="Title 2">
            <a:extLst>
              <a:ext uri="{FF2B5EF4-FFF2-40B4-BE49-F238E27FC236}">
                <a16:creationId xmlns:a16="http://schemas.microsoft.com/office/drawing/2014/main" id="{7E644E43-C728-A02F-9896-B5B34EDEFAFC}"/>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14C8B07F-B9C8-F1AC-5431-DB3AD5BE1CE9}"/>
              </a:ext>
            </a:extLst>
          </p:cNvPr>
          <p:cNvSpPr>
            <a:spLocks noGrp="1"/>
          </p:cNvSpPr>
          <p:nvPr>
            <p:ph type="subTitle" idx="1"/>
          </p:nvPr>
        </p:nvSpPr>
        <p:spPr>
          <a:xfrm>
            <a:off x="568393" y="1607231"/>
            <a:ext cx="4000482" cy="831300"/>
          </a:xfrm>
        </p:spPr>
        <p:txBody>
          <a:bodyPr/>
          <a:lstStyle/>
          <a:p>
            <a:r>
              <a:rPr lang="en-US" err="1"/>
              <a:t>Simulação</a:t>
            </a:r>
            <a:r>
              <a:rPr lang="en-US"/>
              <a:t> de </a:t>
            </a:r>
            <a:r>
              <a:rPr lang="en-US" err="1"/>
              <a:t>todo</a:t>
            </a:r>
            <a:r>
              <a:rPr lang="en-US"/>
              <a:t> o conjunto </a:t>
            </a:r>
            <a:r>
              <a:rPr lang="en-US" err="1"/>
              <a:t>não</a:t>
            </a:r>
            <a:r>
              <a:rPr lang="en-US"/>
              <a:t> </a:t>
            </a:r>
            <a:r>
              <a:rPr lang="en-US" err="1"/>
              <a:t>foi</a:t>
            </a:r>
            <a:r>
              <a:rPr lang="en-US"/>
              <a:t> </a:t>
            </a:r>
            <a:r>
              <a:rPr lang="en-US" err="1"/>
              <a:t>possível</a:t>
            </a:r>
            <a:r>
              <a:rPr lang="en-US"/>
              <a:t> </a:t>
            </a:r>
            <a:r>
              <a:rPr lang="en-US" err="1"/>
              <a:t>por</a:t>
            </a:r>
            <a:r>
              <a:rPr lang="en-US"/>
              <a:t> </a:t>
            </a:r>
            <a:r>
              <a:rPr lang="en-US" err="1"/>
              <a:t>limite</a:t>
            </a:r>
            <a:r>
              <a:rPr lang="en-US"/>
              <a:t> de </a:t>
            </a:r>
            <a:r>
              <a:rPr lang="en-US" err="1"/>
              <a:t>elementos</a:t>
            </a:r>
            <a:r>
              <a:rPr lang="en-US"/>
              <a:t> (</a:t>
            </a:r>
            <a:r>
              <a:rPr lang="en-US" err="1"/>
              <a:t>depois</a:t>
            </a:r>
            <a:r>
              <a:rPr lang="en-US"/>
              <a:t> de </a:t>
            </a:r>
            <a:r>
              <a:rPr lang="en-US" err="1"/>
              <a:t>aplicado</a:t>
            </a:r>
            <a:r>
              <a:rPr lang="en-US"/>
              <a:t> plano de </a:t>
            </a:r>
            <a:r>
              <a:rPr lang="en-US" err="1"/>
              <a:t>simetria</a:t>
            </a:r>
            <a:r>
              <a:rPr lang="en-US"/>
              <a:t>)</a:t>
            </a:r>
          </a:p>
        </p:txBody>
      </p:sp>
      <p:sp>
        <p:nvSpPr>
          <p:cNvPr id="5" name="Title 4">
            <a:extLst>
              <a:ext uri="{FF2B5EF4-FFF2-40B4-BE49-F238E27FC236}">
                <a16:creationId xmlns:a16="http://schemas.microsoft.com/office/drawing/2014/main" id="{897A546D-09E9-6EF6-7E99-F70AFAAF8791}"/>
              </a:ext>
            </a:extLst>
          </p:cNvPr>
          <p:cNvSpPr>
            <a:spLocks noGrp="1"/>
          </p:cNvSpPr>
          <p:nvPr>
            <p:ph type="title" idx="3"/>
          </p:nvPr>
        </p:nvSpPr>
        <p:spPr/>
        <p:txBody>
          <a:bodyPr/>
          <a:lstStyle/>
          <a:p>
            <a:endParaRPr lang="en-US"/>
          </a:p>
        </p:txBody>
      </p:sp>
      <p:sp>
        <p:nvSpPr>
          <p:cNvPr id="7" name="Title 6">
            <a:extLst>
              <a:ext uri="{FF2B5EF4-FFF2-40B4-BE49-F238E27FC236}">
                <a16:creationId xmlns:a16="http://schemas.microsoft.com/office/drawing/2014/main" id="{76B568A2-C7DE-00A2-DED1-3AB7EDFF93F1}"/>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B08D8B30-9913-DD3A-FEE0-848F659B9D50}"/>
              </a:ext>
            </a:extLst>
          </p:cNvPr>
          <p:cNvSpPr>
            <a:spLocks noGrp="1"/>
          </p:cNvSpPr>
          <p:nvPr>
            <p:ph type="subTitle" idx="6"/>
          </p:nvPr>
        </p:nvSpPr>
        <p:spPr>
          <a:xfrm>
            <a:off x="5436810" y="1607231"/>
            <a:ext cx="2857482" cy="831300"/>
          </a:xfrm>
        </p:spPr>
        <p:txBody>
          <a:bodyPr/>
          <a:lstStyle/>
          <a:p>
            <a:r>
              <a:rPr lang="en-US"/>
              <a:t> </a:t>
            </a:r>
            <a:r>
              <a:rPr lang="en-US" err="1"/>
              <a:t>Simulação</a:t>
            </a:r>
            <a:r>
              <a:rPr lang="en-US"/>
              <a:t> da </a:t>
            </a:r>
            <a:r>
              <a:rPr lang="en-US" err="1"/>
              <a:t>secção</a:t>
            </a:r>
            <a:r>
              <a:rPr lang="en-US"/>
              <a:t> </a:t>
            </a:r>
            <a:r>
              <a:rPr lang="en-US" err="1"/>
              <a:t>inicial</a:t>
            </a:r>
            <a:r>
              <a:rPr lang="en-US"/>
              <a:t> com 10 </a:t>
            </a:r>
            <a:r>
              <a:rPr lang="en-US" err="1"/>
              <a:t>rebites</a:t>
            </a:r>
            <a:endParaRPr lang="en-US"/>
          </a:p>
        </p:txBody>
      </p:sp>
      <p:sp>
        <p:nvSpPr>
          <p:cNvPr id="9" name="Slide Number Placeholder 8">
            <a:extLst>
              <a:ext uri="{FF2B5EF4-FFF2-40B4-BE49-F238E27FC236}">
                <a16:creationId xmlns:a16="http://schemas.microsoft.com/office/drawing/2014/main" id="{CED220CE-3AD8-30EB-B2AE-4524A7BFFC93}"/>
              </a:ext>
            </a:extLst>
          </p:cNvPr>
          <p:cNvSpPr>
            <a:spLocks noGrp="1"/>
          </p:cNvSpPr>
          <p:nvPr>
            <p:ph type="sldNum" sz="quarter" idx="11"/>
          </p:nvPr>
        </p:nvSpPr>
        <p:spPr/>
        <p:txBody>
          <a:bodyPr/>
          <a:lstStyle/>
          <a:p>
            <a:fld id="{79F01021-183D-4F51-9BD8-6D90E73A8F08}" type="slidenum">
              <a:rPr lang="pt-PT" smtClean="0"/>
              <a:t>29</a:t>
            </a:fld>
            <a:endParaRPr lang="pt-PT"/>
          </a:p>
        </p:txBody>
      </p:sp>
      <p:sp>
        <p:nvSpPr>
          <p:cNvPr id="11" name="Arrow: Right 10">
            <a:extLst>
              <a:ext uri="{FF2B5EF4-FFF2-40B4-BE49-F238E27FC236}">
                <a16:creationId xmlns:a16="http://schemas.microsoft.com/office/drawing/2014/main" id="{7B264090-EFFD-F81C-5883-A5F785A45306}"/>
              </a:ext>
            </a:extLst>
          </p:cNvPr>
          <p:cNvSpPr/>
          <p:nvPr/>
        </p:nvSpPr>
        <p:spPr>
          <a:xfrm>
            <a:off x="4734067" y="1885096"/>
            <a:ext cx="699447" cy="28148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rectangular object with holes&#10;&#10;Description automatically generated">
            <a:extLst>
              <a:ext uri="{FF2B5EF4-FFF2-40B4-BE49-F238E27FC236}">
                <a16:creationId xmlns:a16="http://schemas.microsoft.com/office/drawing/2014/main" id="{A4BAE557-6F0D-EE81-CA84-9143D0A17757}"/>
              </a:ext>
            </a:extLst>
          </p:cNvPr>
          <p:cNvPicPr>
            <a:picLocks noChangeAspect="1"/>
          </p:cNvPicPr>
          <p:nvPr/>
        </p:nvPicPr>
        <p:blipFill>
          <a:blip r:embed="rId2"/>
          <a:stretch>
            <a:fillRect/>
          </a:stretch>
        </p:blipFill>
        <p:spPr>
          <a:xfrm>
            <a:off x="862911" y="2567485"/>
            <a:ext cx="3707693" cy="2106873"/>
          </a:xfrm>
          <a:prstGeom prst="rect">
            <a:avLst/>
          </a:prstGeom>
        </p:spPr>
      </p:pic>
      <p:pic>
        <p:nvPicPr>
          <p:cNvPr id="13" name="Picture 12" descr="A metal piece with holes&#10;&#10;Description automatically generated">
            <a:extLst>
              <a:ext uri="{FF2B5EF4-FFF2-40B4-BE49-F238E27FC236}">
                <a16:creationId xmlns:a16="http://schemas.microsoft.com/office/drawing/2014/main" id="{6B42D8D7-64D3-8BB6-E55D-D099DF210C94}"/>
              </a:ext>
            </a:extLst>
          </p:cNvPr>
          <p:cNvPicPr>
            <a:picLocks noChangeAspect="1"/>
          </p:cNvPicPr>
          <p:nvPr/>
        </p:nvPicPr>
        <p:blipFill>
          <a:blip r:embed="rId3"/>
          <a:stretch>
            <a:fillRect/>
          </a:stretch>
        </p:blipFill>
        <p:spPr>
          <a:xfrm>
            <a:off x="6023709" y="2573668"/>
            <a:ext cx="2171842" cy="2009206"/>
          </a:xfrm>
          <a:prstGeom prst="rect">
            <a:avLst/>
          </a:prstGeom>
        </p:spPr>
      </p:pic>
    </p:spTree>
    <p:extLst>
      <p:ext uri="{BB962C8B-B14F-4D97-AF65-F5344CB8AC3E}">
        <p14:creationId xmlns:p14="http://schemas.microsoft.com/office/powerpoint/2010/main" val="12276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EB3A7-5987-DBB2-AC10-2CBA554D6F89}"/>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F07DF607-1DFE-ABCE-DFC6-ACDE6387769F}"/>
              </a:ext>
            </a:extLst>
          </p:cNvPr>
          <p:cNvSpPr/>
          <p:nvPr/>
        </p:nvSpPr>
        <p:spPr>
          <a:xfrm>
            <a:off x="0" y="4183380"/>
            <a:ext cx="2941320" cy="9601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7" name="CaixaDeTexto 6">
            <a:extLst>
              <a:ext uri="{FF2B5EF4-FFF2-40B4-BE49-F238E27FC236}">
                <a16:creationId xmlns:a16="http://schemas.microsoft.com/office/drawing/2014/main" id="{F184B984-2A37-1D69-9409-741633D871B1}"/>
              </a:ext>
            </a:extLst>
          </p:cNvPr>
          <p:cNvSpPr txBox="1"/>
          <p:nvPr/>
        </p:nvSpPr>
        <p:spPr>
          <a:xfrm>
            <a:off x="329565" y="196632"/>
            <a:ext cx="3716655" cy="523220"/>
          </a:xfrm>
          <a:prstGeom prst="rect">
            <a:avLst/>
          </a:prstGeom>
          <a:noFill/>
        </p:spPr>
        <p:txBody>
          <a:bodyPr wrap="square">
            <a:spAutoFit/>
          </a:bodyPr>
          <a:lstStyle/>
          <a:p>
            <a:pPr algn="ctr"/>
            <a:r>
              <a:rPr lang="pt-PT" sz="2800" b="1">
                <a:solidFill>
                  <a:schemeClr val="tx1"/>
                </a:solidFill>
                <a:latin typeface="+mj-lt"/>
              </a:rPr>
              <a:t>Casos de Falha</a:t>
            </a:r>
          </a:p>
        </p:txBody>
      </p:sp>
      <p:pic>
        <p:nvPicPr>
          <p:cNvPr id="8" name="Imagem 7" descr="Uma imagem com diagrama, Esquema, Desenho técnico, esquemático&#10;&#10;Descrição gerada automaticamente">
            <a:extLst>
              <a:ext uri="{FF2B5EF4-FFF2-40B4-BE49-F238E27FC236}">
                <a16:creationId xmlns:a16="http://schemas.microsoft.com/office/drawing/2014/main" id="{307E50D2-EEB1-6CC8-3B17-C3A2458E39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297" y="353245"/>
            <a:ext cx="4016138" cy="2569162"/>
          </a:xfrm>
          <a:prstGeom prst="rect">
            <a:avLst/>
          </a:prstGeom>
        </p:spPr>
      </p:pic>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BB21D451-5F1B-824C-D0A8-ABBBFCC4CEBD}"/>
                  </a:ext>
                </a:extLst>
              </p:cNvPr>
              <p:cNvSpPr txBox="1"/>
              <p:nvPr/>
            </p:nvSpPr>
            <p:spPr>
              <a:xfrm>
                <a:off x="-203835" y="1574392"/>
                <a:ext cx="1971675" cy="52456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r>
                            <a:rPr lang="pt-PT" i="1">
                              <a:solidFill>
                                <a:schemeClr val="tx1">
                                  <a:lumMod val="85000"/>
                                </a:schemeClr>
                              </a:solidFill>
                              <a:latin typeface="Cambria Math" panose="02040503050406030204" pitchFamily="18" charset="0"/>
                            </a:rPr>
                            <m:t>𝜋</m:t>
                          </m:r>
                          <m:sSup>
                            <m:sSupPr>
                              <m:ctrlPr>
                                <a:rPr lang="pt-PT" i="1">
                                  <a:solidFill>
                                    <a:schemeClr val="tx1">
                                      <a:lumMod val="85000"/>
                                    </a:schemeClr>
                                  </a:solidFill>
                                  <a:latin typeface="Cambria Math" panose="02040503050406030204" pitchFamily="18" charset="0"/>
                                </a:rPr>
                              </m:ctrlPr>
                            </m:sSupPr>
                            <m:e>
                              <m:r>
                                <a:rPr lang="pt-PT" i="1">
                                  <a:solidFill>
                                    <a:schemeClr val="tx1">
                                      <a:lumMod val="85000"/>
                                    </a:schemeClr>
                                  </a:solidFill>
                                  <a:latin typeface="Cambria Math" panose="02040503050406030204" pitchFamily="18" charset="0"/>
                                </a:rPr>
                                <m:t>𝑑</m:t>
                              </m:r>
                            </m:e>
                            <m:sup>
                              <m:r>
                                <a:rPr lang="pt-PT" i="0">
                                  <a:solidFill>
                                    <a:schemeClr val="tx1">
                                      <a:lumMod val="85000"/>
                                    </a:schemeClr>
                                  </a:solidFill>
                                  <a:latin typeface="Cambria Math" panose="02040503050406030204" pitchFamily="18" charset="0"/>
                                </a:rPr>
                                <m:t>2</m:t>
                              </m:r>
                            </m:sup>
                          </m:sSup>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i="0">
                                  <a:solidFill>
                                    <a:schemeClr val="tx1">
                                      <a:lumMod val="85000"/>
                                    </a:schemeClr>
                                  </a:solidFill>
                                  <a:latin typeface="Cambria Math" panose="02040503050406030204" pitchFamily="18" charset="0"/>
                                </a:rPr>
                                <m:t>1</m:t>
                              </m:r>
                            </m:sub>
                          </m:sSub>
                        </m:num>
                        <m:den>
                          <m:r>
                            <a:rPr lang="pt-PT" i="0">
                              <a:solidFill>
                                <a:schemeClr val="tx1">
                                  <a:lumMod val="85000"/>
                                </a:schemeClr>
                              </a:solidFill>
                              <a:latin typeface="Cambria Math" panose="02040503050406030204" pitchFamily="18" charset="0"/>
                            </a:rPr>
                            <m:t>4</m:t>
                          </m:r>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p:sp>
            <p:nvSpPr>
              <p:cNvPr id="13" name="CaixaDeTexto 12">
                <a:extLst>
                  <a:ext uri="{FF2B5EF4-FFF2-40B4-BE49-F238E27FC236}">
                    <a16:creationId xmlns:a16="http://schemas.microsoft.com/office/drawing/2014/main" id="{BB21D451-5F1B-824C-D0A8-ABBBFCC4CEBD}"/>
                  </a:ext>
                </a:extLst>
              </p:cNvPr>
              <p:cNvSpPr txBox="1">
                <a:spLocks noRot="1" noChangeAspect="1" noMove="1" noResize="1" noEditPoints="1" noAdjustHandles="1" noChangeArrowheads="1" noChangeShapeType="1" noTextEdit="1"/>
              </p:cNvSpPr>
              <p:nvPr/>
            </p:nvSpPr>
            <p:spPr>
              <a:xfrm>
                <a:off x="-203835" y="1574392"/>
                <a:ext cx="1971675" cy="524567"/>
              </a:xfrm>
              <a:prstGeom prst="rect">
                <a:avLst/>
              </a:prstGeom>
              <a:blipFill>
                <a:blip r:embed="rId4"/>
                <a:stretch>
                  <a:fillRect/>
                </a:stretch>
              </a:blipFill>
            </p:spPr>
            <p:txBody>
              <a:bodyPr/>
              <a:lstStyle/>
              <a:p>
                <a:r>
                  <a:rPr lang="pt-PT">
                    <a:noFill/>
                  </a:rPr>
                  <a:t> </a:t>
                </a:r>
              </a:p>
            </p:txBody>
          </p:sp>
        </mc:Fallback>
      </mc:AlternateContent>
      <p:sp>
        <p:nvSpPr>
          <p:cNvPr id="17" name="CaixaDeTexto 16">
            <a:extLst>
              <a:ext uri="{FF2B5EF4-FFF2-40B4-BE49-F238E27FC236}">
                <a16:creationId xmlns:a16="http://schemas.microsoft.com/office/drawing/2014/main" id="{8852D152-93F6-1E56-D461-66E9123184AE}"/>
              </a:ext>
            </a:extLst>
          </p:cNvPr>
          <p:cNvSpPr txBox="1"/>
          <p:nvPr/>
        </p:nvSpPr>
        <p:spPr>
          <a:xfrm>
            <a:off x="1899285" y="1151350"/>
            <a:ext cx="2146935" cy="338554"/>
          </a:xfrm>
          <a:prstGeom prst="rect">
            <a:avLst/>
          </a:prstGeom>
          <a:noFill/>
        </p:spPr>
        <p:txBody>
          <a:bodyPr wrap="square">
            <a:spAutoFit/>
          </a:bodyPr>
          <a:lstStyle/>
          <a:p>
            <a:pPr algn="ctr"/>
            <a:r>
              <a:rPr lang="pt-PT" sz="1600" u="sng" err="1">
                <a:solidFill>
                  <a:schemeClr val="tx1">
                    <a:lumMod val="85000"/>
                  </a:schemeClr>
                </a:solidFill>
              </a:rPr>
              <a:t>Bearing</a:t>
            </a:r>
            <a:r>
              <a:rPr lang="pt-PT" sz="1600" u="sng">
                <a:solidFill>
                  <a:schemeClr val="tx1">
                    <a:lumMod val="85000"/>
                  </a:schemeClr>
                </a:solidFill>
              </a:rPr>
              <a:t> </a:t>
            </a:r>
            <a:r>
              <a:rPr lang="pt-PT" sz="1600" u="sng" err="1">
                <a:solidFill>
                  <a:schemeClr val="tx1">
                    <a:lumMod val="85000"/>
                  </a:schemeClr>
                </a:solidFill>
              </a:rPr>
              <a:t>pressure</a:t>
            </a:r>
            <a:endParaRPr lang="pt-PT" sz="1600" u="sng">
              <a:solidFill>
                <a:schemeClr val="tx1">
                  <a:lumMod val="85000"/>
                </a:schemeClr>
              </a:solidFill>
            </a:endParaRPr>
          </a:p>
        </p:txBody>
      </p:sp>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2BD6E2A0-B4E9-1501-42CD-40E5ACD5A92D}"/>
                  </a:ext>
                </a:extLst>
              </p:cNvPr>
              <p:cNvSpPr txBox="1"/>
              <p:nvPr/>
            </p:nvSpPr>
            <p:spPr>
              <a:xfrm>
                <a:off x="2071846" y="1574392"/>
                <a:ext cx="1738947" cy="5013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𝑝</m:t>
                              </m:r>
                            </m:e>
                            <m:sub>
                              <m:r>
                                <a:rPr lang="pt-PT" i="1">
                                  <a:solidFill>
                                    <a:schemeClr val="tx1">
                                      <a:lumMod val="85000"/>
                                    </a:schemeClr>
                                  </a:solidFill>
                                  <a:latin typeface="Cambria Math" panose="02040503050406030204" pitchFamily="18" charset="0"/>
                                </a:rPr>
                                <m:t>𝑏</m:t>
                              </m:r>
                            </m:sub>
                          </m:sSub>
                          <m:r>
                            <a:rPr lang="pt-PT" i="1">
                              <a:solidFill>
                                <a:schemeClr val="tx1">
                                  <a:lumMod val="85000"/>
                                </a:schemeClr>
                              </a:solidFill>
                              <a:latin typeface="Cambria Math" panose="02040503050406030204" pitchFamily="18" charset="0"/>
                            </a:rPr>
                            <m:t>𝑡𝑑</m:t>
                          </m:r>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p:sp>
            <p:nvSpPr>
              <p:cNvPr id="19" name="CaixaDeTexto 18">
                <a:extLst>
                  <a:ext uri="{FF2B5EF4-FFF2-40B4-BE49-F238E27FC236}">
                    <a16:creationId xmlns:a16="http://schemas.microsoft.com/office/drawing/2014/main" id="{2BD6E2A0-B4E9-1501-42CD-40E5ACD5A92D}"/>
                  </a:ext>
                </a:extLst>
              </p:cNvPr>
              <p:cNvSpPr txBox="1">
                <a:spLocks noRot="1" noChangeAspect="1" noMove="1" noResize="1" noEditPoints="1" noAdjustHandles="1" noChangeArrowheads="1" noChangeShapeType="1" noTextEdit="1"/>
              </p:cNvSpPr>
              <p:nvPr/>
            </p:nvSpPr>
            <p:spPr>
              <a:xfrm>
                <a:off x="2071846" y="1574392"/>
                <a:ext cx="1738947" cy="501356"/>
              </a:xfrm>
              <a:prstGeom prst="rect">
                <a:avLst/>
              </a:prstGeom>
              <a:blipFill>
                <a:blip r:embed="rId5"/>
                <a:stretch>
                  <a:fillRect b="-1205"/>
                </a:stretch>
              </a:blipFill>
            </p:spPr>
            <p:txBody>
              <a:bodyPr/>
              <a:lstStyle/>
              <a:p>
                <a:r>
                  <a:rPr lang="pt-PT">
                    <a:noFill/>
                  </a:rPr>
                  <a:t> </a:t>
                </a:r>
              </a:p>
            </p:txBody>
          </p:sp>
        </mc:Fallback>
      </mc:AlternateContent>
      <p:sp>
        <p:nvSpPr>
          <p:cNvPr id="20" name="CaixaDeTexto 19">
            <a:extLst>
              <a:ext uri="{FF2B5EF4-FFF2-40B4-BE49-F238E27FC236}">
                <a16:creationId xmlns:a16="http://schemas.microsoft.com/office/drawing/2014/main" id="{75E097B8-7584-5187-BF79-8BEC55851275}"/>
              </a:ext>
            </a:extLst>
          </p:cNvPr>
          <p:cNvSpPr txBox="1"/>
          <p:nvPr/>
        </p:nvSpPr>
        <p:spPr>
          <a:xfrm>
            <a:off x="-203835" y="1152080"/>
            <a:ext cx="2146935" cy="338554"/>
          </a:xfrm>
          <a:prstGeom prst="rect">
            <a:avLst/>
          </a:prstGeom>
          <a:noFill/>
        </p:spPr>
        <p:txBody>
          <a:bodyPr wrap="square" rtlCol="0">
            <a:spAutoFit/>
          </a:bodyPr>
          <a:lstStyle/>
          <a:p>
            <a:pPr algn="ctr"/>
            <a:r>
              <a:rPr lang="pt-PT" sz="1600" u="sng" err="1">
                <a:solidFill>
                  <a:schemeClr val="tx1">
                    <a:lumMod val="85000"/>
                  </a:schemeClr>
                </a:solidFill>
              </a:rPr>
              <a:t>Rivet</a:t>
            </a:r>
            <a:r>
              <a:rPr lang="pt-PT" sz="1600" u="sng">
                <a:solidFill>
                  <a:schemeClr val="tx1">
                    <a:lumMod val="85000"/>
                  </a:schemeClr>
                </a:solidFill>
              </a:rPr>
              <a:t> </a:t>
            </a:r>
            <a:r>
              <a:rPr lang="pt-PT" sz="1600" u="sng" err="1">
                <a:solidFill>
                  <a:schemeClr val="tx1">
                    <a:lumMod val="85000"/>
                  </a:schemeClr>
                </a:solidFill>
              </a:rPr>
              <a:t>shear</a:t>
            </a:r>
            <a:endParaRPr lang="pt-PT" sz="1600" u="sng">
              <a:solidFill>
                <a:schemeClr val="tx1">
                  <a:lumMod val="85000"/>
                </a:schemeClr>
              </a:solidFill>
            </a:endParaRPr>
          </a:p>
        </p:txBody>
      </p:sp>
      <p:sp>
        <p:nvSpPr>
          <p:cNvPr id="22" name="CaixaDeTexto 21">
            <a:extLst>
              <a:ext uri="{FF2B5EF4-FFF2-40B4-BE49-F238E27FC236}">
                <a16:creationId xmlns:a16="http://schemas.microsoft.com/office/drawing/2014/main" id="{D311078E-FB4D-96FE-C77A-15444C977AF8}"/>
              </a:ext>
            </a:extLst>
          </p:cNvPr>
          <p:cNvSpPr txBox="1"/>
          <p:nvPr/>
        </p:nvSpPr>
        <p:spPr>
          <a:xfrm>
            <a:off x="144780" y="2583853"/>
            <a:ext cx="2413635" cy="338554"/>
          </a:xfrm>
          <a:prstGeom prst="rect">
            <a:avLst/>
          </a:prstGeom>
          <a:noFill/>
        </p:spPr>
        <p:txBody>
          <a:bodyPr wrap="square">
            <a:spAutoFit/>
          </a:bodyPr>
          <a:lstStyle/>
          <a:p>
            <a:pPr algn="ctr"/>
            <a:r>
              <a:rPr lang="pt-PT" sz="1600" u="sng" err="1">
                <a:solidFill>
                  <a:schemeClr val="tx1">
                    <a:lumMod val="85000"/>
                  </a:schemeClr>
                </a:solidFill>
              </a:rPr>
              <a:t>Shear</a:t>
            </a:r>
            <a:r>
              <a:rPr lang="pt-PT" sz="1600" u="sng">
                <a:solidFill>
                  <a:schemeClr val="tx1">
                    <a:lumMod val="85000"/>
                  </a:schemeClr>
                </a:solidFill>
              </a:rPr>
              <a:t> </a:t>
            </a:r>
            <a:r>
              <a:rPr lang="pt-PT" sz="1600" u="sng" err="1">
                <a:solidFill>
                  <a:schemeClr val="tx1">
                    <a:lumMod val="85000"/>
                  </a:schemeClr>
                </a:solidFill>
              </a:rPr>
              <a:t>failure</a:t>
            </a:r>
            <a:r>
              <a:rPr lang="pt-PT" sz="1600" u="sng">
                <a:solidFill>
                  <a:schemeClr val="tx1">
                    <a:lumMod val="85000"/>
                  </a:schemeClr>
                </a:solidFill>
              </a:rPr>
              <a:t> in a </a:t>
            </a:r>
            <a:r>
              <a:rPr lang="pt-PT" sz="1600" u="sng" err="1">
                <a:solidFill>
                  <a:schemeClr val="tx1">
                    <a:lumMod val="85000"/>
                  </a:schemeClr>
                </a:solidFill>
              </a:rPr>
              <a:t>plate</a:t>
            </a:r>
            <a:endParaRPr lang="pt-PT" sz="1600" u="sng">
              <a:solidFill>
                <a:schemeClr val="tx1">
                  <a:lumMod val="85000"/>
                </a:schemeClr>
              </a:solidFill>
            </a:endParaRPr>
          </a:p>
        </p:txBody>
      </p:sp>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AE28987B-7790-27D7-D0F8-9EE146BBA2E2}"/>
                  </a:ext>
                </a:extLst>
              </p:cNvPr>
              <p:cNvSpPr txBox="1"/>
              <p:nvPr/>
            </p:nvSpPr>
            <p:spPr>
              <a:xfrm>
                <a:off x="329565" y="4183380"/>
                <a:ext cx="1823085"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𝜎</m:t>
                              </m:r>
                            </m:e>
                            <m:sub>
                              <m:r>
                                <a:rPr lang="pt-PT" i="1">
                                  <a:solidFill>
                                    <a:schemeClr val="tx1">
                                      <a:lumMod val="85000"/>
                                    </a:schemeClr>
                                  </a:solidFill>
                                  <a:latin typeface="Cambria Math" panose="02040503050406030204" pitchFamily="18" charset="0"/>
                                </a:rPr>
                                <m:t>𝑢𝑙𝑡</m:t>
                              </m:r>
                            </m:sub>
                          </m:sSub>
                          <m:r>
                            <a:rPr lang="pt-PT" i="1">
                              <a:solidFill>
                                <a:schemeClr val="tx1">
                                  <a:lumMod val="85000"/>
                                </a:schemeClr>
                              </a:solidFill>
                              <a:latin typeface="Cambria Math" panose="02040503050406030204" pitchFamily="18" charset="0"/>
                            </a:rPr>
                            <m:t>𝑡</m:t>
                          </m:r>
                          <m:d>
                            <m:dPr>
                              <m:ctrlPr>
                                <a:rPr lang="pt-PT" i="1">
                                  <a:solidFill>
                                    <a:schemeClr val="tx1">
                                      <a:lumMod val="85000"/>
                                    </a:schemeClr>
                                  </a:solidFill>
                                  <a:latin typeface="Cambria Math" panose="02040503050406030204" pitchFamily="18" charset="0"/>
                                </a:rPr>
                              </m:ctrlPr>
                            </m:dPr>
                            <m:e>
                              <m:r>
                                <a:rPr lang="pt-PT" i="1">
                                  <a:solidFill>
                                    <a:schemeClr val="tx1">
                                      <a:lumMod val="85000"/>
                                    </a:schemeClr>
                                  </a:solidFill>
                                  <a:latin typeface="Cambria Math" panose="02040503050406030204" pitchFamily="18" charset="0"/>
                                </a:rPr>
                                <m:t>𝑏</m:t>
                              </m:r>
                              <m:r>
                                <a:rPr lang="pt-PT" i="0">
                                  <a:solidFill>
                                    <a:schemeClr val="tx1">
                                      <a:lumMod val="85000"/>
                                    </a:schemeClr>
                                  </a:solidFill>
                                  <a:latin typeface="Cambria Math" panose="02040503050406030204" pitchFamily="18" charset="0"/>
                                </a:rPr>
                                <m:t>−</m:t>
                              </m:r>
                              <m:r>
                                <a:rPr lang="pt-PT" i="1">
                                  <a:solidFill>
                                    <a:schemeClr val="tx1">
                                      <a:lumMod val="85000"/>
                                    </a:schemeClr>
                                  </a:solidFill>
                                  <a:latin typeface="Cambria Math" panose="02040503050406030204" pitchFamily="18" charset="0"/>
                                </a:rPr>
                                <m:t>𝑑</m:t>
                              </m:r>
                            </m:e>
                          </m:d>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p:sp>
            <p:nvSpPr>
              <p:cNvPr id="24" name="CaixaDeTexto 23">
                <a:extLst>
                  <a:ext uri="{FF2B5EF4-FFF2-40B4-BE49-F238E27FC236}">
                    <a16:creationId xmlns:a16="http://schemas.microsoft.com/office/drawing/2014/main" id="{AE28987B-7790-27D7-D0F8-9EE146BBA2E2}"/>
                  </a:ext>
                </a:extLst>
              </p:cNvPr>
              <p:cNvSpPr txBox="1">
                <a:spLocks noRot="1" noChangeAspect="1" noMove="1" noResize="1" noEditPoints="1" noAdjustHandles="1" noChangeArrowheads="1" noChangeShapeType="1" noTextEdit="1"/>
              </p:cNvSpPr>
              <p:nvPr/>
            </p:nvSpPr>
            <p:spPr>
              <a:xfrm>
                <a:off x="329565" y="4183380"/>
                <a:ext cx="1823085" cy="510461"/>
              </a:xfrm>
              <a:prstGeom prst="rect">
                <a:avLst/>
              </a:prstGeom>
              <a:blipFill>
                <a:blip r:embed="rId6"/>
                <a:stretch>
                  <a:fillRect b="-1190"/>
                </a:stretch>
              </a:blipFill>
            </p:spPr>
            <p:txBody>
              <a:bodyPr/>
              <a:lstStyle/>
              <a:p>
                <a:r>
                  <a:rPr lang="pt-PT">
                    <a:noFill/>
                  </a:rPr>
                  <a:t> </a:t>
                </a:r>
              </a:p>
            </p:txBody>
          </p:sp>
        </mc:Fallback>
      </mc:AlternateContent>
      <p:sp>
        <p:nvSpPr>
          <p:cNvPr id="26" name="CaixaDeTexto 25">
            <a:extLst>
              <a:ext uri="{FF2B5EF4-FFF2-40B4-BE49-F238E27FC236}">
                <a16:creationId xmlns:a16="http://schemas.microsoft.com/office/drawing/2014/main" id="{B8D578D6-5149-E36C-686B-FA70F4BD9975}"/>
              </a:ext>
            </a:extLst>
          </p:cNvPr>
          <p:cNvSpPr txBox="1"/>
          <p:nvPr/>
        </p:nvSpPr>
        <p:spPr>
          <a:xfrm>
            <a:off x="234313" y="3828098"/>
            <a:ext cx="2215515" cy="338554"/>
          </a:xfrm>
          <a:prstGeom prst="rect">
            <a:avLst/>
          </a:prstGeom>
          <a:noFill/>
        </p:spPr>
        <p:txBody>
          <a:bodyPr wrap="square">
            <a:spAutoFit/>
          </a:bodyPr>
          <a:lstStyle/>
          <a:p>
            <a:pPr algn="ctr"/>
            <a:r>
              <a:rPr lang="pt-PT" sz="1600" u="sng" err="1">
                <a:solidFill>
                  <a:schemeClr val="tx1">
                    <a:lumMod val="85000"/>
                  </a:schemeClr>
                </a:solidFill>
              </a:rPr>
              <a:t>Plate</a:t>
            </a:r>
            <a:r>
              <a:rPr lang="pt-PT" sz="1600" u="sng">
                <a:solidFill>
                  <a:schemeClr val="tx1">
                    <a:lumMod val="85000"/>
                  </a:schemeClr>
                </a:solidFill>
              </a:rPr>
              <a:t> </a:t>
            </a:r>
            <a:r>
              <a:rPr lang="pt-PT" sz="1600" u="sng" err="1">
                <a:solidFill>
                  <a:schemeClr val="tx1">
                    <a:lumMod val="85000"/>
                  </a:schemeClr>
                </a:solidFill>
              </a:rPr>
              <a:t>failure</a:t>
            </a:r>
            <a:r>
              <a:rPr lang="pt-PT" sz="1600" u="sng">
                <a:solidFill>
                  <a:schemeClr val="tx1">
                    <a:lumMod val="85000"/>
                  </a:schemeClr>
                </a:solidFill>
              </a:rPr>
              <a:t> in </a:t>
            </a:r>
            <a:r>
              <a:rPr lang="pt-PT" sz="1600" u="sng" err="1">
                <a:solidFill>
                  <a:schemeClr val="tx1">
                    <a:lumMod val="85000"/>
                  </a:schemeClr>
                </a:solidFill>
              </a:rPr>
              <a:t>tension</a:t>
            </a:r>
            <a:endParaRPr lang="pt-PT" sz="1600" u="sng">
              <a:solidFill>
                <a:schemeClr val="tx1">
                  <a:lumMod val="85000"/>
                </a:schemeClr>
              </a:solidFill>
            </a:endParaRPr>
          </a:p>
        </p:txBody>
      </p:sp>
      <mc:AlternateContent xmlns:mc="http://schemas.openxmlformats.org/markup-compatibility/2006">
        <mc:Choice xmlns:a14="http://schemas.microsoft.com/office/drawing/2010/main" Requires="a14">
          <p:sp>
            <p:nvSpPr>
              <p:cNvPr id="28" name="CaixaDeTexto 27">
                <a:extLst>
                  <a:ext uri="{FF2B5EF4-FFF2-40B4-BE49-F238E27FC236}">
                    <a16:creationId xmlns:a16="http://schemas.microsoft.com/office/drawing/2014/main" id="{1F64F4BF-D551-E817-9944-2CA21497AC74}"/>
                  </a:ext>
                </a:extLst>
              </p:cNvPr>
              <p:cNvSpPr txBox="1"/>
              <p:nvPr/>
            </p:nvSpPr>
            <p:spPr>
              <a:xfrm>
                <a:off x="681989" y="3004650"/>
                <a:ext cx="1118235"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r>
                            <a:rPr lang="pt-PT" i="0">
                              <a:solidFill>
                                <a:schemeClr val="tx1">
                                  <a:lumMod val="85000"/>
                                </a:schemeClr>
                              </a:solidFill>
                              <a:latin typeface="Cambria Math" panose="02040503050406030204" pitchFamily="18" charset="0"/>
                            </a:rPr>
                            <m:t>2</m:t>
                          </m:r>
                          <m:r>
                            <a:rPr lang="pt-PT" i="1">
                              <a:solidFill>
                                <a:schemeClr val="tx1">
                                  <a:lumMod val="85000"/>
                                </a:schemeClr>
                              </a:solidFill>
                              <a:latin typeface="Cambria Math" panose="02040503050406030204" pitchFamily="18" charset="0"/>
                            </a:rPr>
                            <m:t>𝑎𝑡</m:t>
                          </m:r>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i="0">
                                  <a:solidFill>
                                    <a:schemeClr val="tx1">
                                      <a:lumMod val="85000"/>
                                    </a:schemeClr>
                                  </a:solidFill>
                                  <a:latin typeface="Cambria Math" panose="02040503050406030204" pitchFamily="18" charset="0"/>
                                </a:rPr>
                                <m:t>2</m:t>
                              </m:r>
                            </m:sub>
                          </m:sSub>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p:sp>
            <p:nvSpPr>
              <p:cNvPr id="28" name="CaixaDeTexto 27">
                <a:extLst>
                  <a:ext uri="{FF2B5EF4-FFF2-40B4-BE49-F238E27FC236}">
                    <a16:creationId xmlns:a16="http://schemas.microsoft.com/office/drawing/2014/main" id="{1F64F4BF-D551-E817-9944-2CA21497AC74}"/>
                  </a:ext>
                </a:extLst>
              </p:cNvPr>
              <p:cNvSpPr txBox="1">
                <a:spLocks noRot="1" noChangeAspect="1" noMove="1" noResize="1" noEditPoints="1" noAdjustHandles="1" noChangeArrowheads="1" noChangeShapeType="1" noTextEdit="1"/>
              </p:cNvSpPr>
              <p:nvPr/>
            </p:nvSpPr>
            <p:spPr>
              <a:xfrm>
                <a:off x="681989" y="3004650"/>
                <a:ext cx="1118235" cy="497059"/>
              </a:xfrm>
              <a:prstGeom prst="rect">
                <a:avLst/>
              </a:prstGeom>
              <a:blipFill>
                <a:blip r:embed="rId7"/>
                <a:stretch>
                  <a:fillRect b="-2469"/>
                </a:stretch>
              </a:blipFill>
            </p:spPr>
            <p:txBody>
              <a:bodyPr/>
              <a:lstStyle/>
              <a:p>
                <a:r>
                  <a:rPr lang="pt-PT">
                    <a:noFill/>
                  </a:rPr>
                  <a:t> </a:t>
                </a:r>
              </a:p>
            </p:txBody>
          </p:sp>
        </mc:Fallback>
      </mc:AlternateContent>
      <p:sp>
        <p:nvSpPr>
          <p:cNvPr id="32" name="Marcador de Posição do Número do Diapositivo 31">
            <a:extLst>
              <a:ext uri="{FF2B5EF4-FFF2-40B4-BE49-F238E27FC236}">
                <a16:creationId xmlns:a16="http://schemas.microsoft.com/office/drawing/2014/main" id="{DD8EADBF-4734-B78F-D524-228017E86D24}"/>
              </a:ext>
            </a:extLst>
          </p:cNvPr>
          <p:cNvSpPr>
            <a:spLocks noGrp="1"/>
          </p:cNvSpPr>
          <p:nvPr>
            <p:ph type="sldNum" sz="quarter" idx="11"/>
          </p:nvPr>
        </p:nvSpPr>
        <p:spPr/>
        <p:txBody>
          <a:bodyPr/>
          <a:lstStyle/>
          <a:p>
            <a:fld id="{79F01021-183D-4F51-9BD8-6D90E73A8F08}" type="slidenum">
              <a:rPr lang="pt-PT" smtClean="0"/>
              <a:t>3</a:t>
            </a:fld>
            <a:endParaRPr lang="pt-PT"/>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A83C9DB2-41B3-A844-6AB2-DBFDFF5AFFB9}"/>
                  </a:ext>
                </a:extLst>
              </p:cNvPr>
              <p:cNvSpPr txBox="1"/>
              <p:nvPr/>
            </p:nvSpPr>
            <p:spPr>
              <a:xfrm>
                <a:off x="3125507" y="3653597"/>
                <a:ext cx="4766742" cy="1169551"/>
              </a:xfrm>
              <a:prstGeom prst="rect">
                <a:avLst/>
              </a:prstGeom>
              <a:noFill/>
            </p:spPr>
            <p:txBody>
              <a:bodyPr wrap="square">
                <a:spAutoFit/>
              </a:bodyPr>
              <a:lstStyle/>
              <a:p>
                <a14:m>
                  <m:oMath xmlns:m="http://schemas.openxmlformats.org/officeDocument/2006/math">
                    <m:sSub>
                      <m:sSubPr>
                        <m:ctrlPr>
                          <a:rPr lang="pt-PT" i="1" smtClean="0">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i="0">
                            <a:solidFill>
                              <a:schemeClr val="tx1">
                                <a:lumMod val="85000"/>
                              </a:schemeClr>
                            </a:solidFill>
                            <a:latin typeface="Cambria Math" panose="02040503050406030204" pitchFamily="18" charset="0"/>
                          </a:rPr>
                          <m:t>1</m:t>
                        </m:r>
                      </m:sub>
                    </m:sSub>
                  </m:oMath>
                </a14:m>
                <a:r>
                  <a:rPr lang="pt-PT">
                    <a:solidFill>
                      <a:schemeClr val="tx1"/>
                    </a:solidFill>
                  </a:rPr>
                  <a:t>- Tensão de Corte no rebite</a:t>
                </a:r>
              </a:p>
              <a:p>
                <a14:m>
                  <m:oMath xmlns:m="http://schemas.openxmlformats.org/officeDocument/2006/math">
                    <m:sSub>
                      <m:sSubPr>
                        <m:ctrlPr>
                          <a:rPr lang="pt-PT" i="1" smtClean="0">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𝑝</m:t>
                        </m:r>
                      </m:e>
                      <m:sub>
                        <m:r>
                          <a:rPr lang="pt-PT" i="1">
                            <a:solidFill>
                              <a:schemeClr val="tx1">
                                <a:lumMod val="85000"/>
                              </a:schemeClr>
                            </a:solidFill>
                            <a:latin typeface="Cambria Math" panose="02040503050406030204" pitchFamily="18" charset="0"/>
                          </a:rPr>
                          <m:t>𝑏</m:t>
                        </m:r>
                      </m:sub>
                    </m:sSub>
                  </m:oMath>
                </a14:m>
                <a:r>
                  <a:rPr lang="pt-PT">
                    <a:solidFill>
                      <a:schemeClr val="tx1"/>
                    </a:solidFill>
                  </a:rPr>
                  <a:t>- Tensão de Cedência</a:t>
                </a:r>
              </a:p>
              <a:p>
                <a:r>
                  <a:rPr lang="pt-PT">
                    <a:solidFill>
                      <a:schemeClr val="tx1"/>
                    </a:solidFill>
                  </a:rPr>
                  <a:t> </a:t>
                </a:r>
                <a14:m>
                  <m:oMath xmlns:m="http://schemas.openxmlformats.org/officeDocument/2006/math">
                    <m:sSub>
                      <m:sSubPr>
                        <m:ctrlPr>
                          <a:rPr lang="pt-PT" i="1" smtClean="0">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𝜎</m:t>
                        </m:r>
                      </m:e>
                      <m:sub>
                        <m:r>
                          <a:rPr lang="pt-PT" i="1">
                            <a:solidFill>
                              <a:schemeClr val="tx1">
                                <a:lumMod val="85000"/>
                              </a:schemeClr>
                            </a:solidFill>
                            <a:latin typeface="Cambria Math" panose="02040503050406030204" pitchFamily="18" charset="0"/>
                          </a:rPr>
                          <m:t>𝑢𝑙𝑡</m:t>
                        </m:r>
                      </m:sub>
                    </m:sSub>
                  </m:oMath>
                </a14:m>
                <a:r>
                  <a:rPr lang="pt-PT">
                    <a:solidFill>
                      <a:schemeClr val="tx1"/>
                    </a:solidFill>
                  </a:rPr>
                  <a:t>- Tensão Última na placa</a:t>
                </a:r>
              </a:p>
              <a:p>
                <a14:m>
                  <m:oMath xmlns:m="http://schemas.openxmlformats.org/officeDocument/2006/math">
                    <m:sSub>
                      <m:sSubPr>
                        <m:ctrlPr>
                          <a:rPr lang="pt-PT" i="1" smtClean="0">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b="0" i="0" smtClean="0">
                            <a:solidFill>
                              <a:schemeClr val="tx1">
                                <a:lumMod val="85000"/>
                              </a:schemeClr>
                            </a:solidFill>
                            <a:latin typeface="Cambria Math" panose="02040503050406030204" pitchFamily="18" charset="0"/>
                          </a:rPr>
                          <m:t>2</m:t>
                        </m:r>
                      </m:sub>
                    </m:sSub>
                  </m:oMath>
                </a14:m>
                <a:r>
                  <a:rPr lang="pt-PT">
                    <a:solidFill>
                      <a:schemeClr val="tx1"/>
                    </a:solidFill>
                  </a:rPr>
                  <a:t>- Tensão de corte na placa</a:t>
                </a:r>
              </a:p>
              <a:p>
                <a14:m>
                  <m:oMath xmlns:m="http://schemas.openxmlformats.org/officeDocument/2006/math">
                    <m:r>
                      <a:rPr lang="pt-PT" i="1" smtClean="0">
                        <a:solidFill>
                          <a:schemeClr val="tx1">
                            <a:lumMod val="85000"/>
                          </a:schemeClr>
                        </a:solidFill>
                        <a:latin typeface="Cambria Math" panose="02040503050406030204" pitchFamily="18" charset="0"/>
                      </a:rPr>
                      <m:t>𝑃</m:t>
                    </m:r>
                  </m:oMath>
                </a14:m>
                <a:r>
                  <a:rPr lang="pt-PT">
                    <a:solidFill>
                      <a:schemeClr val="tx1"/>
                    </a:solidFill>
                  </a:rPr>
                  <a:t>- Força por Unidade de comprimento[N/M]</a:t>
                </a:r>
              </a:p>
            </p:txBody>
          </p:sp>
        </mc:Choice>
        <mc:Fallback>
          <p:sp>
            <p:nvSpPr>
              <p:cNvPr id="4" name="TextBox 3">
                <a:extLst>
                  <a:ext uri="{FF2B5EF4-FFF2-40B4-BE49-F238E27FC236}">
                    <a16:creationId xmlns:a16="http://schemas.microsoft.com/office/drawing/2014/main" id="{A83C9DB2-41B3-A844-6AB2-DBFDFF5AFFB9}"/>
                  </a:ext>
                </a:extLst>
              </p:cNvPr>
              <p:cNvSpPr txBox="1">
                <a:spLocks noRot="1" noChangeAspect="1" noMove="1" noResize="1" noEditPoints="1" noAdjustHandles="1" noChangeArrowheads="1" noChangeShapeType="1" noTextEdit="1"/>
              </p:cNvSpPr>
              <p:nvPr/>
            </p:nvSpPr>
            <p:spPr>
              <a:xfrm>
                <a:off x="3125507" y="3653597"/>
                <a:ext cx="4766742" cy="1169551"/>
              </a:xfrm>
              <a:prstGeom prst="rect">
                <a:avLst/>
              </a:prstGeom>
              <a:blipFill>
                <a:blip r:embed="rId8"/>
                <a:stretch>
                  <a:fillRect t="-521" b="-4688"/>
                </a:stretch>
              </a:blipFill>
            </p:spPr>
            <p:txBody>
              <a:bodyPr/>
              <a:lstStyle/>
              <a:p>
                <a:r>
                  <a:rPr lang="pt-PT">
                    <a:noFill/>
                  </a:rPr>
                  <a:t> </a:t>
                </a:r>
              </a:p>
            </p:txBody>
          </p:sp>
        </mc:Fallback>
      </mc:AlternateContent>
      <p:sp>
        <p:nvSpPr>
          <p:cNvPr id="5" name="TextBox 4">
            <a:extLst>
              <a:ext uri="{FF2B5EF4-FFF2-40B4-BE49-F238E27FC236}">
                <a16:creationId xmlns:a16="http://schemas.microsoft.com/office/drawing/2014/main" id="{D884B7AA-37FC-AA48-E164-4482E3DCCF98}"/>
              </a:ext>
            </a:extLst>
          </p:cNvPr>
          <p:cNvSpPr txBox="1"/>
          <p:nvPr/>
        </p:nvSpPr>
        <p:spPr>
          <a:xfrm>
            <a:off x="4798297" y="2931755"/>
            <a:ext cx="3962245" cy="307777"/>
          </a:xfrm>
          <a:prstGeom prst="rect">
            <a:avLst/>
          </a:prstGeom>
          <a:noFill/>
        </p:spPr>
        <p:txBody>
          <a:bodyPr wrap="square">
            <a:spAutoFit/>
          </a:bodyPr>
          <a:lstStyle/>
          <a:p>
            <a:r>
              <a:rPr lang="en-GB" sz="700">
                <a:solidFill>
                  <a:schemeClr val="tx1"/>
                </a:solidFill>
              </a:rPr>
              <a:t>Megson, T. H. G. (2021). Aircraft Structures for Engineering Students. In </a:t>
            </a:r>
            <a:r>
              <a:rPr lang="en-GB" sz="700" i="1">
                <a:solidFill>
                  <a:schemeClr val="tx1"/>
                </a:solidFill>
              </a:rPr>
              <a:t>Aircraft Structures for Engineering Students</a:t>
            </a:r>
            <a:r>
              <a:rPr lang="en-GB" sz="700">
                <a:solidFill>
                  <a:schemeClr val="tx1"/>
                </a:solidFill>
              </a:rPr>
              <a:t>. Elsevier.</a:t>
            </a:r>
          </a:p>
        </p:txBody>
      </p:sp>
    </p:spTree>
    <p:extLst>
      <p:ext uri="{BB962C8B-B14F-4D97-AF65-F5344CB8AC3E}">
        <p14:creationId xmlns:p14="http://schemas.microsoft.com/office/powerpoint/2010/main" val="939164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98E5-DD47-0C13-903D-31FD0302B541}"/>
              </a:ext>
            </a:extLst>
          </p:cNvPr>
          <p:cNvSpPr>
            <a:spLocks noGrp="1"/>
          </p:cNvSpPr>
          <p:nvPr>
            <p:ph type="title"/>
          </p:nvPr>
        </p:nvSpPr>
        <p:spPr>
          <a:xfrm>
            <a:off x="650645" y="233648"/>
            <a:ext cx="7717500" cy="738900"/>
          </a:xfrm>
        </p:spPr>
        <p:txBody>
          <a:bodyPr/>
          <a:lstStyle/>
          <a:p>
            <a:r>
              <a:rPr lang="en-US" err="1"/>
              <a:t>Definição</a:t>
            </a:r>
            <a:r>
              <a:rPr lang="en-US"/>
              <a:t> do </a:t>
            </a:r>
            <a:r>
              <a:rPr lang="en-US" err="1"/>
              <a:t>problema</a:t>
            </a:r>
          </a:p>
        </p:txBody>
      </p:sp>
      <p:sp>
        <p:nvSpPr>
          <p:cNvPr id="5" name="Title 4">
            <a:extLst>
              <a:ext uri="{FF2B5EF4-FFF2-40B4-BE49-F238E27FC236}">
                <a16:creationId xmlns:a16="http://schemas.microsoft.com/office/drawing/2014/main" id="{897A546D-09E9-6EF6-7E99-F70AFAAF8791}"/>
              </a:ext>
            </a:extLst>
          </p:cNvPr>
          <p:cNvSpPr>
            <a:spLocks noGrp="1"/>
          </p:cNvSpPr>
          <p:nvPr>
            <p:ph type="title" idx="3"/>
          </p:nvPr>
        </p:nvSpPr>
        <p:spPr/>
        <p:txBody>
          <a:bodyPr/>
          <a:lstStyle/>
          <a:p>
            <a:endParaRPr lang="en-US"/>
          </a:p>
        </p:txBody>
      </p:sp>
      <p:sp>
        <p:nvSpPr>
          <p:cNvPr id="7" name="Title 6">
            <a:extLst>
              <a:ext uri="{FF2B5EF4-FFF2-40B4-BE49-F238E27FC236}">
                <a16:creationId xmlns:a16="http://schemas.microsoft.com/office/drawing/2014/main" id="{76B568A2-C7DE-00A2-DED1-3AB7EDFF93F1}"/>
              </a:ext>
            </a:extLst>
          </p:cNvPr>
          <p:cNvSpPr>
            <a:spLocks noGrp="1"/>
          </p:cNvSpPr>
          <p:nvPr>
            <p:ph type="title" idx="5"/>
          </p:nvPr>
        </p:nvSpPr>
        <p:spPr/>
        <p:txBody>
          <a:bodyPr/>
          <a:lstStyle/>
          <a:p>
            <a:endParaRPr lang="en-US"/>
          </a:p>
        </p:txBody>
      </p:sp>
      <p:sp>
        <p:nvSpPr>
          <p:cNvPr id="9" name="Slide Number Placeholder 8">
            <a:extLst>
              <a:ext uri="{FF2B5EF4-FFF2-40B4-BE49-F238E27FC236}">
                <a16:creationId xmlns:a16="http://schemas.microsoft.com/office/drawing/2014/main" id="{CED220CE-3AD8-30EB-B2AE-4524A7BFFC93}"/>
              </a:ext>
            </a:extLst>
          </p:cNvPr>
          <p:cNvSpPr>
            <a:spLocks noGrp="1"/>
          </p:cNvSpPr>
          <p:nvPr>
            <p:ph type="sldNum" sz="quarter" idx="11"/>
          </p:nvPr>
        </p:nvSpPr>
        <p:spPr/>
        <p:txBody>
          <a:bodyPr/>
          <a:lstStyle/>
          <a:p>
            <a:fld id="{79F01021-183D-4F51-9BD8-6D90E73A8F08}" type="slidenum">
              <a:rPr lang="pt-PT" smtClean="0"/>
              <a:t>30</a:t>
            </a:fld>
            <a:endParaRPr lang="pt-PT"/>
          </a:p>
        </p:txBody>
      </p:sp>
      <p:sp>
        <p:nvSpPr>
          <p:cNvPr id="10" name="Subtitle 9">
            <a:extLst>
              <a:ext uri="{FF2B5EF4-FFF2-40B4-BE49-F238E27FC236}">
                <a16:creationId xmlns:a16="http://schemas.microsoft.com/office/drawing/2014/main" id="{82CEBA7E-2835-ACE0-3C5C-AD1AB2D15F8F}"/>
              </a:ext>
            </a:extLst>
          </p:cNvPr>
          <p:cNvSpPr>
            <a:spLocks noGrp="1"/>
          </p:cNvSpPr>
          <p:nvPr>
            <p:ph type="subTitle" idx="1"/>
          </p:nvPr>
        </p:nvSpPr>
        <p:spPr>
          <a:xfrm>
            <a:off x="181044" y="972633"/>
            <a:ext cx="6022288" cy="1371484"/>
          </a:xfrm>
        </p:spPr>
        <p:txBody>
          <a:bodyPr/>
          <a:lstStyle/>
          <a:p>
            <a:pPr marL="425450" indent="-285750" algn="l">
              <a:buFont typeface="Arial"/>
              <a:buChar char="•"/>
            </a:pPr>
            <a:r>
              <a:rPr lang="en-US"/>
              <a:t>Material: </a:t>
            </a:r>
            <a:r>
              <a:rPr lang="en-US" err="1"/>
              <a:t>Alluminum</a:t>
            </a:r>
            <a:r>
              <a:rPr lang="en-US"/>
              <a:t> Alloy (Ansys)</a:t>
            </a:r>
          </a:p>
          <a:p>
            <a:pPr algn="l">
              <a:buFont typeface="Arial"/>
              <a:buChar char="•"/>
            </a:pPr>
            <a:r>
              <a:rPr lang="en-US"/>
              <a:t>Viga </a:t>
            </a:r>
            <a:r>
              <a:rPr lang="en-US" err="1"/>
              <a:t>encastrada</a:t>
            </a:r>
            <a:r>
              <a:rPr lang="en-US"/>
              <a:t> num </a:t>
            </a:r>
            <a:r>
              <a:rPr lang="en-US" err="1"/>
              <a:t>lado</a:t>
            </a:r>
            <a:endParaRPr lang="en-US"/>
          </a:p>
          <a:p>
            <a:pPr algn="l">
              <a:buFont typeface="Arial"/>
              <a:buChar char="•"/>
            </a:pPr>
            <a:r>
              <a:rPr lang="en-US" err="1"/>
              <a:t>Força</a:t>
            </a:r>
            <a:r>
              <a:rPr lang="en-US"/>
              <a:t> de 3000 N </a:t>
            </a:r>
            <a:r>
              <a:rPr lang="en-US" err="1"/>
              <a:t>nas</a:t>
            </a:r>
            <a:r>
              <a:rPr lang="en-US"/>
              <a:t> faces </a:t>
            </a:r>
            <a:r>
              <a:rPr lang="en-US" err="1"/>
              <a:t>superiores</a:t>
            </a:r>
            <a:r>
              <a:rPr lang="en-US"/>
              <a:t> e </a:t>
            </a:r>
            <a:r>
              <a:rPr lang="en-US" err="1"/>
              <a:t>inferiores</a:t>
            </a:r>
            <a:r>
              <a:rPr lang="en-US"/>
              <a:t> da viga</a:t>
            </a:r>
          </a:p>
          <a:p>
            <a:pPr algn="l">
              <a:buFont typeface="Arial"/>
              <a:buChar char="•"/>
            </a:pPr>
            <a:r>
              <a:rPr lang="en-US"/>
              <a:t>Contactos entre </a:t>
            </a:r>
            <a:r>
              <a:rPr lang="en-US" err="1"/>
              <a:t>sólidos</a:t>
            </a:r>
            <a:r>
              <a:rPr lang="en-US"/>
              <a:t> do </a:t>
            </a:r>
            <a:r>
              <a:rPr lang="en-US" err="1"/>
              <a:t>tipo</a:t>
            </a:r>
            <a:r>
              <a:rPr lang="en-US"/>
              <a:t> frictionless</a:t>
            </a:r>
          </a:p>
          <a:p>
            <a:pPr algn="l">
              <a:buFont typeface="Arial"/>
              <a:buChar char="•"/>
            </a:pPr>
            <a:r>
              <a:rPr lang="en-US" err="1"/>
              <a:t>Elementos</a:t>
            </a:r>
            <a:r>
              <a:rPr lang="en-US"/>
              <a:t> viga  </a:t>
            </a:r>
            <a:r>
              <a:rPr lang="en-US" err="1"/>
              <a:t>nos</a:t>
            </a:r>
            <a:r>
              <a:rPr lang="en-US"/>
              <a:t> </a:t>
            </a:r>
            <a:r>
              <a:rPr lang="en-US" err="1"/>
              <a:t>furos</a:t>
            </a:r>
            <a:r>
              <a:rPr lang="en-US"/>
              <a:t> para </a:t>
            </a:r>
            <a:r>
              <a:rPr lang="en-US" err="1"/>
              <a:t>simular</a:t>
            </a:r>
            <a:r>
              <a:rPr lang="en-US"/>
              <a:t> </a:t>
            </a:r>
            <a:r>
              <a:rPr lang="en-US" err="1"/>
              <a:t>os</a:t>
            </a:r>
            <a:r>
              <a:rPr lang="en-US"/>
              <a:t> </a:t>
            </a:r>
            <a:r>
              <a:rPr lang="en-US" err="1"/>
              <a:t>rebites</a:t>
            </a:r>
            <a:endParaRPr lang="en-US"/>
          </a:p>
        </p:txBody>
      </p:sp>
      <p:sp>
        <p:nvSpPr>
          <p:cNvPr id="15" name="Subtitle 14">
            <a:extLst>
              <a:ext uri="{FF2B5EF4-FFF2-40B4-BE49-F238E27FC236}">
                <a16:creationId xmlns:a16="http://schemas.microsoft.com/office/drawing/2014/main" id="{E983E78E-2C23-92AC-B178-B682B5FA65C0}"/>
              </a:ext>
            </a:extLst>
          </p:cNvPr>
          <p:cNvSpPr>
            <a:spLocks noGrp="1"/>
          </p:cNvSpPr>
          <p:nvPr>
            <p:ph type="subTitle" idx="6"/>
          </p:nvPr>
        </p:nvSpPr>
        <p:spPr/>
        <p:txBody>
          <a:bodyPr/>
          <a:lstStyle/>
          <a:p>
            <a:endParaRPr lang="en-US"/>
          </a:p>
        </p:txBody>
      </p:sp>
      <p:sp>
        <p:nvSpPr>
          <p:cNvPr id="17" name="Title 16">
            <a:extLst>
              <a:ext uri="{FF2B5EF4-FFF2-40B4-BE49-F238E27FC236}">
                <a16:creationId xmlns:a16="http://schemas.microsoft.com/office/drawing/2014/main" id="{2AF0DDB2-4546-5B9B-04B6-1B0CB6ECBB56}"/>
              </a:ext>
            </a:extLst>
          </p:cNvPr>
          <p:cNvSpPr>
            <a:spLocks noGrp="1"/>
          </p:cNvSpPr>
          <p:nvPr>
            <p:ph type="title" idx="2"/>
          </p:nvPr>
        </p:nvSpPr>
        <p:spPr/>
        <p:txBody>
          <a:bodyPr/>
          <a:lstStyle/>
          <a:p>
            <a:endParaRPr lang="en-US"/>
          </a:p>
        </p:txBody>
      </p:sp>
      <p:pic>
        <p:nvPicPr>
          <p:cNvPr id="18" name="Picture 17">
            <a:extLst>
              <a:ext uri="{FF2B5EF4-FFF2-40B4-BE49-F238E27FC236}">
                <a16:creationId xmlns:a16="http://schemas.microsoft.com/office/drawing/2014/main" id="{976EECBE-C198-FEC2-206D-A7D42C3EA729}"/>
              </a:ext>
            </a:extLst>
          </p:cNvPr>
          <p:cNvPicPr>
            <a:picLocks noChangeAspect="1"/>
          </p:cNvPicPr>
          <p:nvPr/>
        </p:nvPicPr>
        <p:blipFill>
          <a:blip r:embed="rId2"/>
          <a:stretch>
            <a:fillRect/>
          </a:stretch>
        </p:blipFill>
        <p:spPr>
          <a:xfrm>
            <a:off x="1390519" y="2342236"/>
            <a:ext cx="2722586" cy="2424048"/>
          </a:xfrm>
          <a:prstGeom prst="rect">
            <a:avLst/>
          </a:prstGeom>
        </p:spPr>
      </p:pic>
      <p:pic>
        <p:nvPicPr>
          <p:cNvPr id="19" name="Picture 18" descr="A drawing of a red object&#10;&#10;Description automatically generated">
            <a:extLst>
              <a:ext uri="{FF2B5EF4-FFF2-40B4-BE49-F238E27FC236}">
                <a16:creationId xmlns:a16="http://schemas.microsoft.com/office/drawing/2014/main" id="{12F684C0-D7B8-6BFF-6B5D-9AE5E9C28675}"/>
              </a:ext>
            </a:extLst>
          </p:cNvPr>
          <p:cNvPicPr>
            <a:picLocks noChangeAspect="1"/>
          </p:cNvPicPr>
          <p:nvPr/>
        </p:nvPicPr>
        <p:blipFill>
          <a:blip r:embed="rId3"/>
          <a:stretch>
            <a:fillRect/>
          </a:stretch>
        </p:blipFill>
        <p:spPr>
          <a:xfrm>
            <a:off x="5033572" y="2341194"/>
            <a:ext cx="2059617" cy="2449620"/>
          </a:xfrm>
          <a:prstGeom prst="rect">
            <a:avLst/>
          </a:prstGeom>
        </p:spPr>
      </p:pic>
    </p:spTree>
    <p:extLst>
      <p:ext uri="{BB962C8B-B14F-4D97-AF65-F5344CB8AC3E}">
        <p14:creationId xmlns:p14="http://schemas.microsoft.com/office/powerpoint/2010/main" val="2346991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98E5-DD47-0C13-903D-31FD0302B541}"/>
              </a:ext>
            </a:extLst>
          </p:cNvPr>
          <p:cNvSpPr>
            <a:spLocks noGrp="1"/>
          </p:cNvSpPr>
          <p:nvPr>
            <p:ph type="title"/>
          </p:nvPr>
        </p:nvSpPr>
        <p:spPr>
          <a:xfrm>
            <a:off x="650645" y="233648"/>
            <a:ext cx="7717500" cy="738900"/>
          </a:xfrm>
        </p:spPr>
        <p:txBody>
          <a:bodyPr/>
          <a:lstStyle/>
          <a:p>
            <a:r>
              <a:rPr lang="en-US" sz="2400" err="1"/>
              <a:t>Análise</a:t>
            </a:r>
            <a:r>
              <a:rPr lang="en-US" sz="2400"/>
              <a:t> de </a:t>
            </a:r>
            <a:r>
              <a:rPr lang="en-US" sz="2400" err="1"/>
              <a:t>Convergência</a:t>
            </a:r>
            <a:r>
              <a:rPr lang="en-US" sz="2400"/>
              <a:t> de </a:t>
            </a:r>
            <a:r>
              <a:rPr lang="en-US" sz="2400" err="1"/>
              <a:t>malha</a:t>
            </a:r>
            <a:endParaRPr lang="en-US" sz="2400"/>
          </a:p>
        </p:txBody>
      </p:sp>
      <p:sp>
        <p:nvSpPr>
          <p:cNvPr id="5" name="Title 4">
            <a:extLst>
              <a:ext uri="{FF2B5EF4-FFF2-40B4-BE49-F238E27FC236}">
                <a16:creationId xmlns:a16="http://schemas.microsoft.com/office/drawing/2014/main" id="{897A546D-09E9-6EF6-7E99-F70AFAAF8791}"/>
              </a:ext>
            </a:extLst>
          </p:cNvPr>
          <p:cNvSpPr>
            <a:spLocks noGrp="1"/>
          </p:cNvSpPr>
          <p:nvPr>
            <p:ph type="title" idx="3"/>
          </p:nvPr>
        </p:nvSpPr>
        <p:spPr/>
        <p:txBody>
          <a:bodyPr/>
          <a:lstStyle/>
          <a:p>
            <a:endParaRPr lang="en-US"/>
          </a:p>
        </p:txBody>
      </p:sp>
      <p:sp>
        <p:nvSpPr>
          <p:cNvPr id="9" name="Slide Number Placeholder 8">
            <a:extLst>
              <a:ext uri="{FF2B5EF4-FFF2-40B4-BE49-F238E27FC236}">
                <a16:creationId xmlns:a16="http://schemas.microsoft.com/office/drawing/2014/main" id="{CED220CE-3AD8-30EB-B2AE-4524A7BFFC93}"/>
              </a:ext>
            </a:extLst>
          </p:cNvPr>
          <p:cNvSpPr>
            <a:spLocks noGrp="1"/>
          </p:cNvSpPr>
          <p:nvPr>
            <p:ph type="sldNum" sz="quarter" idx="11"/>
          </p:nvPr>
        </p:nvSpPr>
        <p:spPr/>
        <p:txBody>
          <a:bodyPr/>
          <a:lstStyle/>
          <a:p>
            <a:fld id="{79F01021-183D-4F51-9BD8-6D90E73A8F08}" type="slidenum">
              <a:rPr lang="pt-PT" smtClean="0"/>
              <a:t>31</a:t>
            </a:fld>
            <a:endParaRPr lang="pt-PT"/>
          </a:p>
        </p:txBody>
      </p:sp>
      <p:sp>
        <p:nvSpPr>
          <p:cNvPr id="17" name="Title 16">
            <a:extLst>
              <a:ext uri="{FF2B5EF4-FFF2-40B4-BE49-F238E27FC236}">
                <a16:creationId xmlns:a16="http://schemas.microsoft.com/office/drawing/2014/main" id="{2AF0DDB2-4546-5B9B-04B6-1B0CB6ECBB56}"/>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B9C3F79A-B786-832D-751F-704A31D757CF}"/>
              </a:ext>
            </a:extLst>
          </p:cNvPr>
          <p:cNvSpPr>
            <a:spLocks noGrp="1"/>
          </p:cNvSpPr>
          <p:nvPr>
            <p:ph type="subTitle" idx="1"/>
          </p:nvPr>
        </p:nvSpPr>
        <p:spPr>
          <a:xfrm>
            <a:off x="807444" y="3545126"/>
            <a:ext cx="3222862" cy="831300"/>
          </a:xfrm>
        </p:spPr>
        <p:txBody>
          <a:bodyPr/>
          <a:lstStyle/>
          <a:p>
            <a:r>
              <a:rPr lang="en-US" err="1"/>
              <a:t>Selecionada</a:t>
            </a:r>
            <a:r>
              <a:rPr lang="en-US"/>
              <a:t> a </a:t>
            </a:r>
            <a:r>
              <a:rPr lang="en-US" err="1"/>
              <a:t>malha</a:t>
            </a:r>
            <a:r>
              <a:rPr lang="en-US"/>
              <a:t> do 3ºcaso</a:t>
            </a:r>
          </a:p>
        </p:txBody>
      </p:sp>
      <p:graphicFrame>
        <p:nvGraphicFramePr>
          <p:cNvPr id="8" name="Table 7">
            <a:extLst>
              <a:ext uri="{FF2B5EF4-FFF2-40B4-BE49-F238E27FC236}">
                <a16:creationId xmlns:a16="http://schemas.microsoft.com/office/drawing/2014/main" id="{4234442F-0F9F-62F9-B844-E38F280D9A6F}"/>
              </a:ext>
            </a:extLst>
          </p:cNvPr>
          <p:cNvGraphicFramePr>
            <a:graphicFrameLocks noGrp="1"/>
          </p:cNvGraphicFramePr>
          <p:nvPr>
            <p:extLst>
              <p:ext uri="{D42A27DB-BD31-4B8C-83A1-F6EECF244321}">
                <p14:modId xmlns:p14="http://schemas.microsoft.com/office/powerpoint/2010/main" val="601415552"/>
              </p:ext>
            </p:extLst>
          </p:nvPr>
        </p:nvGraphicFramePr>
        <p:xfrm>
          <a:off x="1126120" y="1495980"/>
          <a:ext cx="6095998" cy="1630680"/>
        </p:xfrm>
        <a:graphic>
          <a:graphicData uri="http://schemas.openxmlformats.org/drawingml/2006/table">
            <a:tbl>
              <a:tblPr firstRow="1" bandRow="1">
                <a:tableStyleId>{643DCDF4-B8F0-4CD2-B02F-231CC0A093B1}</a:tableStyleId>
              </a:tblPr>
              <a:tblGrid>
                <a:gridCol w="1503123">
                  <a:extLst>
                    <a:ext uri="{9D8B030D-6E8A-4147-A177-3AD203B41FA5}">
                      <a16:colId xmlns:a16="http://schemas.microsoft.com/office/drawing/2014/main" val="2326529006"/>
                    </a:ext>
                  </a:extLst>
                </a:gridCol>
                <a:gridCol w="1049054">
                  <a:extLst>
                    <a:ext uri="{9D8B030D-6E8A-4147-A177-3AD203B41FA5}">
                      <a16:colId xmlns:a16="http://schemas.microsoft.com/office/drawing/2014/main" val="2582344055"/>
                    </a:ext>
                  </a:extLst>
                </a:gridCol>
                <a:gridCol w="1105421">
                  <a:extLst>
                    <a:ext uri="{9D8B030D-6E8A-4147-A177-3AD203B41FA5}">
                      <a16:colId xmlns:a16="http://schemas.microsoft.com/office/drawing/2014/main" val="1302863915"/>
                    </a:ext>
                  </a:extLst>
                </a:gridCol>
                <a:gridCol w="1219200">
                  <a:extLst>
                    <a:ext uri="{9D8B030D-6E8A-4147-A177-3AD203B41FA5}">
                      <a16:colId xmlns:a16="http://schemas.microsoft.com/office/drawing/2014/main" val="3398358582"/>
                    </a:ext>
                  </a:extLst>
                </a:gridCol>
                <a:gridCol w="1219200">
                  <a:extLst>
                    <a:ext uri="{9D8B030D-6E8A-4147-A177-3AD203B41FA5}">
                      <a16:colId xmlns:a16="http://schemas.microsoft.com/office/drawing/2014/main" val="1401385161"/>
                    </a:ext>
                  </a:extLst>
                </a:gridCol>
              </a:tblGrid>
              <a:tr h="370840">
                <a:tc>
                  <a:txBody>
                    <a:bodyPr/>
                    <a:lstStyle/>
                    <a:p>
                      <a:pPr algn="ctr"/>
                      <a:endParaRPr lang="en-US">
                        <a:solidFill>
                          <a:schemeClr val="tx1"/>
                        </a:solidFill>
                      </a:endParaRPr>
                    </a:p>
                  </a:txBody>
                  <a:tcPr/>
                </a:tc>
                <a:tc>
                  <a:txBody>
                    <a:bodyPr/>
                    <a:lstStyle/>
                    <a:p>
                      <a:pPr algn="ctr"/>
                      <a:r>
                        <a:rPr lang="pt-PT">
                          <a:solidFill>
                            <a:schemeClr val="tx1"/>
                          </a:solidFill>
                        </a:rPr>
                        <a:t>1º Caso</a:t>
                      </a:r>
                      <a:endParaRPr lang="en-US">
                        <a:solidFill>
                          <a:schemeClr val="tx1"/>
                        </a:solidFill>
                      </a:endParaRPr>
                    </a:p>
                  </a:txBody>
                  <a:tcPr/>
                </a:tc>
                <a:tc>
                  <a:txBody>
                    <a:bodyPr/>
                    <a:lstStyle/>
                    <a:p>
                      <a:pPr algn="ctr"/>
                      <a:r>
                        <a:rPr lang="pt-PT">
                          <a:solidFill>
                            <a:schemeClr val="tx1"/>
                          </a:solidFill>
                        </a:rPr>
                        <a:t>2ºCaso</a:t>
                      </a:r>
                      <a:endParaRPr lang="en-US">
                        <a:solidFill>
                          <a:schemeClr val="tx1"/>
                        </a:solidFill>
                      </a:endParaRPr>
                    </a:p>
                  </a:txBody>
                  <a:tcPr/>
                </a:tc>
                <a:tc>
                  <a:txBody>
                    <a:bodyPr/>
                    <a:lstStyle/>
                    <a:p>
                      <a:pPr algn="ctr"/>
                      <a:r>
                        <a:rPr lang="pt-PT">
                          <a:solidFill>
                            <a:schemeClr val="tx1"/>
                          </a:solidFill>
                        </a:rPr>
                        <a:t>3ºCaso</a:t>
                      </a:r>
                      <a:endParaRPr lang="en-US">
                        <a:solidFill>
                          <a:schemeClr val="tx1"/>
                        </a:solidFill>
                      </a:endParaRPr>
                    </a:p>
                  </a:txBody>
                  <a:tcPr/>
                </a:tc>
                <a:tc>
                  <a:txBody>
                    <a:bodyPr/>
                    <a:lstStyle/>
                    <a:p>
                      <a:pPr lvl="0" algn="ctr">
                        <a:buNone/>
                      </a:pPr>
                      <a:r>
                        <a:rPr lang="pt-PT">
                          <a:solidFill>
                            <a:schemeClr val="tx1"/>
                          </a:solidFill>
                        </a:rPr>
                        <a:t>4ºcaso</a:t>
                      </a:r>
                    </a:p>
                  </a:txBody>
                  <a:tcPr/>
                </a:tc>
                <a:extLst>
                  <a:ext uri="{0D108BD9-81ED-4DB2-BD59-A6C34878D82A}">
                    <a16:rowId xmlns:a16="http://schemas.microsoft.com/office/drawing/2014/main" val="192698238"/>
                  </a:ext>
                </a:extLst>
              </a:tr>
              <a:tr h="370840">
                <a:tc>
                  <a:txBody>
                    <a:bodyPr/>
                    <a:lstStyle/>
                    <a:p>
                      <a:pPr algn="ctr"/>
                      <a:r>
                        <a:rPr lang="pt-PT">
                          <a:solidFill>
                            <a:schemeClr val="tx1"/>
                          </a:solidFill>
                        </a:rPr>
                        <a:t>Nº de nós</a:t>
                      </a:r>
                      <a:endParaRPr lang="en-US">
                        <a:solidFill>
                          <a:schemeClr val="tx1"/>
                        </a:solidFill>
                      </a:endParaRPr>
                    </a:p>
                  </a:txBody>
                  <a:tcPr/>
                </a:tc>
                <a:tc>
                  <a:txBody>
                    <a:bodyPr/>
                    <a:lstStyle/>
                    <a:p>
                      <a:pPr algn="ctr"/>
                      <a:r>
                        <a:rPr lang="en-US">
                          <a:solidFill>
                            <a:schemeClr val="tx1"/>
                          </a:solidFill>
                        </a:rPr>
                        <a:t>25433</a:t>
                      </a:r>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tx1"/>
                          </a:solidFill>
                        </a:rPr>
                        <a:t>56903</a:t>
                      </a:r>
                    </a:p>
                  </a:txBody>
                  <a:tcPr/>
                </a:tc>
                <a:tc>
                  <a:txBody>
                    <a:bodyPr/>
                    <a:lstStyle/>
                    <a:p>
                      <a:pPr algn="ctr"/>
                      <a:r>
                        <a:rPr lang="en-US">
                          <a:solidFill>
                            <a:schemeClr val="tx1"/>
                          </a:solidFill>
                        </a:rPr>
                        <a:t>102060</a:t>
                      </a:r>
                    </a:p>
                  </a:txBody>
                  <a:tcPr/>
                </a:tc>
                <a:tc>
                  <a:txBody>
                    <a:bodyPr/>
                    <a:lstStyle/>
                    <a:p>
                      <a:pPr lvl="0" algn="ctr">
                        <a:buNone/>
                      </a:pPr>
                      <a:r>
                        <a:rPr lang="en-US">
                          <a:solidFill>
                            <a:schemeClr val="tx1"/>
                          </a:solidFill>
                        </a:rPr>
                        <a:t>110360</a:t>
                      </a:r>
                    </a:p>
                  </a:txBody>
                  <a:tcPr/>
                </a:tc>
                <a:extLst>
                  <a:ext uri="{0D108BD9-81ED-4DB2-BD59-A6C34878D82A}">
                    <a16:rowId xmlns:a16="http://schemas.microsoft.com/office/drawing/2014/main" val="2393202804"/>
                  </a:ext>
                </a:extLst>
              </a:tr>
              <a:tr h="370840">
                <a:tc>
                  <a:txBody>
                    <a:bodyPr/>
                    <a:lstStyle/>
                    <a:p>
                      <a:pPr algn="ctr"/>
                      <a:r>
                        <a:rPr lang="pt-PT">
                          <a:solidFill>
                            <a:schemeClr val="tx1"/>
                          </a:solidFill>
                        </a:rPr>
                        <a:t>Nº de elementos</a:t>
                      </a:r>
                      <a:endParaRPr lang="en-US">
                        <a:solidFill>
                          <a:schemeClr val="tx1"/>
                        </a:solidFill>
                      </a:endParaRPr>
                    </a:p>
                  </a:txBody>
                  <a:tcPr/>
                </a:tc>
                <a:tc>
                  <a:txBody>
                    <a:bodyPr/>
                    <a:lstStyle/>
                    <a:p>
                      <a:pPr algn="ctr"/>
                      <a:r>
                        <a:rPr lang="en-US">
                          <a:solidFill>
                            <a:schemeClr val="tx1"/>
                          </a:solidFill>
                        </a:rPr>
                        <a:t>12276</a:t>
                      </a:r>
                    </a:p>
                  </a:txBody>
                  <a:tcPr/>
                </a:tc>
                <a:tc>
                  <a:txBody>
                    <a:bodyPr/>
                    <a:lstStyle/>
                    <a:p>
                      <a:pPr algn="ctr"/>
                      <a:r>
                        <a:rPr lang="en-US">
                          <a:solidFill>
                            <a:schemeClr val="tx1"/>
                          </a:solidFill>
                        </a:rPr>
                        <a:t>30366</a:t>
                      </a:r>
                    </a:p>
                  </a:txBody>
                  <a:tcPr/>
                </a:tc>
                <a:tc>
                  <a:txBody>
                    <a:bodyPr/>
                    <a:lstStyle/>
                    <a:p>
                      <a:pPr algn="ctr"/>
                      <a:r>
                        <a:rPr lang="en-US">
                          <a:solidFill>
                            <a:schemeClr val="tx1"/>
                          </a:solidFill>
                        </a:rPr>
                        <a:t>56187</a:t>
                      </a:r>
                    </a:p>
                  </a:txBody>
                  <a:tcPr/>
                </a:tc>
                <a:tc>
                  <a:txBody>
                    <a:bodyPr/>
                    <a:lstStyle/>
                    <a:p>
                      <a:pPr lvl="0" algn="ctr">
                        <a:buNone/>
                      </a:pPr>
                      <a:r>
                        <a:rPr lang="en-US">
                          <a:solidFill>
                            <a:schemeClr val="tx1"/>
                          </a:solidFill>
                        </a:rPr>
                        <a:t>61360</a:t>
                      </a:r>
                    </a:p>
                  </a:txBody>
                  <a:tcPr/>
                </a:tc>
                <a:extLst>
                  <a:ext uri="{0D108BD9-81ED-4DB2-BD59-A6C34878D82A}">
                    <a16:rowId xmlns:a16="http://schemas.microsoft.com/office/drawing/2014/main" val="2781277193"/>
                  </a:ext>
                </a:extLst>
              </a:tr>
              <a:tr h="370840">
                <a:tc>
                  <a:txBody>
                    <a:bodyPr/>
                    <a:lstStyle/>
                    <a:p>
                      <a:pPr algn="ctr"/>
                      <a:r>
                        <a:rPr lang="pt-PT">
                          <a:solidFill>
                            <a:schemeClr val="tx1"/>
                          </a:solidFill>
                        </a:rPr>
                        <a:t>Tensão Máx de Von Mises</a:t>
                      </a:r>
                      <a:endParaRPr lang="en-US">
                        <a:solidFill>
                          <a:schemeClr val="tx1"/>
                        </a:solidFill>
                      </a:endParaRPr>
                    </a:p>
                  </a:txBody>
                  <a:tcPr/>
                </a:tc>
                <a:tc>
                  <a:txBody>
                    <a:bodyPr/>
                    <a:lstStyle/>
                    <a:p>
                      <a:pPr algn="ctr"/>
                      <a:r>
                        <a:rPr lang="pt-PT">
                          <a:solidFill>
                            <a:schemeClr val="tx1"/>
                          </a:solidFill>
                        </a:rPr>
                        <a:t>0,91 GPa</a:t>
                      </a:r>
                      <a:endParaRPr lang="pt-PT" err="1">
                        <a:solidFill>
                          <a:schemeClr val="tx1"/>
                        </a:solidFill>
                      </a:endParaRPr>
                    </a:p>
                  </a:txBody>
                  <a:tcPr/>
                </a:tc>
                <a:tc>
                  <a:txBody>
                    <a:bodyPr/>
                    <a:lstStyle/>
                    <a:p>
                      <a:pPr algn="ctr"/>
                      <a:r>
                        <a:rPr lang="pt-PT">
                          <a:solidFill>
                            <a:schemeClr val="tx1"/>
                          </a:solidFill>
                        </a:rPr>
                        <a:t>1,02 GPa</a:t>
                      </a:r>
                      <a:endParaRPr lang="en-US" err="1">
                        <a:solidFill>
                          <a:schemeClr val="tx1"/>
                        </a:solidFill>
                      </a:endParaRPr>
                    </a:p>
                  </a:txBody>
                  <a:tcPr/>
                </a:tc>
                <a:tc>
                  <a:txBody>
                    <a:bodyPr/>
                    <a:lstStyle/>
                    <a:p>
                      <a:pPr algn="ctr"/>
                      <a:r>
                        <a:rPr lang="en-US">
                          <a:solidFill>
                            <a:schemeClr val="tx1"/>
                          </a:solidFill>
                        </a:rPr>
                        <a:t>1,616 GPa</a:t>
                      </a:r>
                      <a:endParaRPr lang="en-US" err="1">
                        <a:solidFill>
                          <a:schemeClr val="tx1"/>
                        </a:solidFill>
                      </a:endParaRPr>
                    </a:p>
                  </a:txBody>
                  <a:tcPr/>
                </a:tc>
                <a:tc>
                  <a:txBody>
                    <a:bodyPr/>
                    <a:lstStyle/>
                    <a:p>
                      <a:pPr lvl="0" algn="ctr">
                        <a:buNone/>
                      </a:pPr>
                      <a:r>
                        <a:rPr lang="en-US">
                          <a:solidFill>
                            <a:schemeClr val="tx1"/>
                          </a:solidFill>
                        </a:rPr>
                        <a:t>1,617 GPa</a:t>
                      </a:r>
                    </a:p>
                  </a:txBody>
                  <a:tcPr/>
                </a:tc>
                <a:extLst>
                  <a:ext uri="{0D108BD9-81ED-4DB2-BD59-A6C34878D82A}">
                    <a16:rowId xmlns:a16="http://schemas.microsoft.com/office/drawing/2014/main" val="1566545876"/>
                  </a:ext>
                </a:extLst>
              </a:tr>
            </a:tbl>
          </a:graphicData>
        </a:graphic>
      </p:graphicFrame>
      <p:sp>
        <p:nvSpPr>
          <p:cNvPr id="12" name="Subtitle 11">
            <a:extLst>
              <a:ext uri="{FF2B5EF4-FFF2-40B4-BE49-F238E27FC236}">
                <a16:creationId xmlns:a16="http://schemas.microsoft.com/office/drawing/2014/main" id="{6262D898-0E5A-8DDE-E206-1FD6F879B4E0}"/>
              </a:ext>
            </a:extLst>
          </p:cNvPr>
          <p:cNvSpPr>
            <a:spLocks noGrp="1"/>
          </p:cNvSpPr>
          <p:nvPr>
            <p:ph type="subTitle" idx="6"/>
          </p:nvPr>
        </p:nvSpPr>
        <p:spPr/>
        <p:txBody>
          <a:bodyPr/>
          <a:lstStyle/>
          <a:p>
            <a:endParaRPr lang="en-US"/>
          </a:p>
        </p:txBody>
      </p:sp>
    </p:spTree>
    <p:extLst>
      <p:ext uri="{BB962C8B-B14F-4D97-AF65-F5344CB8AC3E}">
        <p14:creationId xmlns:p14="http://schemas.microsoft.com/office/powerpoint/2010/main" val="2771524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77504-5B99-78B1-1453-90DA208F3710}"/>
              </a:ext>
            </a:extLst>
          </p:cNvPr>
          <p:cNvSpPr>
            <a:spLocks noGrp="1"/>
          </p:cNvSpPr>
          <p:nvPr>
            <p:ph type="title"/>
          </p:nvPr>
        </p:nvSpPr>
        <p:spPr/>
        <p:txBody>
          <a:bodyPr/>
          <a:lstStyle/>
          <a:p>
            <a:r>
              <a:rPr lang="en-US"/>
              <a:t>Malha </a:t>
            </a:r>
          </a:p>
        </p:txBody>
      </p:sp>
      <p:sp>
        <p:nvSpPr>
          <p:cNvPr id="3" name="Title 2">
            <a:extLst>
              <a:ext uri="{FF2B5EF4-FFF2-40B4-BE49-F238E27FC236}">
                <a16:creationId xmlns:a16="http://schemas.microsoft.com/office/drawing/2014/main" id="{35971C80-7050-6D37-008C-9F801767A8A5}"/>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B982E2F4-6CF5-56A8-3490-E69253B4C68C}"/>
              </a:ext>
            </a:extLst>
          </p:cNvPr>
          <p:cNvSpPr>
            <a:spLocks noGrp="1"/>
          </p:cNvSpPr>
          <p:nvPr>
            <p:ph type="subTitle" idx="1"/>
          </p:nvPr>
        </p:nvSpPr>
        <p:spPr>
          <a:xfrm>
            <a:off x="-111296" y="1179550"/>
            <a:ext cx="5450988" cy="831300"/>
          </a:xfrm>
        </p:spPr>
        <p:txBody>
          <a:bodyPr/>
          <a:lstStyle/>
          <a:p>
            <a:r>
              <a:rPr lang="en-US" err="1"/>
              <a:t>Nível</a:t>
            </a:r>
            <a:r>
              <a:rPr lang="en-US"/>
              <a:t> de refinement </a:t>
            </a:r>
            <a:r>
              <a:rPr lang="en-US" err="1"/>
              <a:t>máximo</a:t>
            </a:r>
            <a:r>
              <a:rPr lang="en-US"/>
              <a:t> (3) à volta dos </a:t>
            </a:r>
            <a:r>
              <a:rPr lang="en-US" err="1"/>
              <a:t>rebites</a:t>
            </a:r>
            <a:endParaRPr lang="en-US"/>
          </a:p>
        </p:txBody>
      </p:sp>
      <p:sp>
        <p:nvSpPr>
          <p:cNvPr id="5" name="Title 4">
            <a:extLst>
              <a:ext uri="{FF2B5EF4-FFF2-40B4-BE49-F238E27FC236}">
                <a16:creationId xmlns:a16="http://schemas.microsoft.com/office/drawing/2014/main" id="{59C10E7C-1A43-EF70-E11B-A146C85B4EB4}"/>
              </a:ext>
            </a:extLst>
          </p:cNvPr>
          <p:cNvSpPr>
            <a:spLocks noGrp="1"/>
          </p:cNvSpPr>
          <p:nvPr>
            <p:ph type="title" idx="3"/>
          </p:nvPr>
        </p:nvSpPr>
        <p:spPr/>
        <p:txBody>
          <a:bodyPr/>
          <a:lstStyle/>
          <a:p>
            <a:endParaRPr lang="en-US"/>
          </a:p>
        </p:txBody>
      </p:sp>
      <p:sp>
        <p:nvSpPr>
          <p:cNvPr id="6" name="Subtitle 5">
            <a:extLst>
              <a:ext uri="{FF2B5EF4-FFF2-40B4-BE49-F238E27FC236}">
                <a16:creationId xmlns:a16="http://schemas.microsoft.com/office/drawing/2014/main" id="{46B9E5F2-EABA-7A75-3F05-8E9E93185FAD}"/>
              </a:ext>
            </a:extLst>
          </p:cNvPr>
          <p:cNvSpPr>
            <a:spLocks noGrp="1"/>
          </p:cNvSpPr>
          <p:nvPr>
            <p:ph type="subTitle" idx="4"/>
          </p:nvPr>
        </p:nvSpPr>
        <p:spPr/>
        <p:txBody>
          <a:bodyPr/>
          <a:lstStyle/>
          <a:p>
            <a:endParaRPr lang="en-US"/>
          </a:p>
        </p:txBody>
      </p:sp>
      <p:sp>
        <p:nvSpPr>
          <p:cNvPr id="7" name="Title 6">
            <a:extLst>
              <a:ext uri="{FF2B5EF4-FFF2-40B4-BE49-F238E27FC236}">
                <a16:creationId xmlns:a16="http://schemas.microsoft.com/office/drawing/2014/main" id="{7408BA06-1443-1FA3-FD20-6F5770B6308E}"/>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F6EC5A6C-7788-BD42-C77E-505DA02FEC0B}"/>
              </a:ext>
            </a:extLst>
          </p:cNvPr>
          <p:cNvSpPr>
            <a:spLocks noGrp="1"/>
          </p:cNvSpPr>
          <p:nvPr>
            <p:ph type="subTitle" idx="6"/>
          </p:nvPr>
        </p:nvSpPr>
        <p:spPr/>
        <p:txBody>
          <a:bodyPr/>
          <a:lstStyle/>
          <a:p>
            <a:endParaRPr lang="en-US"/>
          </a:p>
        </p:txBody>
      </p:sp>
      <p:sp>
        <p:nvSpPr>
          <p:cNvPr id="9" name="Slide Number Placeholder 8">
            <a:extLst>
              <a:ext uri="{FF2B5EF4-FFF2-40B4-BE49-F238E27FC236}">
                <a16:creationId xmlns:a16="http://schemas.microsoft.com/office/drawing/2014/main" id="{A9D2A539-582C-35D1-323F-17B07E817A59}"/>
              </a:ext>
            </a:extLst>
          </p:cNvPr>
          <p:cNvSpPr>
            <a:spLocks noGrp="1"/>
          </p:cNvSpPr>
          <p:nvPr>
            <p:ph type="sldNum" sz="quarter" idx="11"/>
          </p:nvPr>
        </p:nvSpPr>
        <p:spPr/>
        <p:txBody>
          <a:bodyPr/>
          <a:lstStyle/>
          <a:p>
            <a:fld id="{79F01021-183D-4F51-9BD8-6D90E73A8F08}" type="slidenum">
              <a:rPr lang="pt-PT" smtClean="0"/>
              <a:t>32</a:t>
            </a:fld>
            <a:endParaRPr lang="pt-PT"/>
          </a:p>
        </p:txBody>
      </p:sp>
      <p:pic>
        <p:nvPicPr>
          <p:cNvPr id="10" name="Picture 9" descr="A black grid with white dots&#10;&#10;Description automatically generated">
            <a:extLst>
              <a:ext uri="{FF2B5EF4-FFF2-40B4-BE49-F238E27FC236}">
                <a16:creationId xmlns:a16="http://schemas.microsoft.com/office/drawing/2014/main" id="{FCD55E88-D49A-382E-34FA-BB61065ADE0E}"/>
              </a:ext>
            </a:extLst>
          </p:cNvPr>
          <p:cNvPicPr>
            <a:picLocks noChangeAspect="1"/>
          </p:cNvPicPr>
          <p:nvPr/>
        </p:nvPicPr>
        <p:blipFill>
          <a:blip r:embed="rId2"/>
          <a:stretch>
            <a:fillRect/>
          </a:stretch>
        </p:blipFill>
        <p:spPr>
          <a:xfrm>
            <a:off x="714013" y="1655962"/>
            <a:ext cx="3057164" cy="3112023"/>
          </a:xfrm>
          <a:prstGeom prst="rect">
            <a:avLst/>
          </a:prstGeom>
        </p:spPr>
      </p:pic>
      <p:pic>
        <p:nvPicPr>
          <p:cNvPr id="11" name="Picture 10">
            <a:extLst>
              <a:ext uri="{FF2B5EF4-FFF2-40B4-BE49-F238E27FC236}">
                <a16:creationId xmlns:a16="http://schemas.microsoft.com/office/drawing/2014/main" id="{8AE0C498-DC3C-81A8-E450-4316FCF9A34D}"/>
              </a:ext>
            </a:extLst>
          </p:cNvPr>
          <p:cNvPicPr>
            <a:picLocks noChangeAspect="1"/>
          </p:cNvPicPr>
          <p:nvPr/>
        </p:nvPicPr>
        <p:blipFill>
          <a:blip r:embed="rId3"/>
          <a:stretch>
            <a:fillRect/>
          </a:stretch>
        </p:blipFill>
        <p:spPr>
          <a:xfrm>
            <a:off x="4239228" y="2215405"/>
            <a:ext cx="4434551" cy="2152290"/>
          </a:xfrm>
          <a:prstGeom prst="rect">
            <a:avLst/>
          </a:prstGeom>
        </p:spPr>
      </p:pic>
    </p:spTree>
    <p:extLst>
      <p:ext uri="{BB962C8B-B14F-4D97-AF65-F5344CB8AC3E}">
        <p14:creationId xmlns:p14="http://schemas.microsoft.com/office/powerpoint/2010/main" val="21245516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6C3B-4BF9-41CF-33DB-1DB3F61755F8}"/>
              </a:ext>
            </a:extLst>
          </p:cNvPr>
          <p:cNvSpPr>
            <a:spLocks noGrp="1"/>
          </p:cNvSpPr>
          <p:nvPr>
            <p:ph type="title"/>
          </p:nvPr>
        </p:nvSpPr>
        <p:spPr/>
        <p:txBody>
          <a:bodyPr/>
          <a:lstStyle/>
          <a:p>
            <a:r>
              <a:rPr lang="en-US" err="1"/>
              <a:t>Resultados</a:t>
            </a:r>
            <a:r>
              <a:rPr lang="en-US"/>
              <a:t> da </a:t>
            </a:r>
            <a:r>
              <a:rPr lang="en-US" err="1"/>
              <a:t>simulação</a:t>
            </a:r>
            <a:endParaRPr lang="en-US"/>
          </a:p>
        </p:txBody>
      </p:sp>
      <p:sp>
        <p:nvSpPr>
          <p:cNvPr id="3" name="Title 2">
            <a:extLst>
              <a:ext uri="{FF2B5EF4-FFF2-40B4-BE49-F238E27FC236}">
                <a16:creationId xmlns:a16="http://schemas.microsoft.com/office/drawing/2014/main" id="{D1EF1BE4-DAEC-0937-5096-1B521B216E76}"/>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39186605-3A31-5069-5009-4976C27F7E1B}"/>
              </a:ext>
            </a:extLst>
          </p:cNvPr>
          <p:cNvSpPr>
            <a:spLocks noGrp="1"/>
          </p:cNvSpPr>
          <p:nvPr>
            <p:ph type="subTitle" idx="1"/>
          </p:nvPr>
        </p:nvSpPr>
        <p:spPr/>
        <p:txBody>
          <a:bodyPr/>
          <a:lstStyle/>
          <a:p>
            <a:endParaRPr lang="en-US"/>
          </a:p>
        </p:txBody>
      </p:sp>
      <p:sp>
        <p:nvSpPr>
          <p:cNvPr id="5" name="Title 4">
            <a:extLst>
              <a:ext uri="{FF2B5EF4-FFF2-40B4-BE49-F238E27FC236}">
                <a16:creationId xmlns:a16="http://schemas.microsoft.com/office/drawing/2014/main" id="{DD520BD9-9124-5D31-4DD5-4EDCA7BAA383}"/>
              </a:ext>
            </a:extLst>
          </p:cNvPr>
          <p:cNvSpPr>
            <a:spLocks noGrp="1"/>
          </p:cNvSpPr>
          <p:nvPr>
            <p:ph type="title" idx="3"/>
          </p:nvPr>
        </p:nvSpPr>
        <p:spPr/>
        <p:txBody>
          <a:bodyPr/>
          <a:lstStyle/>
          <a:p>
            <a:endParaRPr lang="en-US"/>
          </a:p>
        </p:txBody>
      </p:sp>
      <p:sp>
        <p:nvSpPr>
          <p:cNvPr id="6" name="Subtitle 5">
            <a:extLst>
              <a:ext uri="{FF2B5EF4-FFF2-40B4-BE49-F238E27FC236}">
                <a16:creationId xmlns:a16="http://schemas.microsoft.com/office/drawing/2014/main" id="{8F2821C5-1FF2-F0E5-D535-0A191F880848}"/>
              </a:ext>
            </a:extLst>
          </p:cNvPr>
          <p:cNvSpPr>
            <a:spLocks noGrp="1"/>
          </p:cNvSpPr>
          <p:nvPr>
            <p:ph type="subTitle" idx="4"/>
          </p:nvPr>
        </p:nvSpPr>
        <p:spPr/>
        <p:txBody>
          <a:bodyPr/>
          <a:lstStyle/>
          <a:p>
            <a:endParaRPr lang="en-US"/>
          </a:p>
        </p:txBody>
      </p:sp>
      <p:sp>
        <p:nvSpPr>
          <p:cNvPr id="7" name="Title 6">
            <a:extLst>
              <a:ext uri="{FF2B5EF4-FFF2-40B4-BE49-F238E27FC236}">
                <a16:creationId xmlns:a16="http://schemas.microsoft.com/office/drawing/2014/main" id="{5A5E24AC-DD76-6CFC-8ADB-2BE14F93CEBD}"/>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A17FAE48-8D65-884F-2380-603BC8E821F6}"/>
              </a:ext>
            </a:extLst>
          </p:cNvPr>
          <p:cNvSpPr>
            <a:spLocks noGrp="1"/>
          </p:cNvSpPr>
          <p:nvPr>
            <p:ph type="subTitle" idx="6"/>
          </p:nvPr>
        </p:nvSpPr>
        <p:spPr/>
        <p:txBody>
          <a:bodyPr/>
          <a:lstStyle/>
          <a:p>
            <a:endParaRPr lang="en-US"/>
          </a:p>
        </p:txBody>
      </p:sp>
      <p:sp>
        <p:nvSpPr>
          <p:cNvPr id="9" name="Slide Number Placeholder 8">
            <a:extLst>
              <a:ext uri="{FF2B5EF4-FFF2-40B4-BE49-F238E27FC236}">
                <a16:creationId xmlns:a16="http://schemas.microsoft.com/office/drawing/2014/main" id="{25FC5DCA-A2D5-B1F0-5D2A-E8E27251BA18}"/>
              </a:ext>
            </a:extLst>
          </p:cNvPr>
          <p:cNvSpPr>
            <a:spLocks noGrp="1"/>
          </p:cNvSpPr>
          <p:nvPr>
            <p:ph type="sldNum" sz="quarter" idx="11"/>
          </p:nvPr>
        </p:nvSpPr>
        <p:spPr/>
        <p:txBody>
          <a:bodyPr/>
          <a:lstStyle/>
          <a:p>
            <a:fld id="{79F01021-183D-4F51-9BD8-6D90E73A8F08}" type="slidenum">
              <a:rPr lang="pt-PT" smtClean="0"/>
              <a:t>33</a:t>
            </a:fld>
            <a:endParaRPr lang="pt-PT"/>
          </a:p>
        </p:txBody>
      </p:sp>
      <p:pic>
        <p:nvPicPr>
          <p:cNvPr id="11" name="Picture 10" descr="A screenshot of a computer&#10;&#10;Description automatically generated">
            <a:extLst>
              <a:ext uri="{FF2B5EF4-FFF2-40B4-BE49-F238E27FC236}">
                <a16:creationId xmlns:a16="http://schemas.microsoft.com/office/drawing/2014/main" id="{E6286F0C-325E-758D-669F-229A2A7D83F1}"/>
              </a:ext>
            </a:extLst>
          </p:cNvPr>
          <p:cNvPicPr>
            <a:picLocks noChangeAspect="1"/>
          </p:cNvPicPr>
          <p:nvPr/>
        </p:nvPicPr>
        <p:blipFill>
          <a:blip r:embed="rId2"/>
          <a:stretch>
            <a:fillRect/>
          </a:stretch>
        </p:blipFill>
        <p:spPr>
          <a:xfrm>
            <a:off x="325109" y="1397114"/>
            <a:ext cx="4336146" cy="2813121"/>
          </a:xfrm>
          <a:prstGeom prst="rect">
            <a:avLst/>
          </a:prstGeom>
        </p:spPr>
      </p:pic>
      <p:pic>
        <p:nvPicPr>
          <p:cNvPr id="13" name="Picture 12" descr="A blue rectangle with holes and holes in it&#10;&#10;Description automatically generated">
            <a:extLst>
              <a:ext uri="{FF2B5EF4-FFF2-40B4-BE49-F238E27FC236}">
                <a16:creationId xmlns:a16="http://schemas.microsoft.com/office/drawing/2014/main" id="{716B0511-661E-3446-EA04-BC78356F6F88}"/>
              </a:ext>
            </a:extLst>
          </p:cNvPr>
          <p:cNvPicPr>
            <a:picLocks noChangeAspect="1"/>
          </p:cNvPicPr>
          <p:nvPr/>
        </p:nvPicPr>
        <p:blipFill>
          <a:blip r:embed="rId3"/>
          <a:stretch>
            <a:fillRect/>
          </a:stretch>
        </p:blipFill>
        <p:spPr>
          <a:xfrm>
            <a:off x="4760089" y="1396256"/>
            <a:ext cx="4142644" cy="2812290"/>
          </a:xfrm>
          <a:prstGeom prst="rect">
            <a:avLst/>
          </a:prstGeom>
        </p:spPr>
      </p:pic>
    </p:spTree>
    <p:extLst>
      <p:ext uri="{BB962C8B-B14F-4D97-AF65-F5344CB8AC3E}">
        <p14:creationId xmlns:p14="http://schemas.microsoft.com/office/powerpoint/2010/main" val="11572512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319D1-B2C8-EB85-37C4-44268FF164C3}"/>
              </a:ext>
            </a:extLst>
          </p:cNvPr>
          <p:cNvSpPr>
            <a:spLocks noGrp="1"/>
          </p:cNvSpPr>
          <p:nvPr>
            <p:ph type="title"/>
          </p:nvPr>
        </p:nvSpPr>
        <p:spPr/>
        <p:txBody>
          <a:bodyPr/>
          <a:lstStyle/>
          <a:p>
            <a:r>
              <a:rPr lang="en-US" err="1"/>
              <a:t>Variação</a:t>
            </a:r>
            <a:r>
              <a:rPr lang="en-US"/>
              <a:t> da </a:t>
            </a:r>
            <a:r>
              <a:rPr lang="en-US" err="1"/>
              <a:t>posição</a:t>
            </a:r>
            <a:r>
              <a:rPr lang="en-US"/>
              <a:t> dos </a:t>
            </a:r>
            <a:r>
              <a:rPr lang="en-US" err="1"/>
              <a:t>rebites</a:t>
            </a:r>
          </a:p>
        </p:txBody>
      </p:sp>
      <p:sp>
        <p:nvSpPr>
          <p:cNvPr id="3" name="Title 2">
            <a:extLst>
              <a:ext uri="{FF2B5EF4-FFF2-40B4-BE49-F238E27FC236}">
                <a16:creationId xmlns:a16="http://schemas.microsoft.com/office/drawing/2014/main" id="{6D453BD8-3158-C251-25F1-B8819A52D9C3}"/>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575F4C76-8819-2B2C-67CA-6A1416164084}"/>
              </a:ext>
            </a:extLst>
          </p:cNvPr>
          <p:cNvSpPr>
            <a:spLocks noGrp="1"/>
          </p:cNvSpPr>
          <p:nvPr>
            <p:ph type="subTitle" idx="1"/>
          </p:nvPr>
        </p:nvSpPr>
        <p:spPr>
          <a:xfrm>
            <a:off x="785742" y="4152797"/>
            <a:ext cx="2405400" cy="831300"/>
          </a:xfrm>
        </p:spPr>
        <p:txBody>
          <a:bodyPr/>
          <a:lstStyle/>
          <a:p>
            <a:endParaRPr lang="en-US"/>
          </a:p>
        </p:txBody>
      </p:sp>
      <p:sp>
        <p:nvSpPr>
          <p:cNvPr id="5" name="Title 4">
            <a:extLst>
              <a:ext uri="{FF2B5EF4-FFF2-40B4-BE49-F238E27FC236}">
                <a16:creationId xmlns:a16="http://schemas.microsoft.com/office/drawing/2014/main" id="{A74E23DC-11CA-6BAA-AC6A-6DD976A5E81F}"/>
              </a:ext>
            </a:extLst>
          </p:cNvPr>
          <p:cNvSpPr>
            <a:spLocks noGrp="1"/>
          </p:cNvSpPr>
          <p:nvPr>
            <p:ph type="title" idx="3"/>
          </p:nvPr>
        </p:nvSpPr>
        <p:spPr/>
        <p:txBody>
          <a:bodyPr/>
          <a:lstStyle/>
          <a:p>
            <a:endParaRPr lang="en-US"/>
          </a:p>
        </p:txBody>
      </p:sp>
      <p:sp>
        <p:nvSpPr>
          <p:cNvPr id="6" name="Subtitle 5">
            <a:extLst>
              <a:ext uri="{FF2B5EF4-FFF2-40B4-BE49-F238E27FC236}">
                <a16:creationId xmlns:a16="http://schemas.microsoft.com/office/drawing/2014/main" id="{0C1C5325-933B-D6C1-2F64-A73C766DD1AF}"/>
              </a:ext>
            </a:extLst>
          </p:cNvPr>
          <p:cNvSpPr>
            <a:spLocks noGrp="1"/>
          </p:cNvSpPr>
          <p:nvPr>
            <p:ph type="subTitle" idx="4"/>
          </p:nvPr>
        </p:nvSpPr>
        <p:spPr>
          <a:xfrm>
            <a:off x="159587" y="1082237"/>
            <a:ext cx="5669995" cy="831300"/>
          </a:xfrm>
        </p:spPr>
        <p:txBody>
          <a:bodyPr/>
          <a:lstStyle/>
          <a:p>
            <a:pPr algn="l"/>
            <a:r>
              <a:rPr lang="en-US" err="1"/>
              <a:t>Diâmetro</a:t>
            </a:r>
            <a:r>
              <a:rPr lang="en-US"/>
              <a:t>, </a:t>
            </a:r>
            <a:r>
              <a:rPr lang="en-US" err="1"/>
              <a:t>espaçamento</a:t>
            </a:r>
            <a:r>
              <a:rPr lang="en-US"/>
              <a:t> e </a:t>
            </a:r>
            <a:r>
              <a:rPr lang="en-US" err="1"/>
              <a:t>posição</a:t>
            </a:r>
            <a:r>
              <a:rPr lang="en-US"/>
              <a:t> longitudinal </a:t>
            </a:r>
            <a:r>
              <a:rPr lang="en-US" err="1"/>
              <a:t>constante</a:t>
            </a:r>
          </a:p>
          <a:p>
            <a:pPr algn="l"/>
            <a:r>
              <a:rPr lang="en-US" err="1"/>
              <a:t>Variação</a:t>
            </a:r>
            <a:r>
              <a:rPr lang="en-US"/>
              <a:t> da </a:t>
            </a:r>
            <a:r>
              <a:rPr lang="en-US" err="1"/>
              <a:t>posição</a:t>
            </a:r>
            <a:r>
              <a:rPr lang="en-US"/>
              <a:t> transversal </a:t>
            </a:r>
          </a:p>
        </p:txBody>
      </p:sp>
      <p:sp>
        <p:nvSpPr>
          <p:cNvPr id="7" name="Title 6">
            <a:extLst>
              <a:ext uri="{FF2B5EF4-FFF2-40B4-BE49-F238E27FC236}">
                <a16:creationId xmlns:a16="http://schemas.microsoft.com/office/drawing/2014/main" id="{502722F7-46EE-4F10-F9E5-023142A1DD56}"/>
              </a:ext>
            </a:extLst>
          </p:cNvPr>
          <p:cNvSpPr>
            <a:spLocks noGrp="1"/>
          </p:cNvSpPr>
          <p:nvPr>
            <p:ph type="title" idx="5"/>
          </p:nvPr>
        </p:nvSpPr>
        <p:spPr/>
        <p:txBody>
          <a:bodyPr/>
          <a:lstStyle/>
          <a:p>
            <a:endParaRPr lang="en-US"/>
          </a:p>
        </p:txBody>
      </p:sp>
      <p:sp>
        <p:nvSpPr>
          <p:cNvPr id="8" name="Subtitle 7">
            <a:extLst>
              <a:ext uri="{FF2B5EF4-FFF2-40B4-BE49-F238E27FC236}">
                <a16:creationId xmlns:a16="http://schemas.microsoft.com/office/drawing/2014/main" id="{74B93B45-A8AE-6847-1605-5B8163252EF3}"/>
              </a:ext>
            </a:extLst>
          </p:cNvPr>
          <p:cNvSpPr>
            <a:spLocks noGrp="1"/>
          </p:cNvSpPr>
          <p:nvPr>
            <p:ph type="subTitle" idx="6"/>
          </p:nvPr>
        </p:nvSpPr>
        <p:spPr/>
        <p:txBody>
          <a:bodyPr/>
          <a:lstStyle/>
          <a:p>
            <a:endParaRPr lang="en-US"/>
          </a:p>
        </p:txBody>
      </p:sp>
      <p:sp>
        <p:nvSpPr>
          <p:cNvPr id="9" name="Slide Number Placeholder 8">
            <a:extLst>
              <a:ext uri="{FF2B5EF4-FFF2-40B4-BE49-F238E27FC236}">
                <a16:creationId xmlns:a16="http://schemas.microsoft.com/office/drawing/2014/main" id="{91303CD7-1798-9928-42B0-910633E120AA}"/>
              </a:ext>
            </a:extLst>
          </p:cNvPr>
          <p:cNvSpPr>
            <a:spLocks noGrp="1"/>
          </p:cNvSpPr>
          <p:nvPr>
            <p:ph type="sldNum" sz="quarter" idx="11"/>
          </p:nvPr>
        </p:nvSpPr>
        <p:spPr/>
        <p:txBody>
          <a:bodyPr/>
          <a:lstStyle/>
          <a:p>
            <a:fld id="{79F01021-183D-4F51-9BD8-6D90E73A8F08}" type="slidenum">
              <a:rPr lang="pt-PT" smtClean="0"/>
              <a:t>34</a:t>
            </a:fld>
            <a:endParaRPr lang="pt-PT"/>
          </a:p>
        </p:txBody>
      </p:sp>
      <p:pic>
        <p:nvPicPr>
          <p:cNvPr id="10" name="Picture 9" descr="A grey rectangular object with white circles&#10;&#10;Description automatically generated">
            <a:extLst>
              <a:ext uri="{FF2B5EF4-FFF2-40B4-BE49-F238E27FC236}">
                <a16:creationId xmlns:a16="http://schemas.microsoft.com/office/drawing/2014/main" id="{9EF46879-346B-34C1-1ED7-1DC523D4FB25}"/>
              </a:ext>
            </a:extLst>
          </p:cNvPr>
          <p:cNvPicPr>
            <a:picLocks noChangeAspect="1"/>
          </p:cNvPicPr>
          <p:nvPr/>
        </p:nvPicPr>
        <p:blipFill>
          <a:blip r:embed="rId2"/>
          <a:stretch>
            <a:fillRect/>
          </a:stretch>
        </p:blipFill>
        <p:spPr>
          <a:xfrm>
            <a:off x="407590" y="2102168"/>
            <a:ext cx="3641071" cy="1930048"/>
          </a:xfrm>
          <a:prstGeom prst="rect">
            <a:avLst/>
          </a:prstGeom>
        </p:spPr>
      </p:pic>
      <p:pic>
        <p:nvPicPr>
          <p:cNvPr id="11" name="Picture 10" descr="A drawing of a metal surface with holes&#10;&#10;Description automatically generated">
            <a:extLst>
              <a:ext uri="{FF2B5EF4-FFF2-40B4-BE49-F238E27FC236}">
                <a16:creationId xmlns:a16="http://schemas.microsoft.com/office/drawing/2014/main" id="{F19F7DBA-D449-D236-FB02-BEA14AE76826}"/>
              </a:ext>
            </a:extLst>
          </p:cNvPr>
          <p:cNvPicPr>
            <a:picLocks noChangeAspect="1"/>
          </p:cNvPicPr>
          <p:nvPr/>
        </p:nvPicPr>
        <p:blipFill>
          <a:blip r:embed="rId3"/>
          <a:stretch>
            <a:fillRect/>
          </a:stretch>
        </p:blipFill>
        <p:spPr>
          <a:xfrm>
            <a:off x="4378265" y="2104857"/>
            <a:ext cx="4459026" cy="1955787"/>
          </a:xfrm>
          <a:prstGeom prst="rect">
            <a:avLst/>
          </a:prstGeom>
        </p:spPr>
      </p:pic>
    </p:spTree>
    <p:extLst>
      <p:ext uri="{BB962C8B-B14F-4D97-AF65-F5344CB8AC3E}">
        <p14:creationId xmlns:p14="http://schemas.microsoft.com/office/powerpoint/2010/main" val="3175956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F98E5-DD47-0C13-903D-31FD0302B541}"/>
              </a:ext>
            </a:extLst>
          </p:cNvPr>
          <p:cNvSpPr>
            <a:spLocks noGrp="1"/>
          </p:cNvSpPr>
          <p:nvPr>
            <p:ph type="title"/>
          </p:nvPr>
        </p:nvSpPr>
        <p:spPr>
          <a:xfrm>
            <a:off x="713275" y="199063"/>
            <a:ext cx="7717500" cy="738900"/>
          </a:xfrm>
        </p:spPr>
        <p:txBody>
          <a:bodyPr/>
          <a:lstStyle/>
          <a:p>
            <a:r>
              <a:rPr lang="en-US" err="1"/>
              <a:t>Variação</a:t>
            </a:r>
            <a:r>
              <a:rPr lang="en-US"/>
              <a:t> da </a:t>
            </a:r>
            <a:r>
              <a:rPr lang="en-US" err="1"/>
              <a:t>posição</a:t>
            </a:r>
            <a:r>
              <a:rPr lang="en-US"/>
              <a:t> dos </a:t>
            </a:r>
            <a:r>
              <a:rPr lang="en-US" err="1"/>
              <a:t>rebites</a:t>
            </a:r>
          </a:p>
        </p:txBody>
      </p:sp>
      <p:sp>
        <p:nvSpPr>
          <p:cNvPr id="3" name="Title 2">
            <a:extLst>
              <a:ext uri="{FF2B5EF4-FFF2-40B4-BE49-F238E27FC236}">
                <a16:creationId xmlns:a16="http://schemas.microsoft.com/office/drawing/2014/main" id="{7E644E43-C728-A02F-9896-B5B34EDEFAFC}"/>
              </a:ext>
            </a:extLst>
          </p:cNvPr>
          <p:cNvSpPr>
            <a:spLocks noGrp="1"/>
          </p:cNvSpPr>
          <p:nvPr>
            <p:ph type="title" idx="2"/>
          </p:nvPr>
        </p:nvSpPr>
        <p:spPr/>
        <p:txBody>
          <a:bodyPr/>
          <a:lstStyle/>
          <a:p>
            <a:endParaRPr lang="en-US"/>
          </a:p>
        </p:txBody>
      </p:sp>
      <p:sp>
        <p:nvSpPr>
          <p:cNvPr id="5" name="Title 4">
            <a:extLst>
              <a:ext uri="{FF2B5EF4-FFF2-40B4-BE49-F238E27FC236}">
                <a16:creationId xmlns:a16="http://schemas.microsoft.com/office/drawing/2014/main" id="{897A546D-09E9-6EF6-7E99-F70AFAAF8791}"/>
              </a:ext>
            </a:extLst>
          </p:cNvPr>
          <p:cNvSpPr>
            <a:spLocks noGrp="1"/>
          </p:cNvSpPr>
          <p:nvPr>
            <p:ph type="title" idx="3"/>
          </p:nvPr>
        </p:nvSpPr>
        <p:spPr/>
        <p:txBody>
          <a:bodyPr/>
          <a:lstStyle/>
          <a:p>
            <a:endParaRPr lang="en-US"/>
          </a:p>
        </p:txBody>
      </p:sp>
      <p:sp>
        <p:nvSpPr>
          <p:cNvPr id="7" name="Title 6">
            <a:extLst>
              <a:ext uri="{FF2B5EF4-FFF2-40B4-BE49-F238E27FC236}">
                <a16:creationId xmlns:a16="http://schemas.microsoft.com/office/drawing/2014/main" id="{76B568A2-C7DE-00A2-DED1-3AB7EDFF93F1}"/>
              </a:ext>
            </a:extLst>
          </p:cNvPr>
          <p:cNvSpPr>
            <a:spLocks noGrp="1"/>
          </p:cNvSpPr>
          <p:nvPr>
            <p:ph type="title" idx="5"/>
          </p:nvPr>
        </p:nvSpPr>
        <p:spPr/>
        <p:txBody>
          <a:bodyPr/>
          <a:lstStyle/>
          <a:p>
            <a:endParaRPr lang="en-US"/>
          </a:p>
        </p:txBody>
      </p:sp>
      <p:sp>
        <p:nvSpPr>
          <p:cNvPr id="9" name="Slide Number Placeholder 8">
            <a:extLst>
              <a:ext uri="{FF2B5EF4-FFF2-40B4-BE49-F238E27FC236}">
                <a16:creationId xmlns:a16="http://schemas.microsoft.com/office/drawing/2014/main" id="{CED220CE-3AD8-30EB-B2AE-4524A7BFFC93}"/>
              </a:ext>
            </a:extLst>
          </p:cNvPr>
          <p:cNvSpPr>
            <a:spLocks noGrp="1"/>
          </p:cNvSpPr>
          <p:nvPr>
            <p:ph type="sldNum" sz="quarter" idx="11"/>
          </p:nvPr>
        </p:nvSpPr>
        <p:spPr/>
        <p:txBody>
          <a:bodyPr/>
          <a:lstStyle/>
          <a:p>
            <a:fld id="{79F01021-183D-4F51-9BD8-6D90E73A8F08}" type="slidenum">
              <a:rPr lang="pt-PT" smtClean="0"/>
              <a:t>35</a:t>
            </a:fld>
            <a:endParaRPr lang="pt-PT"/>
          </a:p>
        </p:txBody>
      </p:sp>
      <p:sp>
        <p:nvSpPr>
          <p:cNvPr id="10" name="Subtitle 9">
            <a:extLst>
              <a:ext uri="{FF2B5EF4-FFF2-40B4-BE49-F238E27FC236}">
                <a16:creationId xmlns:a16="http://schemas.microsoft.com/office/drawing/2014/main" id="{AC26F147-B1EC-820E-F9F0-65C1ECE924E1}"/>
              </a:ext>
            </a:extLst>
          </p:cNvPr>
          <p:cNvSpPr>
            <a:spLocks noGrp="1"/>
          </p:cNvSpPr>
          <p:nvPr>
            <p:ph type="subTitle" idx="1"/>
          </p:nvPr>
        </p:nvSpPr>
        <p:spPr/>
        <p:txBody>
          <a:bodyPr/>
          <a:lstStyle/>
          <a:p>
            <a:endParaRPr lang="en-US"/>
          </a:p>
        </p:txBody>
      </p:sp>
      <p:sp>
        <p:nvSpPr>
          <p:cNvPr id="15" name="Subtitle 14">
            <a:extLst>
              <a:ext uri="{FF2B5EF4-FFF2-40B4-BE49-F238E27FC236}">
                <a16:creationId xmlns:a16="http://schemas.microsoft.com/office/drawing/2014/main" id="{4CCDA2E2-F0C2-97A2-F48B-DDD7A24D73D2}"/>
              </a:ext>
            </a:extLst>
          </p:cNvPr>
          <p:cNvSpPr>
            <a:spLocks noGrp="1"/>
          </p:cNvSpPr>
          <p:nvPr>
            <p:ph type="subTitle" idx="6"/>
          </p:nvPr>
        </p:nvSpPr>
        <p:spPr/>
        <p:txBody>
          <a:bodyPr/>
          <a:lstStyle/>
          <a:p>
            <a:endParaRPr lang="en-US"/>
          </a:p>
        </p:txBody>
      </p:sp>
      <p:pic>
        <p:nvPicPr>
          <p:cNvPr id="19" name="Picture 18" descr="A screenshot of a computer screen&#10;&#10;Description automatically generated">
            <a:extLst>
              <a:ext uri="{FF2B5EF4-FFF2-40B4-BE49-F238E27FC236}">
                <a16:creationId xmlns:a16="http://schemas.microsoft.com/office/drawing/2014/main" id="{962CF82D-B65C-5FB5-F43D-30D90F6AA018}"/>
              </a:ext>
            </a:extLst>
          </p:cNvPr>
          <p:cNvPicPr>
            <a:picLocks noChangeAspect="1"/>
          </p:cNvPicPr>
          <p:nvPr/>
        </p:nvPicPr>
        <p:blipFill>
          <a:blip r:embed="rId2"/>
          <a:stretch>
            <a:fillRect/>
          </a:stretch>
        </p:blipFill>
        <p:spPr>
          <a:xfrm>
            <a:off x="711493" y="2954841"/>
            <a:ext cx="3146868" cy="1816028"/>
          </a:xfrm>
          <a:prstGeom prst="rect">
            <a:avLst/>
          </a:prstGeom>
        </p:spPr>
      </p:pic>
      <p:pic>
        <p:nvPicPr>
          <p:cNvPr id="20" name="Picture 19" descr="A blue square with holes in it&#10;&#10;Description automatically generated">
            <a:extLst>
              <a:ext uri="{FF2B5EF4-FFF2-40B4-BE49-F238E27FC236}">
                <a16:creationId xmlns:a16="http://schemas.microsoft.com/office/drawing/2014/main" id="{2D71D4AB-7C28-8CB9-8761-5D68E1FE665A}"/>
              </a:ext>
            </a:extLst>
          </p:cNvPr>
          <p:cNvPicPr>
            <a:picLocks noChangeAspect="1"/>
          </p:cNvPicPr>
          <p:nvPr/>
        </p:nvPicPr>
        <p:blipFill>
          <a:blip r:embed="rId3"/>
          <a:stretch>
            <a:fillRect/>
          </a:stretch>
        </p:blipFill>
        <p:spPr>
          <a:xfrm>
            <a:off x="714797" y="1123438"/>
            <a:ext cx="3146867" cy="1810625"/>
          </a:xfrm>
          <a:prstGeom prst="rect">
            <a:avLst/>
          </a:prstGeom>
        </p:spPr>
      </p:pic>
      <p:pic>
        <p:nvPicPr>
          <p:cNvPr id="25" name="Picture 24" descr="A blue and black mesh&#10;&#10;Description automatically generated">
            <a:extLst>
              <a:ext uri="{FF2B5EF4-FFF2-40B4-BE49-F238E27FC236}">
                <a16:creationId xmlns:a16="http://schemas.microsoft.com/office/drawing/2014/main" id="{71D8B12B-BDA0-0814-6842-6B2151AE8D17}"/>
              </a:ext>
            </a:extLst>
          </p:cNvPr>
          <p:cNvPicPr>
            <a:picLocks noChangeAspect="1"/>
          </p:cNvPicPr>
          <p:nvPr/>
        </p:nvPicPr>
        <p:blipFill>
          <a:blip r:embed="rId4"/>
          <a:stretch>
            <a:fillRect/>
          </a:stretch>
        </p:blipFill>
        <p:spPr>
          <a:xfrm>
            <a:off x="4451370" y="1121238"/>
            <a:ext cx="3142165" cy="1815900"/>
          </a:xfrm>
          <a:prstGeom prst="rect">
            <a:avLst/>
          </a:prstGeom>
        </p:spPr>
      </p:pic>
      <p:pic>
        <p:nvPicPr>
          <p:cNvPr id="26" name="Picture 25" descr="A blue metal structure with holes&#10;&#10;Description automatically generated">
            <a:extLst>
              <a:ext uri="{FF2B5EF4-FFF2-40B4-BE49-F238E27FC236}">
                <a16:creationId xmlns:a16="http://schemas.microsoft.com/office/drawing/2014/main" id="{38037897-5F5B-19F5-E5FE-62A1A797F1DD}"/>
              </a:ext>
            </a:extLst>
          </p:cNvPr>
          <p:cNvPicPr>
            <a:picLocks noChangeAspect="1"/>
          </p:cNvPicPr>
          <p:nvPr/>
        </p:nvPicPr>
        <p:blipFill>
          <a:blip r:embed="rId5"/>
          <a:stretch>
            <a:fillRect/>
          </a:stretch>
        </p:blipFill>
        <p:spPr>
          <a:xfrm>
            <a:off x="4448777" y="2954137"/>
            <a:ext cx="3147350" cy="1810594"/>
          </a:xfrm>
          <a:prstGeom prst="rect">
            <a:avLst/>
          </a:prstGeom>
        </p:spPr>
      </p:pic>
    </p:spTree>
    <p:extLst>
      <p:ext uri="{BB962C8B-B14F-4D97-AF65-F5344CB8AC3E}">
        <p14:creationId xmlns:p14="http://schemas.microsoft.com/office/powerpoint/2010/main" val="3527224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2F629-8E72-2777-F401-6D964781CA12}"/>
              </a:ext>
            </a:extLst>
          </p:cNvPr>
          <p:cNvSpPr>
            <a:spLocks noGrp="1"/>
          </p:cNvSpPr>
          <p:nvPr>
            <p:ph type="title"/>
          </p:nvPr>
        </p:nvSpPr>
        <p:spPr/>
        <p:txBody>
          <a:bodyPr/>
          <a:lstStyle/>
          <a:p>
            <a:r>
              <a:rPr lang="en-US" err="1"/>
              <a:t>Comparação</a:t>
            </a:r>
          </a:p>
        </p:txBody>
      </p:sp>
      <p:sp>
        <p:nvSpPr>
          <p:cNvPr id="3" name="Title 2">
            <a:extLst>
              <a:ext uri="{FF2B5EF4-FFF2-40B4-BE49-F238E27FC236}">
                <a16:creationId xmlns:a16="http://schemas.microsoft.com/office/drawing/2014/main" id="{72A6BB52-CB2C-7046-00C9-00A3ABC35277}"/>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28F57538-E1E1-44AF-972D-2C33D381846F}"/>
              </a:ext>
            </a:extLst>
          </p:cNvPr>
          <p:cNvSpPr>
            <a:spLocks noGrp="1"/>
          </p:cNvSpPr>
          <p:nvPr>
            <p:ph type="subTitle" idx="1"/>
          </p:nvPr>
        </p:nvSpPr>
        <p:spPr>
          <a:xfrm>
            <a:off x="5770090" y="1736582"/>
            <a:ext cx="3201158" cy="831300"/>
          </a:xfrm>
        </p:spPr>
        <p:txBody>
          <a:bodyPr/>
          <a:lstStyle/>
          <a:p>
            <a:pPr algn="l"/>
            <a:r>
              <a:rPr lang="en-US" err="1"/>
              <a:t>Rebites</a:t>
            </a:r>
            <a:r>
              <a:rPr lang="en-US"/>
              <a:t> </a:t>
            </a:r>
            <a:r>
              <a:rPr lang="en-US" err="1"/>
              <a:t>colocados</a:t>
            </a:r>
            <a:r>
              <a:rPr lang="en-US"/>
              <a:t> </a:t>
            </a:r>
            <a:r>
              <a:rPr lang="en-US" err="1"/>
              <a:t>mais</a:t>
            </a:r>
            <a:r>
              <a:rPr lang="en-US"/>
              <a:t> </a:t>
            </a:r>
            <a:r>
              <a:rPr lang="en-US" err="1"/>
              <a:t>próximos</a:t>
            </a:r>
            <a:r>
              <a:rPr lang="en-US"/>
              <a:t> do </a:t>
            </a:r>
            <a:r>
              <a:rPr lang="en-US" err="1"/>
              <a:t>centro</a:t>
            </a:r>
            <a:r>
              <a:rPr lang="en-US"/>
              <a:t> da viga </a:t>
            </a:r>
            <a:r>
              <a:rPr lang="en-US" err="1"/>
              <a:t>demonstraram</a:t>
            </a:r>
            <a:r>
              <a:rPr lang="en-US"/>
              <a:t> </a:t>
            </a:r>
            <a:r>
              <a:rPr lang="en-US" err="1"/>
              <a:t>menores</a:t>
            </a:r>
            <a:r>
              <a:rPr lang="en-US"/>
              <a:t> </a:t>
            </a:r>
            <a:r>
              <a:rPr lang="en-US" err="1"/>
              <a:t>tensões</a:t>
            </a:r>
            <a:r>
              <a:rPr lang="en-US"/>
              <a:t> </a:t>
            </a:r>
            <a:r>
              <a:rPr lang="en-US" err="1"/>
              <a:t>máximas</a:t>
            </a:r>
          </a:p>
        </p:txBody>
      </p:sp>
      <p:sp>
        <p:nvSpPr>
          <p:cNvPr id="5" name="Title 4">
            <a:extLst>
              <a:ext uri="{FF2B5EF4-FFF2-40B4-BE49-F238E27FC236}">
                <a16:creationId xmlns:a16="http://schemas.microsoft.com/office/drawing/2014/main" id="{F54FB07C-357C-D8EC-90E1-B0E3D0E6CA90}"/>
              </a:ext>
            </a:extLst>
          </p:cNvPr>
          <p:cNvSpPr>
            <a:spLocks noGrp="1"/>
          </p:cNvSpPr>
          <p:nvPr>
            <p:ph type="title" idx="3"/>
          </p:nvPr>
        </p:nvSpPr>
        <p:spPr/>
        <p:txBody>
          <a:bodyPr/>
          <a:lstStyle/>
          <a:p>
            <a:endParaRPr lang="en-US"/>
          </a:p>
        </p:txBody>
      </p:sp>
      <p:sp>
        <p:nvSpPr>
          <p:cNvPr id="6" name="Subtitle 5">
            <a:extLst>
              <a:ext uri="{FF2B5EF4-FFF2-40B4-BE49-F238E27FC236}">
                <a16:creationId xmlns:a16="http://schemas.microsoft.com/office/drawing/2014/main" id="{1C0BEC75-F94E-5D2A-CF73-49EF50699E9A}"/>
              </a:ext>
            </a:extLst>
          </p:cNvPr>
          <p:cNvSpPr>
            <a:spLocks noGrp="1"/>
          </p:cNvSpPr>
          <p:nvPr>
            <p:ph type="subTitle" idx="4"/>
          </p:nvPr>
        </p:nvSpPr>
        <p:spPr>
          <a:xfrm>
            <a:off x="5546869" y="2966393"/>
            <a:ext cx="2405400" cy="831300"/>
          </a:xfrm>
        </p:spPr>
        <p:txBody>
          <a:bodyPr/>
          <a:lstStyle/>
          <a:p>
            <a:r>
              <a:rPr lang="en-US"/>
              <a:t>É o </a:t>
            </a:r>
            <a:r>
              <a:rPr lang="en-US" err="1"/>
              <a:t>melhor</a:t>
            </a:r>
            <a:r>
              <a:rPr lang="en-US"/>
              <a:t> local?</a:t>
            </a:r>
          </a:p>
        </p:txBody>
      </p:sp>
      <p:sp>
        <p:nvSpPr>
          <p:cNvPr id="7" name="Title 6">
            <a:extLst>
              <a:ext uri="{FF2B5EF4-FFF2-40B4-BE49-F238E27FC236}">
                <a16:creationId xmlns:a16="http://schemas.microsoft.com/office/drawing/2014/main" id="{CEDE1D26-E01E-18AD-E234-10BE0F52EBC1}"/>
              </a:ext>
            </a:extLst>
          </p:cNvPr>
          <p:cNvSpPr>
            <a:spLocks noGrp="1"/>
          </p:cNvSpPr>
          <p:nvPr>
            <p:ph type="title" idx="5"/>
          </p:nvPr>
        </p:nvSpPr>
        <p:spPr>
          <a:xfrm>
            <a:off x="5258547" y="3843467"/>
            <a:ext cx="2405400" cy="527700"/>
          </a:xfrm>
        </p:spPr>
        <p:txBody>
          <a:bodyPr/>
          <a:lstStyle/>
          <a:p>
            <a:endParaRPr lang="en-US"/>
          </a:p>
        </p:txBody>
      </p:sp>
      <p:sp>
        <p:nvSpPr>
          <p:cNvPr id="9" name="Slide Number Placeholder 8">
            <a:extLst>
              <a:ext uri="{FF2B5EF4-FFF2-40B4-BE49-F238E27FC236}">
                <a16:creationId xmlns:a16="http://schemas.microsoft.com/office/drawing/2014/main" id="{7D5309FE-A83A-7E75-DB52-E666F2A68B51}"/>
              </a:ext>
            </a:extLst>
          </p:cNvPr>
          <p:cNvSpPr>
            <a:spLocks noGrp="1"/>
          </p:cNvSpPr>
          <p:nvPr>
            <p:ph type="sldNum" sz="quarter" idx="11"/>
          </p:nvPr>
        </p:nvSpPr>
        <p:spPr/>
        <p:txBody>
          <a:bodyPr/>
          <a:lstStyle/>
          <a:p>
            <a:fld id="{79F01021-183D-4F51-9BD8-6D90E73A8F08}" type="slidenum">
              <a:rPr lang="pt-PT" smtClean="0"/>
              <a:t>36</a:t>
            </a:fld>
            <a:endParaRPr lang="pt-PT"/>
          </a:p>
        </p:txBody>
      </p:sp>
      <p:graphicFrame>
        <p:nvGraphicFramePr>
          <p:cNvPr id="11" name="Table 10">
            <a:extLst>
              <a:ext uri="{FF2B5EF4-FFF2-40B4-BE49-F238E27FC236}">
                <a16:creationId xmlns:a16="http://schemas.microsoft.com/office/drawing/2014/main" id="{A140FF80-04C0-8DD3-7704-A475F3F9E8EE}"/>
              </a:ext>
            </a:extLst>
          </p:cNvPr>
          <p:cNvGraphicFramePr>
            <a:graphicFrameLocks noGrp="1"/>
          </p:cNvGraphicFramePr>
          <p:nvPr>
            <p:extLst>
              <p:ext uri="{D42A27DB-BD31-4B8C-83A1-F6EECF244321}">
                <p14:modId xmlns:p14="http://schemas.microsoft.com/office/powerpoint/2010/main" val="290002250"/>
              </p:ext>
            </p:extLst>
          </p:nvPr>
        </p:nvGraphicFramePr>
        <p:xfrm>
          <a:off x="547386" y="1987903"/>
          <a:ext cx="4876798" cy="1407160"/>
        </p:xfrm>
        <a:graphic>
          <a:graphicData uri="http://schemas.openxmlformats.org/drawingml/2006/table">
            <a:tbl>
              <a:tblPr firstRow="1" bandRow="1">
                <a:tableStyleId>{643DCDF4-B8F0-4CD2-B02F-231CC0A093B1}</a:tableStyleId>
              </a:tblPr>
              <a:tblGrid>
                <a:gridCol w="1503123">
                  <a:extLst>
                    <a:ext uri="{9D8B030D-6E8A-4147-A177-3AD203B41FA5}">
                      <a16:colId xmlns:a16="http://schemas.microsoft.com/office/drawing/2014/main" val="2326529006"/>
                    </a:ext>
                  </a:extLst>
                </a:gridCol>
                <a:gridCol w="1049054">
                  <a:extLst>
                    <a:ext uri="{9D8B030D-6E8A-4147-A177-3AD203B41FA5}">
                      <a16:colId xmlns:a16="http://schemas.microsoft.com/office/drawing/2014/main" val="2582344055"/>
                    </a:ext>
                  </a:extLst>
                </a:gridCol>
                <a:gridCol w="1105421">
                  <a:extLst>
                    <a:ext uri="{9D8B030D-6E8A-4147-A177-3AD203B41FA5}">
                      <a16:colId xmlns:a16="http://schemas.microsoft.com/office/drawing/2014/main" val="1302863915"/>
                    </a:ext>
                  </a:extLst>
                </a:gridCol>
                <a:gridCol w="1219200">
                  <a:extLst>
                    <a:ext uri="{9D8B030D-6E8A-4147-A177-3AD203B41FA5}">
                      <a16:colId xmlns:a16="http://schemas.microsoft.com/office/drawing/2014/main" val="3398358582"/>
                    </a:ext>
                  </a:extLst>
                </a:gridCol>
              </a:tblGrid>
              <a:tr h="370840">
                <a:tc>
                  <a:txBody>
                    <a:bodyPr/>
                    <a:lstStyle/>
                    <a:p>
                      <a:pPr algn="ctr"/>
                      <a:endParaRPr lang="en-US">
                        <a:solidFill>
                          <a:schemeClr val="tx1"/>
                        </a:solidFill>
                      </a:endParaRPr>
                    </a:p>
                  </a:txBody>
                  <a:tcPr/>
                </a:tc>
                <a:tc>
                  <a:txBody>
                    <a:bodyPr/>
                    <a:lstStyle/>
                    <a:p>
                      <a:pPr algn="ctr"/>
                      <a:r>
                        <a:rPr lang="pt-PT">
                          <a:solidFill>
                            <a:schemeClr val="tx1"/>
                          </a:solidFill>
                        </a:rPr>
                        <a:t>Cima </a:t>
                      </a:r>
                    </a:p>
                  </a:txBody>
                  <a:tcPr/>
                </a:tc>
                <a:tc>
                  <a:txBody>
                    <a:bodyPr/>
                    <a:lstStyle/>
                    <a:p>
                      <a:pPr algn="ctr"/>
                      <a:r>
                        <a:rPr lang="pt-PT">
                          <a:solidFill>
                            <a:schemeClr val="tx1"/>
                          </a:solidFill>
                        </a:rPr>
                        <a:t>Centro</a:t>
                      </a:r>
                    </a:p>
                  </a:txBody>
                  <a:tcPr/>
                </a:tc>
                <a:tc>
                  <a:txBody>
                    <a:bodyPr/>
                    <a:lstStyle/>
                    <a:p>
                      <a:pPr algn="ctr"/>
                      <a:r>
                        <a:rPr lang="pt-PT">
                          <a:solidFill>
                            <a:schemeClr val="tx1"/>
                          </a:solidFill>
                        </a:rPr>
                        <a:t>Baixo</a:t>
                      </a:r>
                    </a:p>
                  </a:txBody>
                  <a:tcPr/>
                </a:tc>
                <a:extLst>
                  <a:ext uri="{0D108BD9-81ED-4DB2-BD59-A6C34878D82A}">
                    <a16:rowId xmlns:a16="http://schemas.microsoft.com/office/drawing/2014/main" val="192698238"/>
                  </a:ext>
                </a:extLst>
              </a:tr>
              <a:tr h="370840">
                <a:tc>
                  <a:txBody>
                    <a:bodyPr/>
                    <a:lstStyle/>
                    <a:p>
                      <a:pPr algn="ctr"/>
                      <a:r>
                        <a:rPr lang="pt-PT">
                          <a:solidFill>
                            <a:schemeClr val="tx1"/>
                          </a:solidFill>
                        </a:rPr>
                        <a:t>Deslocamento máximo</a:t>
                      </a:r>
                    </a:p>
                  </a:txBody>
                  <a:tcPr/>
                </a:tc>
                <a:tc>
                  <a:txBody>
                    <a:bodyPr/>
                    <a:lstStyle/>
                    <a:p>
                      <a:pPr algn="ctr"/>
                      <a:r>
                        <a:rPr lang="en-US">
                          <a:solidFill>
                            <a:schemeClr val="tx1"/>
                          </a:solidFill>
                        </a:rPr>
                        <a:t>0,55 mm</a:t>
                      </a:r>
                    </a:p>
                  </a:txBody>
                  <a:tcPr/>
                </a:tc>
                <a:tc>
                  <a:txBody>
                    <a:bodyPr/>
                    <a:lstStyle/>
                    <a:p>
                      <a:pPr algn="ctr"/>
                      <a:r>
                        <a:rPr lang="en-US">
                          <a:solidFill>
                            <a:schemeClr val="tx1"/>
                          </a:solidFill>
                        </a:rPr>
                        <a:t>0,70 mm</a:t>
                      </a:r>
                    </a:p>
                  </a:txBody>
                  <a:tcPr/>
                </a:tc>
                <a:tc>
                  <a:txBody>
                    <a:bodyPr/>
                    <a:lstStyle/>
                    <a:p>
                      <a:pPr algn="ctr"/>
                      <a:r>
                        <a:rPr lang="en-US">
                          <a:solidFill>
                            <a:schemeClr val="tx1"/>
                          </a:solidFill>
                        </a:rPr>
                        <a:t>0,47 mm</a:t>
                      </a:r>
                    </a:p>
                  </a:txBody>
                  <a:tcPr/>
                </a:tc>
                <a:extLst>
                  <a:ext uri="{0D108BD9-81ED-4DB2-BD59-A6C34878D82A}">
                    <a16:rowId xmlns:a16="http://schemas.microsoft.com/office/drawing/2014/main" val="2781277193"/>
                  </a:ext>
                </a:extLst>
              </a:tr>
              <a:tr h="370840">
                <a:tc>
                  <a:txBody>
                    <a:bodyPr/>
                    <a:lstStyle/>
                    <a:p>
                      <a:pPr algn="ctr"/>
                      <a:r>
                        <a:rPr lang="pt-PT">
                          <a:solidFill>
                            <a:schemeClr val="tx1"/>
                          </a:solidFill>
                        </a:rPr>
                        <a:t>Tensão </a:t>
                      </a:r>
                      <a:r>
                        <a:rPr lang="pt-PT" err="1">
                          <a:solidFill>
                            <a:schemeClr val="tx1"/>
                          </a:solidFill>
                        </a:rPr>
                        <a:t>Máx</a:t>
                      </a:r>
                      <a:r>
                        <a:rPr lang="pt-PT">
                          <a:solidFill>
                            <a:schemeClr val="tx1"/>
                          </a:solidFill>
                        </a:rPr>
                        <a:t> de Von Mises</a:t>
                      </a:r>
                      <a:endParaRPr lang="en-US">
                        <a:solidFill>
                          <a:schemeClr val="tx1"/>
                        </a:solidFill>
                      </a:endParaRPr>
                    </a:p>
                  </a:txBody>
                  <a:tcPr/>
                </a:tc>
                <a:tc>
                  <a:txBody>
                    <a:bodyPr/>
                    <a:lstStyle/>
                    <a:p>
                      <a:pPr algn="ctr"/>
                      <a:r>
                        <a:rPr lang="pt-PT">
                          <a:solidFill>
                            <a:schemeClr val="tx1"/>
                          </a:solidFill>
                        </a:rPr>
                        <a:t>2,28 GPa</a:t>
                      </a:r>
                      <a:endParaRPr lang="pt-PT" err="1">
                        <a:solidFill>
                          <a:schemeClr val="tx1"/>
                        </a:solidFill>
                      </a:endParaRPr>
                    </a:p>
                  </a:txBody>
                  <a:tcPr/>
                </a:tc>
                <a:tc>
                  <a:txBody>
                    <a:bodyPr/>
                    <a:lstStyle/>
                    <a:p>
                      <a:pPr algn="ctr"/>
                      <a:r>
                        <a:rPr lang="pt-PT">
                          <a:solidFill>
                            <a:schemeClr val="tx1"/>
                          </a:solidFill>
                        </a:rPr>
                        <a:t>1,63 GPa</a:t>
                      </a:r>
                      <a:endParaRPr lang="en-US" err="1">
                        <a:solidFill>
                          <a:schemeClr val="tx1"/>
                        </a:solidFill>
                      </a:endParaRPr>
                    </a:p>
                  </a:txBody>
                  <a:tcPr/>
                </a:tc>
                <a:tc>
                  <a:txBody>
                    <a:bodyPr/>
                    <a:lstStyle/>
                    <a:p>
                      <a:pPr algn="ctr"/>
                      <a:r>
                        <a:rPr lang="en-US">
                          <a:solidFill>
                            <a:schemeClr val="tx1"/>
                          </a:solidFill>
                        </a:rPr>
                        <a:t>0,21 GPa</a:t>
                      </a:r>
                      <a:endParaRPr lang="en-US" err="1">
                        <a:solidFill>
                          <a:schemeClr val="tx1"/>
                        </a:solidFill>
                      </a:endParaRPr>
                    </a:p>
                  </a:txBody>
                  <a:tcPr/>
                </a:tc>
                <a:extLst>
                  <a:ext uri="{0D108BD9-81ED-4DB2-BD59-A6C34878D82A}">
                    <a16:rowId xmlns:a16="http://schemas.microsoft.com/office/drawing/2014/main" val="1566545876"/>
                  </a:ext>
                </a:extLst>
              </a:tr>
            </a:tbl>
          </a:graphicData>
        </a:graphic>
      </p:graphicFrame>
    </p:spTree>
    <p:extLst>
      <p:ext uri="{BB962C8B-B14F-4D97-AF65-F5344CB8AC3E}">
        <p14:creationId xmlns:p14="http://schemas.microsoft.com/office/powerpoint/2010/main" val="1640792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4DCA-C3F6-3770-EBAF-D67E116EC786}"/>
              </a:ext>
            </a:extLst>
          </p:cNvPr>
          <p:cNvSpPr>
            <a:spLocks noGrp="1"/>
          </p:cNvSpPr>
          <p:nvPr>
            <p:ph type="title"/>
          </p:nvPr>
        </p:nvSpPr>
        <p:spPr>
          <a:xfrm>
            <a:off x="800085" y="408854"/>
            <a:ext cx="7717500" cy="738900"/>
          </a:xfrm>
        </p:spPr>
        <p:txBody>
          <a:bodyPr/>
          <a:lstStyle/>
          <a:p>
            <a:r>
              <a:rPr lang="en-US" sz="2400" err="1"/>
              <a:t>Observações</a:t>
            </a:r>
            <a:r>
              <a:rPr lang="en-US" sz="2400"/>
              <a:t>/Pontos de </a:t>
            </a:r>
            <a:r>
              <a:rPr lang="en-US" sz="2400" err="1"/>
              <a:t>melhoria</a:t>
            </a:r>
            <a:br>
              <a:rPr lang="en-US" sz="2400"/>
            </a:br>
            <a:endParaRPr lang="en-US" sz="2400"/>
          </a:p>
        </p:txBody>
      </p:sp>
      <p:sp>
        <p:nvSpPr>
          <p:cNvPr id="3" name="Title 2">
            <a:extLst>
              <a:ext uri="{FF2B5EF4-FFF2-40B4-BE49-F238E27FC236}">
                <a16:creationId xmlns:a16="http://schemas.microsoft.com/office/drawing/2014/main" id="{B5F4D452-29FA-69B0-4854-F878907F1E4A}"/>
              </a:ext>
            </a:extLst>
          </p:cNvPr>
          <p:cNvSpPr>
            <a:spLocks noGrp="1"/>
          </p:cNvSpPr>
          <p:nvPr>
            <p:ph type="title" idx="2"/>
          </p:nvPr>
        </p:nvSpPr>
        <p:spPr/>
        <p:txBody>
          <a:bodyPr/>
          <a:lstStyle/>
          <a:p>
            <a:endParaRPr lang="en-US"/>
          </a:p>
        </p:txBody>
      </p:sp>
      <p:sp>
        <p:nvSpPr>
          <p:cNvPr id="4" name="Subtitle 3">
            <a:extLst>
              <a:ext uri="{FF2B5EF4-FFF2-40B4-BE49-F238E27FC236}">
                <a16:creationId xmlns:a16="http://schemas.microsoft.com/office/drawing/2014/main" id="{7534C5ED-4385-E26A-DF66-864E7C2CCC90}"/>
              </a:ext>
            </a:extLst>
          </p:cNvPr>
          <p:cNvSpPr>
            <a:spLocks noGrp="1"/>
          </p:cNvSpPr>
          <p:nvPr>
            <p:ph type="subTitle" idx="1"/>
          </p:nvPr>
        </p:nvSpPr>
        <p:spPr>
          <a:xfrm>
            <a:off x="952128" y="1570195"/>
            <a:ext cx="3049241" cy="831300"/>
          </a:xfrm>
        </p:spPr>
        <p:txBody>
          <a:bodyPr/>
          <a:lstStyle/>
          <a:p>
            <a:r>
              <a:rPr lang="en-US" err="1"/>
              <a:t>Elementos</a:t>
            </a:r>
            <a:r>
              <a:rPr lang="en-US"/>
              <a:t> viga </a:t>
            </a:r>
            <a:r>
              <a:rPr lang="en-US" err="1"/>
              <a:t>como</a:t>
            </a:r>
            <a:r>
              <a:rPr lang="en-US"/>
              <a:t> </a:t>
            </a:r>
            <a:r>
              <a:rPr lang="en-US" err="1"/>
              <a:t>rebites</a:t>
            </a:r>
          </a:p>
        </p:txBody>
      </p:sp>
      <p:sp>
        <p:nvSpPr>
          <p:cNvPr id="5" name="Title 4">
            <a:extLst>
              <a:ext uri="{FF2B5EF4-FFF2-40B4-BE49-F238E27FC236}">
                <a16:creationId xmlns:a16="http://schemas.microsoft.com/office/drawing/2014/main" id="{3AEC00A0-C244-3FC3-005D-BE7BFBF97C09}"/>
              </a:ext>
            </a:extLst>
          </p:cNvPr>
          <p:cNvSpPr>
            <a:spLocks noGrp="1"/>
          </p:cNvSpPr>
          <p:nvPr>
            <p:ph type="title" idx="3"/>
          </p:nvPr>
        </p:nvSpPr>
        <p:spPr/>
        <p:txBody>
          <a:bodyPr/>
          <a:lstStyle/>
          <a:p>
            <a:endParaRPr lang="en-US"/>
          </a:p>
        </p:txBody>
      </p:sp>
      <p:sp>
        <p:nvSpPr>
          <p:cNvPr id="6" name="Subtitle 5">
            <a:extLst>
              <a:ext uri="{FF2B5EF4-FFF2-40B4-BE49-F238E27FC236}">
                <a16:creationId xmlns:a16="http://schemas.microsoft.com/office/drawing/2014/main" id="{46039F45-86D1-EAC0-CE4D-9486968F8E76}"/>
              </a:ext>
            </a:extLst>
          </p:cNvPr>
          <p:cNvSpPr>
            <a:spLocks noGrp="1"/>
          </p:cNvSpPr>
          <p:nvPr>
            <p:ph type="subTitle" idx="4"/>
          </p:nvPr>
        </p:nvSpPr>
        <p:spPr>
          <a:xfrm>
            <a:off x="4418337" y="1288064"/>
            <a:ext cx="4619058" cy="831300"/>
          </a:xfrm>
        </p:spPr>
        <p:txBody>
          <a:bodyPr/>
          <a:lstStyle/>
          <a:p>
            <a:r>
              <a:rPr lang="en-US" err="1"/>
              <a:t>Contemplar</a:t>
            </a:r>
            <a:r>
              <a:rPr lang="en-US"/>
              <a:t> o </a:t>
            </a:r>
            <a:r>
              <a:rPr lang="en-US" err="1"/>
              <a:t>esforço</a:t>
            </a:r>
            <a:r>
              <a:rPr lang="en-US"/>
              <a:t> </a:t>
            </a:r>
            <a:r>
              <a:rPr lang="en-US" err="1"/>
              <a:t>provocado</a:t>
            </a:r>
            <a:r>
              <a:rPr lang="en-US"/>
              <a:t> </a:t>
            </a:r>
            <a:r>
              <a:rPr lang="en-US" err="1"/>
              <a:t>pelo</a:t>
            </a:r>
            <a:r>
              <a:rPr lang="en-US"/>
              <a:t> restante da spar</a:t>
            </a:r>
          </a:p>
          <a:p>
            <a:endParaRPr lang="en-US"/>
          </a:p>
          <a:p>
            <a:r>
              <a:rPr lang="en-US" err="1"/>
              <a:t>Outras</a:t>
            </a:r>
            <a:r>
              <a:rPr lang="en-US"/>
              <a:t> </a:t>
            </a:r>
            <a:r>
              <a:rPr lang="en-US" err="1"/>
              <a:t>variações</a:t>
            </a:r>
            <a:r>
              <a:rPr lang="en-US"/>
              <a:t> </a:t>
            </a:r>
            <a:r>
              <a:rPr lang="en-US" err="1"/>
              <a:t>nos</a:t>
            </a:r>
            <a:r>
              <a:rPr lang="en-US"/>
              <a:t> </a:t>
            </a:r>
            <a:r>
              <a:rPr lang="en-US" err="1"/>
              <a:t>rebites</a:t>
            </a:r>
          </a:p>
        </p:txBody>
      </p:sp>
      <p:sp>
        <p:nvSpPr>
          <p:cNvPr id="8" name="Subtitle 7">
            <a:extLst>
              <a:ext uri="{FF2B5EF4-FFF2-40B4-BE49-F238E27FC236}">
                <a16:creationId xmlns:a16="http://schemas.microsoft.com/office/drawing/2014/main" id="{3811B479-E325-FFAF-47C7-C0F49103003D}"/>
              </a:ext>
            </a:extLst>
          </p:cNvPr>
          <p:cNvSpPr>
            <a:spLocks noGrp="1"/>
          </p:cNvSpPr>
          <p:nvPr>
            <p:ph type="subTitle" idx="6"/>
          </p:nvPr>
        </p:nvSpPr>
        <p:spPr>
          <a:xfrm>
            <a:off x="5526211" y="2467235"/>
            <a:ext cx="2405400" cy="831300"/>
          </a:xfrm>
        </p:spPr>
        <p:txBody>
          <a:bodyPr/>
          <a:lstStyle/>
          <a:p>
            <a:r>
              <a:rPr lang="en-US" err="1"/>
              <a:t>Frequências</a:t>
            </a:r>
            <a:r>
              <a:rPr lang="en-US"/>
              <a:t> </a:t>
            </a:r>
            <a:r>
              <a:rPr lang="en-US" err="1"/>
              <a:t>naturais</a:t>
            </a:r>
          </a:p>
        </p:txBody>
      </p:sp>
      <p:sp>
        <p:nvSpPr>
          <p:cNvPr id="9" name="Slide Number Placeholder 8">
            <a:extLst>
              <a:ext uri="{FF2B5EF4-FFF2-40B4-BE49-F238E27FC236}">
                <a16:creationId xmlns:a16="http://schemas.microsoft.com/office/drawing/2014/main" id="{7E9B9174-0055-56E2-35B2-6D5AC7443EA2}"/>
              </a:ext>
            </a:extLst>
          </p:cNvPr>
          <p:cNvSpPr>
            <a:spLocks noGrp="1"/>
          </p:cNvSpPr>
          <p:nvPr>
            <p:ph type="sldNum" sz="quarter" idx="11"/>
          </p:nvPr>
        </p:nvSpPr>
        <p:spPr/>
        <p:txBody>
          <a:bodyPr/>
          <a:lstStyle/>
          <a:p>
            <a:fld id="{79F01021-183D-4F51-9BD8-6D90E73A8F08}" type="slidenum">
              <a:rPr lang="pt-PT" smtClean="0"/>
              <a:t>37</a:t>
            </a:fld>
            <a:endParaRPr lang="pt-PT"/>
          </a:p>
        </p:txBody>
      </p:sp>
      <p:pic>
        <p:nvPicPr>
          <p:cNvPr id="10" name="Picture 9" descr="A screenshot of a computer&#10;&#10;Description automatically generated">
            <a:extLst>
              <a:ext uri="{FF2B5EF4-FFF2-40B4-BE49-F238E27FC236}">
                <a16:creationId xmlns:a16="http://schemas.microsoft.com/office/drawing/2014/main" id="{8E23C836-CA6A-8E38-DBEA-DA83D8A99B28}"/>
              </a:ext>
            </a:extLst>
          </p:cNvPr>
          <p:cNvPicPr>
            <a:picLocks noChangeAspect="1"/>
          </p:cNvPicPr>
          <p:nvPr/>
        </p:nvPicPr>
        <p:blipFill>
          <a:blip r:embed="rId2"/>
          <a:stretch>
            <a:fillRect/>
          </a:stretch>
        </p:blipFill>
        <p:spPr>
          <a:xfrm>
            <a:off x="432845" y="2100806"/>
            <a:ext cx="3822057" cy="167254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3EA94607-6D4A-39AC-02D7-010A168BA436}"/>
              </a:ext>
            </a:extLst>
          </p:cNvPr>
          <p:cNvPicPr>
            <a:picLocks noChangeAspect="1"/>
          </p:cNvPicPr>
          <p:nvPr/>
        </p:nvPicPr>
        <p:blipFill>
          <a:blip r:embed="rId3"/>
          <a:srcRect t="16017" r="156" b="12121"/>
          <a:stretch/>
        </p:blipFill>
        <p:spPr>
          <a:xfrm>
            <a:off x="6149093" y="2938173"/>
            <a:ext cx="1339852" cy="1536765"/>
          </a:xfrm>
          <a:prstGeom prst="rect">
            <a:avLst/>
          </a:prstGeom>
        </p:spPr>
      </p:pic>
    </p:spTree>
    <p:extLst>
      <p:ext uri="{BB962C8B-B14F-4D97-AF65-F5344CB8AC3E}">
        <p14:creationId xmlns:p14="http://schemas.microsoft.com/office/powerpoint/2010/main" val="30718635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82FE8-3022-C042-09F8-3CFDA2D7E221}"/>
            </a:ext>
          </a:extLst>
        </p:cNvPr>
        <p:cNvGrpSpPr/>
        <p:nvPr/>
      </p:nvGrpSpPr>
      <p:grpSpPr>
        <a:xfrm>
          <a:off x="0" y="0"/>
          <a:ext cx="0" cy="0"/>
          <a:chOff x="0" y="0"/>
          <a:chExt cx="0" cy="0"/>
        </a:xfrm>
      </p:grpSpPr>
      <p:sp>
        <p:nvSpPr>
          <p:cNvPr id="9" name="Google Shape;3446;p73">
            <a:extLst>
              <a:ext uri="{FF2B5EF4-FFF2-40B4-BE49-F238E27FC236}">
                <a16:creationId xmlns:a16="http://schemas.microsoft.com/office/drawing/2014/main" id="{7A9EA0AB-4B5D-9781-5A1A-3ABD3D49CAE2}"/>
              </a:ext>
            </a:extLst>
          </p:cNvPr>
          <p:cNvSpPr txBox="1">
            <a:spLocks noGrp="1"/>
          </p:cNvSpPr>
          <p:nvPr>
            <p:ph type="title"/>
          </p:nvPr>
        </p:nvSpPr>
        <p:spPr>
          <a:xfrm>
            <a:off x="1709466" y="2401241"/>
            <a:ext cx="5599806" cy="273198"/>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a:t>Conclusão</a:t>
            </a:r>
            <a:endParaRPr sz="6000"/>
          </a:p>
        </p:txBody>
      </p:sp>
      <p:sp>
        <p:nvSpPr>
          <p:cNvPr id="11" name="Marcador de Posição do Número do Diapositivo 10">
            <a:extLst>
              <a:ext uri="{FF2B5EF4-FFF2-40B4-BE49-F238E27FC236}">
                <a16:creationId xmlns:a16="http://schemas.microsoft.com/office/drawing/2014/main" id="{A92026DD-9B84-DA94-25AA-0275F3DF6F60}"/>
              </a:ext>
            </a:extLst>
          </p:cNvPr>
          <p:cNvSpPr>
            <a:spLocks noGrp="1"/>
          </p:cNvSpPr>
          <p:nvPr>
            <p:ph type="sldNum" sz="quarter" idx="11"/>
          </p:nvPr>
        </p:nvSpPr>
        <p:spPr/>
        <p:txBody>
          <a:bodyPr/>
          <a:lstStyle/>
          <a:p>
            <a:fld id="{79F01021-183D-4F51-9BD8-6D90E73A8F08}" type="slidenum">
              <a:rPr lang="pt-PT" smtClean="0"/>
              <a:t>38</a:t>
            </a:fld>
            <a:endParaRPr lang="pt-PT"/>
          </a:p>
        </p:txBody>
      </p:sp>
      <p:sp>
        <p:nvSpPr>
          <p:cNvPr id="3" name="Title 2">
            <a:extLst>
              <a:ext uri="{FF2B5EF4-FFF2-40B4-BE49-F238E27FC236}">
                <a16:creationId xmlns:a16="http://schemas.microsoft.com/office/drawing/2014/main" id="{B41BEE16-3EBE-C0EE-AAAC-DC1318C84541}"/>
              </a:ext>
            </a:extLst>
          </p:cNvPr>
          <p:cNvSpPr>
            <a:spLocks noGrp="1"/>
          </p:cNvSpPr>
          <p:nvPr>
            <p:ph type="title" idx="2"/>
          </p:nvPr>
        </p:nvSpPr>
        <p:spPr/>
        <p:txBody>
          <a:bodyPr/>
          <a:lstStyle/>
          <a:p>
            <a:endParaRPr lang="en-US"/>
          </a:p>
        </p:txBody>
      </p:sp>
    </p:spTree>
    <p:extLst>
      <p:ext uri="{BB962C8B-B14F-4D97-AF65-F5344CB8AC3E}">
        <p14:creationId xmlns:p14="http://schemas.microsoft.com/office/powerpoint/2010/main" val="3646760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3446;p73">
            <a:extLst>
              <a:ext uri="{FF2B5EF4-FFF2-40B4-BE49-F238E27FC236}">
                <a16:creationId xmlns:a16="http://schemas.microsoft.com/office/drawing/2014/main" id="{38FB7E12-C9DB-4CF9-4B91-73805DF3B4AA}"/>
              </a:ext>
            </a:extLst>
          </p:cNvPr>
          <p:cNvSpPr txBox="1">
            <a:spLocks noGrp="1"/>
          </p:cNvSpPr>
          <p:nvPr>
            <p:ph type="title"/>
          </p:nvPr>
        </p:nvSpPr>
        <p:spPr>
          <a:xfrm>
            <a:off x="2389200" y="1461790"/>
            <a:ext cx="4365600" cy="954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6000" err="1"/>
              <a:t>Obrigado</a:t>
            </a:r>
            <a:r>
              <a:rPr lang="en" sz="6000"/>
              <a:t>!</a:t>
            </a:r>
            <a:endParaRPr sz="6000"/>
          </a:p>
        </p:txBody>
      </p:sp>
      <p:sp>
        <p:nvSpPr>
          <p:cNvPr id="10" name="Google Shape;3447;p73">
            <a:extLst>
              <a:ext uri="{FF2B5EF4-FFF2-40B4-BE49-F238E27FC236}">
                <a16:creationId xmlns:a16="http://schemas.microsoft.com/office/drawing/2014/main" id="{91C76CAA-563C-B516-E3A6-0C1E6AD88A3A}"/>
              </a:ext>
            </a:extLst>
          </p:cNvPr>
          <p:cNvSpPr txBox="1">
            <a:spLocks noGrp="1"/>
          </p:cNvSpPr>
          <p:nvPr>
            <p:ph type="title" idx="2"/>
          </p:nvPr>
        </p:nvSpPr>
        <p:spPr>
          <a:xfrm>
            <a:off x="2391524" y="2416090"/>
            <a:ext cx="4365600" cy="1181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Questões?</a:t>
            </a:r>
            <a:endParaRPr lang="en">
              <a:latin typeface="Orbitron"/>
              <a:ea typeface="Orbitron"/>
              <a:cs typeface="Orbitron"/>
            </a:endParaRPr>
          </a:p>
        </p:txBody>
      </p:sp>
      <p:sp>
        <p:nvSpPr>
          <p:cNvPr id="11" name="Marcador de Posição do Número do Diapositivo 10">
            <a:extLst>
              <a:ext uri="{FF2B5EF4-FFF2-40B4-BE49-F238E27FC236}">
                <a16:creationId xmlns:a16="http://schemas.microsoft.com/office/drawing/2014/main" id="{AE0E181B-2DFC-39A7-BE6D-E700AD53E2E5}"/>
              </a:ext>
            </a:extLst>
          </p:cNvPr>
          <p:cNvSpPr>
            <a:spLocks noGrp="1"/>
          </p:cNvSpPr>
          <p:nvPr>
            <p:ph type="sldNum" sz="quarter" idx="11"/>
          </p:nvPr>
        </p:nvSpPr>
        <p:spPr/>
        <p:txBody>
          <a:bodyPr/>
          <a:lstStyle/>
          <a:p>
            <a:fld id="{79F01021-183D-4F51-9BD8-6D90E73A8F08}" type="slidenum">
              <a:rPr lang="pt-PT" smtClean="0"/>
              <a:t>39</a:t>
            </a:fld>
            <a:endParaRPr lang="pt-PT"/>
          </a:p>
        </p:txBody>
      </p:sp>
    </p:spTree>
    <p:extLst>
      <p:ext uri="{BB962C8B-B14F-4D97-AF65-F5344CB8AC3E}">
        <p14:creationId xmlns:p14="http://schemas.microsoft.com/office/powerpoint/2010/main" val="497499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C08FA-3B34-D0C4-A8CA-F351E88A5F7C}"/>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375576F2-817A-4DDF-27F7-D0CAB37C6585}"/>
              </a:ext>
            </a:extLst>
          </p:cNvPr>
          <p:cNvSpPr/>
          <p:nvPr/>
        </p:nvSpPr>
        <p:spPr>
          <a:xfrm>
            <a:off x="0" y="4183380"/>
            <a:ext cx="2941320" cy="9601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7" name="CaixaDeTexto 6">
            <a:extLst>
              <a:ext uri="{FF2B5EF4-FFF2-40B4-BE49-F238E27FC236}">
                <a16:creationId xmlns:a16="http://schemas.microsoft.com/office/drawing/2014/main" id="{4D031844-3AD6-1808-D794-1035DBD996E8}"/>
              </a:ext>
            </a:extLst>
          </p:cNvPr>
          <p:cNvSpPr txBox="1"/>
          <p:nvPr/>
        </p:nvSpPr>
        <p:spPr>
          <a:xfrm>
            <a:off x="329565" y="196632"/>
            <a:ext cx="3716655" cy="523220"/>
          </a:xfrm>
          <a:prstGeom prst="rect">
            <a:avLst/>
          </a:prstGeom>
          <a:noFill/>
        </p:spPr>
        <p:txBody>
          <a:bodyPr wrap="square">
            <a:spAutoFit/>
          </a:bodyPr>
          <a:lstStyle/>
          <a:p>
            <a:pPr algn="ctr"/>
            <a:r>
              <a:rPr lang="pt-PT" sz="2800" b="1">
                <a:solidFill>
                  <a:schemeClr val="tx1"/>
                </a:solidFill>
                <a:latin typeface="+mj-lt"/>
              </a:rPr>
              <a:t>Casos de Falha</a:t>
            </a:r>
          </a:p>
        </p:txBody>
      </p:sp>
      <p:pic>
        <p:nvPicPr>
          <p:cNvPr id="8" name="Imagem 7">
            <a:extLst>
              <a:ext uri="{FF2B5EF4-FFF2-40B4-BE49-F238E27FC236}">
                <a16:creationId xmlns:a16="http://schemas.microsoft.com/office/drawing/2014/main" id="{662AAC30-9AD5-35A0-9DD4-1CC68D931472}"/>
              </a:ext>
            </a:extLst>
          </p:cNvPr>
          <p:cNvPicPr>
            <a:picLocks noChangeAspect="1"/>
          </p:cNvPicPr>
          <p:nvPr/>
        </p:nvPicPr>
        <p:blipFill>
          <a:blip r:embed="rId3"/>
          <a:srcRect/>
          <a:stretch/>
        </p:blipFill>
        <p:spPr>
          <a:xfrm>
            <a:off x="4798297" y="372154"/>
            <a:ext cx="4016138" cy="2531344"/>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3640883F-5A43-B066-445D-CF64F4C3F6C5}"/>
                  </a:ext>
                </a:extLst>
              </p:cNvPr>
              <p:cNvSpPr txBox="1"/>
              <p:nvPr/>
            </p:nvSpPr>
            <p:spPr>
              <a:xfrm>
                <a:off x="-203835" y="1574392"/>
                <a:ext cx="1971675" cy="52456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r>
                            <a:rPr lang="pt-PT" i="1">
                              <a:solidFill>
                                <a:schemeClr val="tx1">
                                  <a:lumMod val="85000"/>
                                </a:schemeClr>
                              </a:solidFill>
                              <a:latin typeface="Cambria Math" panose="02040503050406030204" pitchFamily="18" charset="0"/>
                            </a:rPr>
                            <m:t>𝜋</m:t>
                          </m:r>
                          <m:sSup>
                            <m:sSupPr>
                              <m:ctrlPr>
                                <a:rPr lang="pt-PT" i="1">
                                  <a:solidFill>
                                    <a:schemeClr val="tx1">
                                      <a:lumMod val="85000"/>
                                    </a:schemeClr>
                                  </a:solidFill>
                                  <a:latin typeface="Cambria Math" panose="02040503050406030204" pitchFamily="18" charset="0"/>
                                </a:rPr>
                              </m:ctrlPr>
                            </m:sSupPr>
                            <m:e>
                              <m:r>
                                <a:rPr lang="pt-PT" i="1">
                                  <a:solidFill>
                                    <a:schemeClr val="tx1">
                                      <a:lumMod val="85000"/>
                                    </a:schemeClr>
                                  </a:solidFill>
                                  <a:latin typeface="Cambria Math" panose="02040503050406030204" pitchFamily="18" charset="0"/>
                                </a:rPr>
                                <m:t>𝑑</m:t>
                              </m:r>
                            </m:e>
                            <m:sup>
                              <m:r>
                                <a:rPr lang="pt-PT" i="0">
                                  <a:solidFill>
                                    <a:schemeClr val="tx1">
                                      <a:lumMod val="85000"/>
                                    </a:schemeClr>
                                  </a:solidFill>
                                  <a:latin typeface="Cambria Math" panose="02040503050406030204" pitchFamily="18" charset="0"/>
                                </a:rPr>
                                <m:t>2</m:t>
                              </m:r>
                            </m:sup>
                          </m:sSup>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i="0">
                                  <a:solidFill>
                                    <a:schemeClr val="tx1">
                                      <a:lumMod val="85000"/>
                                    </a:schemeClr>
                                  </a:solidFill>
                                  <a:latin typeface="Cambria Math" panose="02040503050406030204" pitchFamily="18" charset="0"/>
                                </a:rPr>
                                <m:t>1</m:t>
                              </m:r>
                            </m:sub>
                          </m:sSub>
                        </m:num>
                        <m:den>
                          <m:r>
                            <a:rPr lang="pt-PT" i="0">
                              <a:solidFill>
                                <a:schemeClr val="tx1">
                                  <a:lumMod val="85000"/>
                                </a:schemeClr>
                              </a:solidFill>
                              <a:latin typeface="Cambria Math" panose="02040503050406030204" pitchFamily="18" charset="0"/>
                            </a:rPr>
                            <m:t>4</m:t>
                          </m:r>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xmlns="">
          <p:sp>
            <p:nvSpPr>
              <p:cNvPr id="13" name="CaixaDeTexto 12">
                <a:extLst>
                  <a:ext uri="{FF2B5EF4-FFF2-40B4-BE49-F238E27FC236}">
                    <a16:creationId xmlns:a16="http://schemas.microsoft.com/office/drawing/2014/main" id="{3640883F-5A43-B066-445D-CF64F4C3F6C5}"/>
                  </a:ext>
                </a:extLst>
              </p:cNvPr>
              <p:cNvSpPr txBox="1">
                <a:spLocks noRot="1" noChangeAspect="1" noMove="1" noResize="1" noEditPoints="1" noAdjustHandles="1" noChangeArrowheads="1" noChangeShapeType="1" noTextEdit="1"/>
              </p:cNvSpPr>
              <p:nvPr/>
            </p:nvSpPr>
            <p:spPr>
              <a:xfrm>
                <a:off x="-203835" y="1574392"/>
                <a:ext cx="1971675" cy="524567"/>
              </a:xfrm>
              <a:prstGeom prst="rect">
                <a:avLst/>
              </a:prstGeom>
              <a:blipFill>
                <a:blip r:embed="rId4"/>
                <a:stretch>
                  <a:fillRect/>
                </a:stretch>
              </a:blipFill>
            </p:spPr>
            <p:txBody>
              <a:bodyPr/>
              <a:lstStyle/>
              <a:p>
                <a:r>
                  <a:rPr lang="en-US">
                    <a:noFill/>
                  </a:rPr>
                  <a:t> </a:t>
                </a:r>
              </a:p>
            </p:txBody>
          </p:sp>
        </mc:Fallback>
      </mc:AlternateContent>
      <p:sp>
        <p:nvSpPr>
          <p:cNvPr id="17" name="CaixaDeTexto 16">
            <a:extLst>
              <a:ext uri="{FF2B5EF4-FFF2-40B4-BE49-F238E27FC236}">
                <a16:creationId xmlns:a16="http://schemas.microsoft.com/office/drawing/2014/main" id="{81981336-D0D0-2A2E-D67C-DF454B6956D4}"/>
              </a:ext>
            </a:extLst>
          </p:cNvPr>
          <p:cNvSpPr txBox="1"/>
          <p:nvPr/>
        </p:nvSpPr>
        <p:spPr>
          <a:xfrm>
            <a:off x="2290117" y="1151350"/>
            <a:ext cx="2146935" cy="338554"/>
          </a:xfrm>
          <a:prstGeom prst="rect">
            <a:avLst/>
          </a:prstGeom>
          <a:noFill/>
        </p:spPr>
        <p:txBody>
          <a:bodyPr wrap="square">
            <a:spAutoFit/>
          </a:bodyPr>
          <a:lstStyle/>
          <a:p>
            <a:pPr algn="ctr"/>
            <a:r>
              <a:rPr lang="pt-PT" sz="1600" u="sng" err="1">
                <a:solidFill>
                  <a:schemeClr val="tx1">
                    <a:lumMod val="85000"/>
                  </a:schemeClr>
                </a:solidFill>
              </a:rPr>
              <a:t>Bearing</a:t>
            </a:r>
            <a:r>
              <a:rPr lang="pt-PT" sz="1600" u="sng">
                <a:solidFill>
                  <a:schemeClr val="tx1">
                    <a:lumMod val="85000"/>
                  </a:schemeClr>
                </a:solidFill>
              </a:rPr>
              <a:t> </a:t>
            </a:r>
            <a:r>
              <a:rPr lang="pt-PT" sz="1600" u="sng" err="1">
                <a:solidFill>
                  <a:schemeClr val="tx1">
                    <a:lumMod val="85000"/>
                  </a:schemeClr>
                </a:solidFill>
              </a:rPr>
              <a:t>pressure</a:t>
            </a:r>
            <a:endParaRPr lang="pt-PT" sz="1600" u="sng">
              <a:solidFill>
                <a:schemeClr val="tx1">
                  <a:lumMod val="85000"/>
                </a:schemeClr>
              </a:solidFill>
            </a:endParaRP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461DEEDF-1052-201D-6330-5B1D5D1B5B99}"/>
                  </a:ext>
                </a:extLst>
              </p:cNvPr>
              <p:cNvSpPr txBox="1"/>
              <p:nvPr/>
            </p:nvSpPr>
            <p:spPr>
              <a:xfrm>
                <a:off x="2220995" y="1581272"/>
                <a:ext cx="1738947" cy="5013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𝑝</m:t>
                              </m:r>
                            </m:e>
                            <m:sub>
                              <m:r>
                                <a:rPr lang="pt-PT" i="1">
                                  <a:solidFill>
                                    <a:schemeClr val="tx1">
                                      <a:lumMod val="85000"/>
                                    </a:schemeClr>
                                  </a:solidFill>
                                  <a:latin typeface="Cambria Math" panose="02040503050406030204" pitchFamily="18" charset="0"/>
                                </a:rPr>
                                <m:t>𝑏</m:t>
                              </m:r>
                            </m:sub>
                          </m:sSub>
                          <m:r>
                            <a:rPr lang="pt-PT" i="1">
                              <a:solidFill>
                                <a:schemeClr val="tx1">
                                  <a:lumMod val="85000"/>
                                </a:schemeClr>
                              </a:solidFill>
                              <a:latin typeface="Cambria Math" panose="02040503050406030204" pitchFamily="18" charset="0"/>
                            </a:rPr>
                            <m:t>𝑡𝑑</m:t>
                          </m:r>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xmlns="">
          <p:sp>
            <p:nvSpPr>
              <p:cNvPr id="19" name="CaixaDeTexto 18">
                <a:extLst>
                  <a:ext uri="{FF2B5EF4-FFF2-40B4-BE49-F238E27FC236}">
                    <a16:creationId xmlns:a16="http://schemas.microsoft.com/office/drawing/2014/main" id="{461DEEDF-1052-201D-6330-5B1D5D1B5B99}"/>
                  </a:ext>
                </a:extLst>
              </p:cNvPr>
              <p:cNvSpPr txBox="1">
                <a:spLocks noRot="1" noChangeAspect="1" noMove="1" noResize="1" noEditPoints="1" noAdjustHandles="1" noChangeArrowheads="1" noChangeShapeType="1" noTextEdit="1"/>
              </p:cNvSpPr>
              <p:nvPr/>
            </p:nvSpPr>
            <p:spPr>
              <a:xfrm>
                <a:off x="2220995" y="1581272"/>
                <a:ext cx="1738947" cy="501356"/>
              </a:xfrm>
              <a:prstGeom prst="rect">
                <a:avLst/>
              </a:prstGeom>
              <a:blipFill>
                <a:blip r:embed="rId5"/>
                <a:stretch>
                  <a:fillRect b="-1205"/>
                </a:stretch>
              </a:blipFill>
            </p:spPr>
            <p:txBody>
              <a:bodyPr/>
              <a:lstStyle/>
              <a:p>
                <a:r>
                  <a:rPr lang="en-US">
                    <a:noFill/>
                  </a:rPr>
                  <a:t> </a:t>
                </a:r>
              </a:p>
            </p:txBody>
          </p:sp>
        </mc:Fallback>
      </mc:AlternateContent>
      <p:sp>
        <p:nvSpPr>
          <p:cNvPr id="20" name="CaixaDeTexto 19">
            <a:extLst>
              <a:ext uri="{FF2B5EF4-FFF2-40B4-BE49-F238E27FC236}">
                <a16:creationId xmlns:a16="http://schemas.microsoft.com/office/drawing/2014/main" id="{7C310629-0573-6E07-CCA1-01933B04B3BC}"/>
              </a:ext>
            </a:extLst>
          </p:cNvPr>
          <p:cNvSpPr txBox="1"/>
          <p:nvPr/>
        </p:nvSpPr>
        <p:spPr>
          <a:xfrm>
            <a:off x="-203835" y="1152080"/>
            <a:ext cx="2146935" cy="338554"/>
          </a:xfrm>
          <a:prstGeom prst="rect">
            <a:avLst/>
          </a:prstGeom>
          <a:noFill/>
        </p:spPr>
        <p:txBody>
          <a:bodyPr wrap="square" rtlCol="0">
            <a:spAutoFit/>
          </a:bodyPr>
          <a:lstStyle/>
          <a:p>
            <a:pPr algn="ctr"/>
            <a:r>
              <a:rPr lang="pt-PT" sz="1600" u="sng" err="1">
                <a:solidFill>
                  <a:schemeClr val="tx1">
                    <a:lumMod val="85000"/>
                  </a:schemeClr>
                </a:solidFill>
              </a:rPr>
              <a:t>Rivet</a:t>
            </a:r>
            <a:r>
              <a:rPr lang="pt-PT" sz="1600" u="sng">
                <a:solidFill>
                  <a:schemeClr val="tx1">
                    <a:lumMod val="85000"/>
                  </a:schemeClr>
                </a:solidFill>
              </a:rPr>
              <a:t> </a:t>
            </a:r>
            <a:r>
              <a:rPr lang="pt-PT" sz="1600" u="sng" err="1">
                <a:solidFill>
                  <a:schemeClr val="tx1">
                    <a:lumMod val="85000"/>
                  </a:schemeClr>
                </a:solidFill>
              </a:rPr>
              <a:t>shear</a:t>
            </a:r>
            <a:endParaRPr lang="pt-PT" sz="1600" u="sng">
              <a:solidFill>
                <a:schemeClr val="tx1">
                  <a:lumMod val="85000"/>
                </a:schemeClr>
              </a:solidFill>
            </a:endParaRPr>
          </a:p>
        </p:txBody>
      </p:sp>
      <p:sp>
        <p:nvSpPr>
          <p:cNvPr id="22" name="CaixaDeTexto 21">
            <a:extLst>
              <a:ext uri="{FF2B5EF4-FFF2-40B4-BE49-F238E27FC236}">
                <a16:creationId xmlns:a16="http://schemas.microsoft.com/office/drawing/2014/main" id="{D0103FC5-949E-921A-4031-67D139D2994A}"/>
              </a:ext>
            </a:extLst>
          </p:cNvPr>
          <p:cNvSpPr txBox="1"/>
          <p:nvPr/>
        </p:nvSpPr>
        <p:spPr>
          <a:xfrm>
            <a:off x="144780" y="2583853"/>
            <a:ext cx="2413635" cy="338554"/>
          </a:xfrm>
          <a:prstGeom prst="rect">
            <a:avLst/>
          </a:prstGeom>
          <a:noFill/>
        </p:spPr>
        <p:txBody>
          <a:bodyPr wrap="square">
            <a:spAutoFit/>
          </a:bodyPr>
          <a:lstStyle/>
          <a:p>
            <a:pPr algn="ctr"/>
            <a:r>
              <a:rPr lang="pt-PT" sz="1600" u="sng" err="1">
                <a:solidFill>
                  <a:schemeClr val="tx1">
                    <a:lumMod val="85000"/>
                  </a:schemeClr>
                </a:solidFill>
              </a:rPr>
              <a:t>Shear</a:t>
            </a:r>
            <a:r>
              <a:rPr lang="pt-PT" sz="1600" u="sng">
                <a:solidFill>
                  <a:schemeClr val="tx1">
                    <a:lumMod val="85000"/>
                  </a:schemeClr>
                </a:solidFill>
              </a:rPr>
              <a:t> </a:t>
            </a:r>
            <a:r>
              <a:rPr lang="pt-PT" sz="1600" u="sng" err="1">
                <a:solidFill>
                  <a:schemeClr val="tx1">
                    <a:lumMod val="85000"/>
                  </a:schemeClr>
                </a:solidFill>
              </a:rPr>
              <a:t>failure</a:t>
            </a:r>
            <a:r>
              <a:rPr lang="pt-PT" sz="1600" u="sng">
                <a:solidFill>
                  <a:schemeClr val="tx1">
                    <a:lumMod val="85000"/>
                  </a:schemeClr>
                </a:solidFill>
              </a:rPr>
              <a:t> in a </a:t>
            </a:r>
            <a:r>
              <a:rPr lang="pt-PT" sz="1600" u="sng" err="1">
                <a:solidFill>
                  <a:schemeClr val="tx1">
                    <a:lumMod val="85000"/>
                  </a:schemeClr>
                </a:solidFill>
              </a:rPr>
              <a:t>plate</a:t>
            </a:r>
            <a:endParaRPr lang="pt-PT" sz="1600" u="sng">
              <a:solidFill>
                <a:schemeClr val="tx1">
                  <a:lumMod val="85000"/>
                </a:schemeClr>
              </a:solidFill>
            </a:endParaRPr>
          </a:p>
        </p:txBody>
      </p: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BBBC81C0-E094-07AF-7F48-69752315E2D5}"/>
                  </a:ext>
                </a:extLst>
              </p:cNvPr>
              <p:cNvSpPr txBox="1"/>
              <p:nvPr/>
            </p:nvSpPr>
            <p:spPr>
              <a:xfrm>
                <a:off x="329565" y="4183380"/>
                <a:ext cx="1823085"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𝜎</m:t>
                              </m:r>
                            </m:e>
                            <m:sub>
                              <m:r>
                                <a:rPr lang="pt-PT" i="1">
                                  <a:solidFill>
                                    <a:schemeClr val="tx1">
                                      <a:lumMod val="85000"/>
                                    </a:schemeClr>
                                  </a:solidFill>
                                  <a:latin typeface="Cambria Math" panose="02040503050406030204" pitchFamily="18" charset="0"/>
                                </a:rPr>
                                <m:t>𝑢𝑙𝑡</m:t>
                              </m:r>
                            </m:sub>
                          </m:sSub>
                          <m:r>
                            <a:rPr lang="pt-PT" i="1">
                              <a:solidFill>
                                <a:schemeClr val="tx1">
                                  <a:lumMod val="85000"/>
                                </a:schemeClr>
                              </a:solidFill>
                              <a:latin typeface="Cambria Math" panose="02040503050406030204" pitchFamily="18" charset="0"/>
                            </a:rPr>
                            <m:t>𝑡</m:t>
                          </m:r>
                          <m:d>
                            <m:dPr>
                              <m:ctrlPr>
                                <a:rPr lang="pt-PT" i="1">
                                  <a:solidFill>
                                    <a:schemeClr val="tx1">
                                      <a:lumMod val="85000"/>
                                    </a:schemeClr>
                                  </a:solidFill>
                                  <a:latin typeface="Cambria Math" panose="02040503050406030204" pitchFamily="18" charset="0"/>
                                </a:rPr>
                              </m:ctrlPr>
                            </m:dPr>
                            <m:e>
                              <m:r>
                                <a:rPr lang="pt-PT" i="1">
                                  <a:solidFill>
                                    <a:schemeClr val="tx1">
                                      <a:lumMod val="85000"/>
                                    </a:schemeClr>
                                  </a:solidFill>
                                  <a:latin typeface="Cambria Math" panose="02040503050406030204" pitchFamily="18" charset="0"/>
                                </a:rPr>
                                <m:t>𝑏</m:t>
                              </m:r>
                              <m:r>
                                <a:rPr lang="pt-PT" i="0">
                                  <a:solidFill>
                                    <a:schemeClr val="tx1">
                                      <a:lumMod val="85000"/>
                                    </a:schemeClr>
                                  </a:solidFill>
                                  <a:latin typeface="Cambria Math" panose="02040503050406030204" pitchFamily="18" charset="0"/>
                                </a:rPr>
                                <m:t>−</m:t>
                              </m:r>
                              <m:r>
                                <a:rPr lang="pt-PT" i="1">
                                  <a:solidFill>
                                    <a:schemeClr val="tx1">
                                      <a:lumMod val="85000"/>
                                    </a:schemeClr>
                                  </a:solidFill>
                                  <a:latin typeface="Cambria Math" panose="02040503050406030204" pitchFamily="18" charset="0"/>
                                </a:rPr>
                                <m:t>𝑑</m:t>
                              </m:r>
                            </m:e>
                          </m:d>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xmlns="">
          <p:sp>
            <p:nvSpPr>
              <p:cNvPr id="24" name="CaixaDeTexto 23">
                <a:extLst>
                  <a:ext uri="{FF2B5EF4-FFF2-40B4-BE49-F238E27FC236}">
                    <a16:creationId xmlns:a16="http://schemas.microsoft.com/office/drawing/2014/main" id="{BBBC81C0-E094-07AF-7F48-69752315E2D5}"/>
                  </a:ext>
                </a:extLst>
              </p:cNvPr>
              <p:cNvSpPr txBox="1">
                <a:spLocks noRot="1" noChangeAspect="1" noMove="1" noResize="1" noEditPoints="1" noAdjustHandles="1" noChangeArrowheads="1" noChangeShapeType="1" noTextEdit="1"/>
              </p:cNvSpPr>
              <p:nvPr/>
            </p:nvSpPr>
            <p:spPr>
              <a:xfrm>
                <a:off x="329565" y="4183380"/>
                <a:ext cx="1823085" cy="510461"/>
              </a:xfrm>
              <a:prstGeom prst="rect">
                <a:avLst/>
              </a:prstGeom>
              <a:blipFill>
                <a:blip r:embed="rId6"/>
                <a:stretch>
                  <a:fillRect b="-1190"/>
                </a:stretch>
              </a:blipFill>
            </p:spPr>
            <p:txBody>
              <a:bodyPr/>
              <a:lstStyle/>
              <a:p>
                <a:r>
                  <a:rPr lang="en-US">
                    <a:noFill/>
                  </a:rPr>
                  <a:t> </a:t>
                </a:r>
              </a:p>
            </p:txBody>
          </p:sp>
        </mc:Fallback>
      </mc:AlternateContent>
      <p:sp>
        <p:nvSpPr>
          <p:cNvPr id="26" name="CaixaDeTexto 25">
            <a:extLst>
              <a:ext uri="{FF2B5EF4-FFF2-40B4-BE49-F238E27FC236}">
                <a16:creationId xmlns:a16="http://schemas.microsoft.com/office/drawing/2014/main" id="{0E6BBA8B-7F2E-B7CD-3582-65B096041B3F}"/>
              </a:ext>
            </a:extLst>
          </p:cNvPr>
          <p:cNvSpPr txBox="1"/>
          <p:nvPr/>
        </p:nvSpPr>
        <p:spPr>
          <a:xfrm>
            <a:off x="234313" y="3828098"/>
            <a:ext cx="2215515" cy="338554"/>
          </a:xfrm>
          <a:prstGeom prst="rect">
            <a:avLst/>
          </a:prstGeom>
          <a:noFill/>
        </p:spPr>
        <p:txBody>
          <a:bodyPr wrap="square">
            <a:spAutoFit/>
          </a:bodyPr>
          <a:lstStyle/>
          <a:p>
            <a:pPr algn="ctr"/>
            <a:r>
              <a:rPr lang="pt-PT" sz="1600" u="sng" err="1">
                <a:solidFill>
                  <a:schemeClr val="tx1">
                    <a:lumMod val="85000"/>
                  </a:schemeClr>
                </a:solidFill>
              </a:rPr>
              <a:t>Plate</a:t>
            </a:r>
            <a:r>
              <a:rPr lang="pt-PT" sz="1600" u="sng">
                <a:solidFill>
                  <a:schemeClr val="tx1">
                    <a:lumMod val="85000"/>
                  </a:schemeClr>
                </a:solidFill>
              </a:rPr>
              <a:t> </a:t>
            </a:r>
            <a:r>
              <a:rPr lang="pt-PT" sz="1600" u="sng" err="1">
                <a:solidFill>
                  <a:schemeClr val="tx1">
                    <a:lumMod val="85000"/>
                  </a:schemeClr>
                </a:solidFill>
              </a:rPr>
              <a:t>failure</a:t>
            </a:r>
            <a:r>
              <a:rPr lang="pt-PT" sz="1600" u="sng">
                <a:solidFill>
                  <a:schemeClr val="tx1">
                    <a:lumMod val="85000"/>
                  </a:schemeClr>
                </a:solidFill>
              </a:rPr>
              <a:t> in </a:t>
            </a:r>
            <a:r>
              <a:rPr lang="pt-PT" sz="1600" u="sng" err="1">
                <a:solidFill>
                  <a:schemeClr val="tx1">
                    <a:lumMod val="85000"/>
                  </a:schemeClr>
                </a:solidFill>
              </a:rPr>
              <a:t>tension</a:t>
            </a:r>
            <a:endParaRPr lang="pt-PT" sz="1600" u="sng">
              <a:solidFill>
                <a:schemeClr val="tx1">
                  <a:lumMod val="85000"/>
                </a:schemeClr>
              </a:solidFill>
            </a:endParaRPr>
          </a:p>
        </p:txBody>
      </p:sp>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069714E-E892-997E-1EA3-20ED532B5B55}"/>
                  </a:ext>
                </a:extLst>
              </p:cNvPr>
              <p:cNvSpPr txBox="1"/>
              <p:nvPr/>
            </p:nvSpPr>
            <p:spPr>
              <a:xfrm>
                <a:off x="681989" y="3004650"/>
                <a:ext cx="1118235"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r>
                            <a:rPr lang="pt-PT" i="0">
                              <a:solidFill>
                                <a:schemeClr val="tx1">
                                  <a:lumMod val="85000"/>
                                </a:schemeClr>
                              </a:solidFill>
                              <a:latin typeface="Cambria Math" panose="02040503050406030204" pitchFamily="18" charset="0"/>
                            </a:rPr>
                            <m:t>2</m:t>
                          </m:r>
                          <m:r>
                            <a:rPr lang="pt-PT" i="1">
                              <a:solidFill>
                                <a:schemeClr val="tx1">
                                  <a:lumMod val="85000"/>
                                </a:schemeClr>
                              </a:solidFill>
                              <a:latin typeface="Cambria Math" panose="02040503050406030204" pitchFamily="18" charset="0"/>
                            </a:rPr>
                            <m:t>𝑎𝑡</m:t>
                          </m:r>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i="0">
                                  <a:solidFill>
                                    <a:schemeClr val="tx1">
                                      <a:lumMod val="85000"/>
                                    </a:schemeClr>
                                  </a:solidFill>
                                  <a:latin typeface="Cambria Math" panose="02040503050406030204" pitchFamily="18" charset="0"/>
                                </a:rPr>
                                <m:t>2</m:t>
                              </m:r>
                            </m:sub>
                          </m:sSub>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xmlns="">
          <p:sp>
            <p:nvSpPr>
              <p:cNvPr id="28" name="CaixaDeTexto 27">
                <a:extLst>
                  <a:ext uri="{FF2B5EF4-FFF2-40B4-BE49-F238E27FC236}">
                    <a16:creationId xmlns:a16="http://schemas.microsoft.com/office/drawing/2014/main" id="{3069714E-E892-997E-1EA3-20ED532B5B55}"/>
                  </a:ext>
                </a:extLst>
              </p:cNvPr>
              <p:cNvSpPr txBox="1">
                <a:spLocks noRot="1" noChangeAspect="1" noMove="1" noResize="1" noEditPoints="1" noAdjustHandles="1" noChangeArrowheads="1" noChangeShapeType="1" noTextEdit="1"/>
              </p:cNvSpPr>
              <p:nvPr/>
            </p:nvSpPr>
            <p:spPr>
              <a:xfrm>
                <a:off x="681989" y="3004650"/>
                <a:ext cx="1118235" cy="497059"/>
              </a:xfrm>
              <a:prstGeom prst="rect">
                <a:avLst/>
              </a:prstGeom>
              <a:blipFill>
                <a:blip r:embed="rId7"/>
                <a:stretch>
                  <a:fillRect b="-2469"/>
                </a:stretch>
              </a:blipFill>
            </p:spPr>
            <p:txBody>
              <a:bodyPr/>
              <a:lstStyle/>
              <a:p>
                <a:r>
                  <a:rPr lang="en-US">
                    <a:noFill/>
                  </a:rPr>
                  <a:t> </a:t>
                </a:r>
              </a:p>
            </p:txBody>
          </p:sp>
        </mc:Fallback>
      </mc:AlternateContent>
      <p:sp>
        <p:nvSpPr>
          <p:cNvPr id="32" name="Marcador de Posição do Número do Diapositivo 31">
            <a:extLst>
              <a:ext uri="{FF2B5EF4-FFF2-40B4-BE49-F238E27FC236}">
                <a16:creationId xmlns:a16="http://schemas.microsoft.com/office/drawing/2014/main" id="{CD7646A6-6137-3718-7E16-EB61139B6193}"/>
              </a:ext>
            </a:extLst>
          </p:cNvPr>
          <p:cNvSpPr>
            <a:spLocks noGrp="1"/>
          </p:cNvSpPr>
          <p:nvPr>
            <p:ph type="sldNum" sz="quarter" idx="11"/>
          </p:nvPr>
        </p:nvSpPr>
        <p:spPr/>
        <p:txBody>
          <a:bodyPr/>
          <a:lstStyle/>
          <a:p>
            <a:fld id="{79F01021-183D-4F51-9BD8-6D90E73A8F08}" type="slidenum">
              <a:rPr lang="pt-PT" smtClean="0"/>
              <a:t>4</a:t>
            </a:fld>
            <a:endParaRPr lang="pt-PT"/>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9A75C2-34F9-DFA5-0EE9-C0CC74075C3E}"/>
                  </a:ext>
                </a:extLst>
              </p:cNvPr>
              <p:cNvSpPr txBox="1"/>
              <p:nvPr/>
            </p:nvSpPr>
            <p:spPr>
              <a:xfrm>
                <a:off x="5457070" y="3253179"/>
                <a:ext cx="2158997" cy="954107"/>
              </a:xfrm>
              <a:prstGeom prst="rect">
                <a:avLst/>
              </a:prstGeom>
              <a:noFill/>
            </p:spPr>
            <p:txBody>
              <a:bodyPr wrap="square">
                <a:spAutoFit/>
              </a:bodyPr>
              <a:lstStyle/>
              <a:p>
                <a:pPr algn="ctr"/>
                <a:r>
                  <a:rPr lang="pt-PT">
                    <a:solidFill>
                      <a:schemeClr val="tx1">
                        <a:lumMod val="85000"/>
                      </a:schemeClr>
                    </a:solidFill>
                  </a:rPr>
                  <a:t>AL6061 T6</a:t>
                </a:r>
              </a:p>
              <a:p>
                <a:pPr/>
                <a14:m>
                  <m:oMathPara xmlns:m="http://schemas.openxmlformats.org/officeDocument/2006/math">
                    <m:oMathParaPr>
                      <m:jc m:val="centerGroup"/>
                    </m:oMathParaPr>
                    <m:oMath xmlns:m="http://schemas.openxmlformats.org/officeDocument/2006/math">
                      <m:sSub>
                        <m:sSubPr>
                          <m:ctrlPr>
                            <a:rPr lang="pt-PT" i="1" smtClean="0">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i="0">
                              <a:solidFill>
                                <a:schemeClr val="tx1">
                                  <a:lumMod val="85000"/>
                                </a:schemeClr>
                              </a:solidFill>
                              <a:latin typeface="Cambria Math" panose="02040503050406030204" pitchFamily="18" charset="0"/>
                            </a:rPr>
                            <m:t>1</m:t>
                          </m:r>
                        </m:sub>
                      </m:sSub>
                      <m:r>
                        <a:rPr lang="pt-PT" b="0" i="0" smtClean="0">
                          <a:solidFill>
                            <a:schemeClr val="tx1">
                              <a:lumMod val="85000"/>
                            </a:schemeClr>
                          </a:solidFill>
                          <a:latin typeface="Cambria Math" panose="02040503050406030204" pitchFamily="18" charset="0"/>
                        </a:rPr>
                        <m:t>=</m:t>
                      </m:r>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b="0" i="0" smtClean="0">
                              <a:solidFill>
                                <a:schemeClr val="tx1">
                                  <a:lumMod val="85000"/>
                                </a:schemeClr>
                              </a:solidFill>
                              <a:latin typeface="Cambria Math" panose="02040503050406030204" pitchFamily="18" charset="0"/>
                            </a:rPr>
                            <m:t>2</m:t>
                          </m:r>
                        </m:sub>
                      </m:sSub>
                      <m:r>
                        <a:rPr lang="pt-PT" b="0" i="1" smtClean="0">
                          <a:solidFill>
                            <a:schemeClr val="tx1">
                              <a:lumMod val="85000"/>
                            </a:schemeClr>
                          </a:solidFill>
                          <a:latin typeface="Cambria Math" panose="02040503050406030204" pitchFamily="18" charset="0"/>
                        </a:rPr>
                        <m:t>=207</m:t>
                      </m:r>
                      <m:r>
                        <a:rPr lang="pt-PT" b="0" i="1" smtClean="0">
                          <a:solidFill>
                            <a:schemeClr val="tx1">
                              <a:lumMod val="85000"/>
                            </a:schemeClr>
                          </a:solidFill>
                          <a:latin typeface="Cambria Math" panose="02040503050406030204" pitchFamily="18" charset="0"/>
                        </a:rPr>
                        <m:t>𝑀𝑃𝑎</m:t>
                      </m:r>
                    </m:oMath>
                  </m:oMathPara>
                </a14:m>
                <a:endParaRPr lang="pt-PT">
                  <a:solidFill>
                    <a:schemeClr val="tx1"/>
                  </a:solidFill>
                </a:endParaRPr>
              </a:p>
              <a:p>
                <a:pPr/>
                <a14:m>
                  <m:oMathPara xmlns:m="http://schemas.openxmlformats.org/officeDocument/2006/math">
                    <m:oMathParaPr>
                      <m:jc m:val="centerGroup"/>
                    </m:oMathParaPr>
                    <m:oMath xmlns:m="http://schemas.openxmlformats.org/officeDocument/2006/math">
                      <m:sSub>
                        <m:sSubPr>
                          <m:ctrlPr>
                            <a:rPr lang="pt-PT" i="1" smtClean="0">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𝑝</m:t>
                          </m:r>
                        </m:e>
                        <m:sub>
                          <m:r>
                            <a:rPr lang="pt-PT" i="1">
                              <a:solidFill>
                                <a:schemeClr val="tx1">
                                  <a:lumMod val="85000"/>
                                </a:schemeClr>
                              </a:solidFill>
                              <a:latin typeface="Cambria Math" panose="02040503050406030204" pitchFamily="18" charset="0"/>
                            </a:rPr>
                            <m:t>𝑏</m:t>
                          </m:r>
                        </m:sub>
                      </m:sSub>
                      <m:r>
                        <a:rPr lang="pt-PT" b="0" i="1" smtClean="0">
                          <a:solidFill>
                            <a:schemeClr val="tx1">
                              <a:lumMod val="85000"/>
                            </a:schemeClr>
                          </a:solidFill>
                          <a:latin typeface="Cambria Math" panose="02040503050406030204" pitchFamily="18" charset="0"/>
                        </a:rPr>
                        <m:t>=276 </m:t>
                      </m:r>
                      <m:r>
                        <a:rPr lang="pt-PT" b="0" i="1" smtClean="0">
                          <a:solidFill>
                            <a:schemeClr val="tx1">
                              <a:lumMod val="85000"/>
                            </a:schemeClr>
                          </a:solidFill>
                          <a:latin typeface="Cambria Math" panose="02040503050406030204" pitchFamily="18" charset="0"/>
                        </a:rPr>
                        <m:t>𝑀𝑃𝑎</m:t>
                      </m:r>
                    </m:oMath>
                  </m:oMathPara>
                </a14:m>
                <a:endParaRPr lang="pt-PT" i="1">
                  <a:solidFill>
                    <a:schemeClr val="tx1">
                      <a:lumMod val="85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pt-PT" i="1" smtClean="0">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𝜎</m:t>
                          </m:r>
                        </m:e>
                        <m:sub>
                          <m:r>
                            <a:rPr lang="pt-PT" i="1">
                              <a:solidFill>
                                <a:schemeClr val="tx1">
                                  <a:lumMod val="85000"/>
                                </a:schemeClr>
                              </a:solidFill>
                              <a:latin typeface="Cambria Math" panose="02040503050406030204" pitchFamily="18" charset="0"/>
                            </a:rPr>
                            <m:t>𝑢𝑙𝑡</m:t>
                          </m:r>
                        </m:sub>
                      </m:sSub>
                      <m:r>
                        <a:rPr lang="pt-PT" b="0" i="1" smtClean="0">
                          <a:solidFill>
                            <a:schemeClr val="tx1">
                              <a:lumMod val="85000"/>
                            </a:schemeClr>
                          </a:solidFill>
                          <a:latin typeface="Cambria Math" panose="02040503050406030204" pitchFamily="18" charset="0"/>
                        </a:rPr>
                        <m:t>=310</m:t>
                      </m:r>
                      <m:r>
                        <a:rPr lang="pt-PT" b="0" i="1" smtClean="0">
                          <a:solidFill>
                            <a:schemeClr val="tx1">
                              <a:lumMod val="85000"/>
                            </a:schemeClr>
                          </a:solidFill>
                          <a:latin typeface="Cambria Math" panose="02040503050406030204" pitchFamily="18" charset="0"/>
                        </a:rPr>
                        <m:t>𝑀𝑃𝑎</m:t>
                      </m:r>
                    </m:oMath>
                  </m:oMathPara>
                </a14:m>
                <a:endParaRPr lang="pt-PT">
                  <a:solidFill>
                    <a:schemeClr val="tx1"/>
                  </a:solidFill>
                </a:endParaRPr>
              </a:p>
            </p:txBody>
          </p:sp>
        </mc:Choice>
        <mc:Fallback xmlns="">
          <p:sp>
            <p:nvSpPr>
              <p:cNvPr id="4" name="TextBox 3">
                <a:extLst>
                  <a:ext uri="{FF2B5EF4-FFF2-40B4-BE49-F238E27FC236}">
                    <a16:creationId xmlns:a16="http://schemas.microsoft.com/office/drawing/2014/main" id="{989A75C2-34F9-DFA5-0EE9-C0CC74075C3E}"/>
                  </a:ext>
                </a:extLst>
              </p:cNvPr>
              <p:cNvSpPr txBox="1">
                <a:spLocks noRot="1" noChangeAspect="1" noMove="1" noResize="1" noEditPoints="1" noAdjustHandles="1" noChangeArrowheads="1" noChangeShapeType="1" noTextEdit="1"/>
              </p:cNvSpPr>
              <p:nvPr/>
            </p:nvSpPr>
            <p:spPr>
              <a:xfrm>
                <a:off x="5457070" y="3253179"/>
                <a:ext cx="2158997" cy="954107"/>
              </a:xfrm>
              <a:prstGeom prst="rect">
                <a:avLst/>
              </a:prstGeom>
              <a:blipFill>
                <a:blip r:embed="rId8"/>
                <a:stretch>
                  <a:fillRect t="-1282"/>
                </a:stretch>
              </a:blipFill>
            </p:spPr>
            <p:txBody>
              <a:bodyPr/>
              <a:lstStyle/>
              <a:p>
                <a:r>
                  <a:rPr lang="en-US">
                    <a:noFill/>
                  </a:rPr>
                  <a:t> </a:t>
                </a:r>
              </a:p>
            </p:txBody>
          </p:sp>
        </mc:Fallback>
      </mc:AlternateContent>
      <p:sp>
        <p:nvSpPr>
          <p:cNvPr id="2" name="Arrow: Right 1">
            <a:extLst>
              <a:ext uri="{FF2B5EF4-FFF2-40B4-BE49-F238E27FC236}">
                <a16:creationId xmlns:a16="http://schemas.microsoft.com/office/drawing/2014/main" id="{C18FD76C-8F54-94FC-A0F1-48054B2C5E53}"/>
              </a:ext>
            </a:extLst>
          </p:cNvPr>
          <p:cNvSpPr/>
          <p:nvPr/>
        </p:nvSpPr>
        <p:spPr>
          <a:xfrm>
            <a:off x="1231490" y="1799303"/>
            <a:ext cx="235975" cy="1235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3" name="CaixaDeTexto 18">
                <a:extLst>
                  <a:ext uri="{FF2B5EF4-FFF2-40B4-BE49-F238E27FC236}">
                    <a16:creationId xmlns:a16="http://schemas.microsoft.com/office/drawing/2014/main" id="{84316296-A3E2-F06D-E967-A1290D41D79D}"/>
                  </a:ext>
                </a:extLst>
              </p:cNvPr>
              <p:cNvSpPr txBox="1"/>
              <p:nvPr/>
            </p:nvSpPr>
            <p:spPr>
              <a:xfrm>
                <a:off x="1342070" y="1707193"/>
                <a:ext cx="12304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r>
                        <a:rPr lang="pt-PT" b="0" i="0" smtClean="0">
                          <a:solidFill>
                            <a:schemeClr val="tx1">
                              <a:lumMod val="85000"/>
                            </a:schemeClr>
                          </a:solidFill>
                          <a:latin typeface="Cambria Math" panose="02040503050406030204" pitchFamily="18" charset="0"/>
                        </a:rPr>
                        <m:t>159</m:t>
                      </m:r>
                      <m:r>
                        <m:rPr>
                          <m:sty m:val="p"/>
                        </m:rPr>
                        <a:rPr lang="pt-PT" b="0" i="0" smtClean="0">
                          <a:solidFill>
                            <a:schemeClr val="tx1">
                              <a:lumMod val="85000"/>
                            </a:schemeClr>
                          </a:solidFill>
                          <a:latin typeface="Cambria Math" panose="02040503050406030204" pitchFamily="18" charset="0"/>
                        </a:rPr>
                        <m:t>kN</m:t>
                      </m:r>
                    </m:oMath>
                  </m:oMathPara>
                </a14:m>
                <a:endParaRPr lang="pt-PT">
                  <a:solidFill>
                    <a:schemeClr val="tx1">
                      <a:lumMod val="85000"/>
                    </a:schemeClr>
                  </a:solidFill>
                </a:endParaRPr>
              </a:p>
            </p:txBody>
          </p:sp>
        </mc:Choice>
        <mc:Fallback xmlns="">
          <p:sp>
            <p:nvSpPr>
              <p:cNvPr id="3" name="CaixaDeTexto 18">
                <a:extLst>
                  <a:ext uri="{FF2B5EF4-FFF2-40B4-BE49-F238E27FC236}">
                    <a16:creationId xmlns:a16="http://schemas.microsoft.com/office/drawing/2014/main" id="{84316296-A3E2-F06D-E967-A1290D41D79D}"/>
                  </a:ext>
                </a:extLst>
              </p:cNvPr>
              <p:cNvSpPr txBox="1">
                <a:spLocks noRot="1" noChangeAspect="1" noMove="1" noResize="1" noEditPoints="1" noAdjustHandles="1" noChangeArrowheads="1" noChangeShapeType="1" noTextEdit="1"/>
              </p:cNvSpPr>
              <p:nvPr/>
            </p:nvSpPr>
            <p:spPr>
              <a:xfrm>
                <a:off x="1342070" y="1707193"/>
                <a:ext cx="1230462" cy="307777"/>
              </a:xfrm>
              <a:prstGeom prst="rect">
                <a:avLst/>
              </a:prstGeom>
              <a:blipFill>
                <a:blip r:embed="rId9"/>
                <a:stretch>
                  <a:fillRect/>
                </a:stretch>
              </a:blipFill>
            </p:spPr>
            <p:txBody>
              <a:bodyPr/>
              <a:lstStyle/>
              <a:p>
                <a:r>
                  <a:rPr lang="en-US">
                    <a:noFill/>
                  </a:rPr>
                  <a:t> </a:t>
                </a:r>
              </a:p>
            </p:txBody>
          </p:sp>
        </mc:Fallback>
      </mc:AlternateContent>
      <p:sp>
        <p:nvSpPr>
          <p:cNvPr id="5" name="Arrow: Right 4">
            <a:extLst>
              <a:ext uri="{FF2B5EF4-FFF2-40B4-BE49-F238E27FC236}">
                <a16:creationId xmlns:a16="http://schemas.microsoft.com/office/drawing/2014/main" id="{1BCA2C12-FDE3-1A6D-BE3B-AAE69787C5FF}"/>
              </a:ext>
            </a:extLst>
          </p:cNvPr>
          <p:cNvSpPr/>
          <p:nvPr/>
        </p:nvSpPr>
        <p:spPr>
          <a:xfrm>
            <a:off x="3481050" y="1799303"/>
            <a:ext cx="235975" cy="1235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6" name="CaixaDeTexto 18">
                <a:extLst>
                  <a:ext uri="{FF2B5EF4-FFF2-40B4-BE49-F238E27FC236}">
                    <a16:creationId xmlns:a16="http://schemas.microsoft.com/office/drawing/2014/main" id="{8B8CE7A9-2A79-494B-D8C8-5C015289B4C2}"/>
                  </a:ext>
                </a:extLst>
              </p:cNvPr>
              <p:cNvSpPr txBox="1"/>
              <p:nvPr/>
            </p:nvSpPr>
            <p:spPr>
              <a:xfrm>
                <a:off x="3591630" y="1707193"/>
                <a:ext cx="12304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r>
                        <a:rPr lang="pt-PT" b="0" i="0" smtClean="0">
                          <a:solidFill>
                            <a:schemeClr val="tx1">
                              <a:lumMod val="85000"/>
                            </a:schemeClr>
                          </a:solidFill>
                          <a:latin typeface="Cambria Math" panose="02040503050406030204" pitchFamily="18" charset="0"/>
                        </a:rPr>
                        <m:t>1</m:t>
                      </m:r>
                      <m:r>
                        <a:rPr lang="en-GB" b="0" i="0" smtClean="0">
                          <a:solidFill>
                            <a:schemeClr val="tx1">
                              <a:lumMod val="85000"/>
                            </a:schemeClr>
                          </a:solidFill>
                          <a:latin typeface="Cambria Math" panose="02040503050406030204" pitchFamily="18" charset="0"/>
                        </a:rPr>
                        <m:t>8</m:t>
                      </m:r>
                      <m:r>
                        <a:rPr lang="pt-PT" b="0" i="0" smtClean="0">
                          <a:solidFill>
                            <a:schemeClr val="tx1">
                              <a:lumMod val="85000"/>
                            </a:schemeClr>
                          </a:solidFill>
                          <a:latin typeface="Cambria Math" panose="02040503050406030204" pitchFamily="18" charset="0"/>
                        </a:rPr>
                        <m:t>9</m:t>
                      </m:r>
                      <m:r>
                        <m:rPr>
                          <m:sty m:val="p"/>
                        </m:rPr>
                        <a:rPr lang="pt-PT" b="0" i="0" smtClean="0">
                          <a:solidFill>
                            <a:schemeClr val="tx1">
                              <a:lumMod val="85000"/>
                            </a:schemeClr>
                          </a:solidFill>
                          <a:latin typeface="Cambria Math" panose="02040503050406030204" pitchFamily="18" charset="0"/>
                        </a:rPr>
                        <m:t>kN</m:t>
                      </m:r>
                    </m:oMath>
                  </m:oMathPara>
                </a14:m>
                <a:endParaRPr lang="pt-PT">
                  <a:solidFill>
                    <a:schemeClr val="tx1">
                      <a:lumMod val="85000"/>
                    </a:schemeClr>
                  </a:solidFill>
                </a:endParaRPr>
              </a:p>
            </p:txBody>
          </p:sp>
        </mc:Choice>
        <mc:Fallback xmlns="">
          <p:sp>
            <p:nvSpPr>
              <p:cNvPr id="6" name="CaixaDeTexto 18">
                <a:extLst>
                  <a:ext uri="{FF2B5EF4-FFF2-40B4-BE49-F238E27FC236}">
                    <a16:creationId xmlns:a16="http://schemas.microsoft.com/office/drawing/2014/main" id="{8B8CE7A9-2A79-494B-D8C8-5C015289B4C2}"/>
                  </a:ext>
                </a:extLst>
              </p:cNvPr>
              <p:cNvSpPr txBox="1">
                <a:spLocks noRot="1" noChangeAspect="1" noMove="1" noResize="1" noEditPoints="1" noAdjustHandles="1" noChangeArrowheads="1" noChangeShapeType="1" noTextEdit="1"/>
              </p:cNvSpPr>
              <p:nvPr/>
            </p:nvSpPr>
            <p:spPr>
              <a:xfrm>
                <a:off x="3591630" y="1707193"/>
                <a:ext cx="1230462" cy="307777"/>
              </a:xfrm>
              <a:prstGeom prst="rect">
                <a:avLst/>
              </a:prstGeom>
              <a:blipFill>
                <a:blip r:embed="rId10"/>
                <a:stretch>
                  <a:fillRect/>
                </a:stretch>
              </a:blipFill>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9E46A539-0FA8-E0A4-08AB-1C381F083980}"/>
              </a:ext>
            </a:extLst>
          </p:cNvPr>
          <p:cNvSpPr/>
          <p:nvPr/>
        </p:nvSpPr>
        <p:spPr>
          <a:xfrm>
            <a:off x="1961535" y="4424516"/>
            <a:ext cx="235975" cy="1235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11" name="CaixaDeTexto 18">
                <a:extLst>
                  <a:ext uri="{FF2B5EF4-FFF2-40B4-BE49-F238E27FC236}">
                    <a16:creationId xmlns:a16="http://schemas.microsoft.com/office/drawing/2014/main" id="{9B5B2924-9FB7-6C7A-3C5F-98E8C86B4934}"/>
                  </a:ext>
                </a:extLst>
              </p:cNvPr>
              <p:cNvSpPr txBox="1"/>
              <p:nvPr/>
            </p:nvSpPr>
            <p:spPr>
              <a:xfrm>
                <a:off x="2072115" y="4332406"/>
                <a:ext cx="12304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r>
                        <a:rPr lang="en-GB" b="0" i="0" smtClean="0">
                          <a:solidFill>
                            <a:schemeClr val="tx1">
                              <a:lumMod val="85000"/>
                            </a:schemeClr>
                          </a:solidFill>
                          <a:latin typeface="Cambria Math" panose="02040503050406030204" pitchFamily="18" charset="0"/>
                        </a:rPr>
                        <m:t>933</m:t>
                      </m:r>
                      <m:r>
                        <m:rPr>
                          <m:sty m:val="p"/>
                        </m:rPr>
                        <a:rPr lang="pt-PT" b="0" i="0" smtClean="0">
                          <a:solidFill>
                            <a:schemeClr val="tx1">
                              <a:lumMod val="85000"/>
                            </a:schemeClr>
                          </a:solidFill>
                          <a:latin typeface="Cambria Math" panose="02040503050406030204" pitchFamily="18" charset="0"/>
                        </a:rPr>
                        <m:t>kN</m:t>
                      </m:r>
                    </m:oMath>
                  </m:oMathPara>
                </a14:m>
                <a:endParaRPr lang="pt-PT">
                  <a:solidFill>
                    <a:schemeClr val="tx1">
                      <a:lumMod val="85000"/>
                    </a:schemeClr>
                  </a:solidFill>
                </a:endParaRPr>
              </a:p>
            </p:txBody>
          </p:sp>
        </mc:Choice>
        <mc:Fallback xmlns="">
          <p:sp>
            <p:nvSpPr>
              <p:cNvPr id="11" name="CaixaDeTexto 18">
                <a:extLst>
                  <a:ext uri="{FF2B5EF4-FFF2-40B4-BE49-F238E27FC236}">
                    <a16:creationId xmlns:a16="http://schemas.microsoft.com/office/drawing/2014/main" id="{9B5B2924-9FB7-6C7A-3C5F-98E8C86B4934}"/>
                  </a:ext>
                </a:extLst>
              </p:cNvPr>
              <p:cNvSpPr txBox="1">
                <a:spLocks noRot="1" noChangeAspect="1" noMove="1" noResize="1" noEditPoints="1" noAdjustHandles="1" noChangeArrowheads="1" noChangeShapeType="1" noTextEdit="1"/>
              </p:cNvSpPr>
              <p:nvPr/>
            </p:nvSpPr>
            <p:spPr>
              <a:xfrm>
                <a:off x="2072115" y="4332406"/>
                <a:ext cx="1230462" cy="307777"/>
              </a:xfrm>
              <a:prstGeom prst="rect">
                <a:avLst/>
              </a:prstGeom>
              <a:blipFill>
                <a:blip r:embed="rId11"/>
                <a:stretch>
                  <a:fillRect/>
                </a:stretch>
              </a:blipFill>
            </p:spPr>
            <p:txBody>
              <a:bodyPr/>
              <a:lstStyle/>
              <a:p>
                <a:r>
                  <a:rPr lang="en-US">
                    <a:noFill/>
                  </a:rPr>
                  <a:t> </a:t>
                </a:r>
              </a:p>
            </p:txBody>
          </p:sp>
        </mc:Fallback>
      </mc:AlternateContent>
      <p:sp>
        <p:nvSpPr>
          <p:cNvPr id="12" name="Arrow: Right 11">
            <a:extLst>
              <a:ext uri="{FF2B5EF4-FFF2-40B4-BE49-F238E27FC236}">
                <a16:creationId xmlns:a16="http://schemas.microsoft.com/office/drawing/2014/main" id="{4049BB32-3AD3-4413-5D55-431E258A6716}"/>
              </a:ext>
            </a:extLst>
          </p:cNvPr>
          <p:cNvSpPr/>
          <p:nvPr/>
        </p:nvSpPr>
        <p:spPr>
          <a:xfrm>
            <a:off x="1725561" y="3178278"/>
            <a:ext cx="235975" cy="12355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14" name="CaixaDeTexto 18">
                <a:extLst>
                  <a:ext uri="{FF2B5EF4-FFF2-40B4-BE49-F238E27FC236}">
                    <a16:creationId xmlns:a16="http://schemas.microsoft.com/office/drawing/2014/main" id="{B7CA5BC1-8164-BB9C-387A-E85496372DFC}"/>
                  </a:ext>
                </a:extLst>
              </p:cNvPr>
              <p:cNvSpPr txBox="1"/>
              <p:nvPr/>
            </p:nvSpPr>
            <p:spPr>
              <a:xfrm>
                <a:off x="1836141" y="3086168"/>
                <a:ext cx="1230462"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r>
                        <a:rPr lang="en-GB" b="0" i="0" smtClean="0">
                          <a:solidFill>
                            <a:schemeClr val="tx1">
                              <a:lumMod val="85000"/>
                            </a:schemeClr>
                          </a:solidFill>
                          <a:latin typeface="Cambria Math" panose="02040503050406030204" pitchFamily="18" charset="0"/>
                        </a:rPr>
                        <m:t>435</m:t>
                      </m:r>
                      <m:r>
                        <m:rPr>
                          <m:sty m:val="p"/>
                        </m:rPr>
                        <a:rPr lang="pt-PT" b="0" i="0" smtClean="0">
                          <a:solidFill>
                            <a:schemeClr val="tx1">
                              <a:lumMod val="85000"/>
                            </a:schemeClr>
                          </a:solidFill>
                          <a:latin typeface="Cambria Math" panose="02040503050406030204" pitchFamily="18" charset="0"/>
                        </a:rPr>
                        <m:t>kN</m:t>
                      </m:r>
                    </m:oMath>
                  </m:oMathPara>
                </a14:m>
                <a:endParaRPr lang="pt-PT">
                  <a:solidFill>
                    <a:schemeClr val="tx1">
                      <a:lumMod val="85000"/>
                    </a:schemeClr>
                  </a:solidFill>
                </a:endParaRPr>
              </a:p>
            </p:txBody>
          </p:sp>
        </mc:Choice>
        <mc:Fallback xmlns="">
          <p:sp>
            <p:nvSpPr>
              <p:cNvPr id="14" name="CaixaDeTexto 18">
                <a:extLst>
                  <a:ext uri="{FF2B5EF4-FFF2-40B4-BE49-F238E27FC236}">
                    <a16:creationId xmlns:a16="http://schemas.microsoft.com/office/drawing/2014/main" id="{B7CA5BC1-8164-BB9C-387A-E85496372DFC}"/>
                  </a:ext>
                </a:extLst>
              </p:cNvPr>
              <p:cNvSpPr txBox="1">
                <a:spLocks noRot="1" noChangeAspect="1" noMove="1" noResize="1" noEditPoints="1" noAdjustHandles="1" noChangeArrowheads="1" noChangeShapeType="1" noTextEdit="1"/>
              </p:cNvSpPr>
              <p:nvPr/>
            </p:nvSpPr>
            <p:spPr>
              <a:xfrm>
                <a:off x="1836141" y="3086168"/>
                <a:ext cx="1230462" cy="307777"/>
              </a:xfrm>
              <a:prstGeom prst="rect">
                <a:avLst/>
              </a:prstGeom>
              <a:blipFill>
                <a:blip r:embed="rId1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4769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30"/>
        <p:cNvGrpSpPr/>
        <p:nvPr/>
      </p:nvGrpSpPr>
      <p:grpSpPr>
        <a:xfrm>
          <a:off x="0" y="0"/>
          <a:ext cx="0" cy="0"/>
          <a:chOff x="0" y="0"/>
          <a:chExt cx="0" cy="0"/>
        </a:xfrm>
      </p:grpSpPr>
      <p:sp>
        <p:nvSpPr>
          <p:cNvPr id="11" name="Título 10">
            <a:extLst>
              <a:ext uri="{FF2B5EF4-FFF2-40B4-BE49-F238E27FC236}">
                <a16:creationId xmlns:a16="http://schemas.microsoft.com/office/drawing/2014/main" id="{59589CB9-E822-08EE-060D-BACD98A8A1D2}"/>
              </a:ext>
            </a:extLst>
          </p:cNvPr>
          <p:cNvSpPr>
            <a:spLocks noGrp="1"/>
          </p:cNvSpPr>
          <p:nvPr>
            <p:ph type="title"/>
          </p:nvPr>
        </p:nvSpPr>
        <p:spPr>
          <a:xfrm>
            <a:off x="713250" y="345965"/>
            <a:ext cx="7717500" cy="738900"/>
          </a:xfrm>
        </p:spPr>
        <p:txBody>
          <a:bodyPr/>
          <a:lstStyle/>
          <a:p>
            <a:r>
              <a:rPr lang="pt-PT" sz="2000" err="1"/>
              <a:t>Additional</a:t>
            </a:r>
            <a:r>
              <a:rPr lang="pt-PT"/>
              <a:t> </a:t>
            </a:r>
            <a:r>
              <a:rPr lang="pt-PT" sz="2000" err="1"/>
              <a:t>Bibliography</a:t>
            </a:r>
            <a:endParaRPr lang="pt-PT" sz="2000"/>
          </a:p>
        </p:txBody>
      </p:sp>
      <p:sp>
        <p:nvSpPr>
          <p:cNvPr id="16" name="Marcador de Posição do Número do Diapositivo 15">
            <a:extLst>
              <a:ext uri="{FF2B5EF4-FFF2-40B4-BE49-F238E27FC236}">
                <a16:creationId xmlns:a16="http://schemas.microsoft.com/office/drawing/2014/main" id="{07B16873-18B9-3E77-EB40-C0B9CF87A92A}"/>
              </a:ext>
            </a:extLst>
          </p:cNvPr>
          <p:cNvSpPr>
            <a:spLocks noGrp="1"/>
          </p:cNvSpPr>
          <p:nvPr>
            <p:ph type="sldNum" sz="quarter" idx="11"/>
          </p:nvPr>
        </p:nvSpPr>
        <p:spPr/>
        <p:txBody>
          <a:bodyPr/>
          <a:lstStyle/>
          <a:p>
            <a:fld id="{79F01021-183D-4F51-9BD8-6D90E73A8F08}" type="slidenum">
              <a:rPr lang="pt-PT" smtClean="0"/>
              <a:t>40</a:t>
            </a:fld>
            <a:endParaRPr lang="pt-PT"/>
          </a:p>
        </p:txBody>
      </p:sp>
      <p:sp>
        <p:nvSpPr>
          <p:cNvPr id="4" name="TextBox 3">
            <a:extLst>
              <a:ext uri="{FF2B5EF4-FFF2-40B4-BE49-F238E27FC236}">
                <a16:creationId xmlns:a16="http://schemas.microsoft.com/office/drawing/2014/main" id="{790134B4-1BE9-4474-F093-259934DEAC55}"/>
              </a:ext>
            </a:extLst>
          </p:cNvPr>
          <p:cNvSpPr txBox="1"/>
          <p:nvPr/>
        </p:nvSpPr>
        <p:spPr>
          <a:xfrm>
            <a:off x="498652" y="1619626"/>
            <a:ext cx="4572000" cy="338554"/>
          </a:xfrm>
          <a:prstGeom prst="rect">
            <a:avLst/>
          </a:prstGeom>
          <a:noFill/>
        </p:spPr>
        <p:txBody>
          <a:bodyPr wrap="square">
            <a:spAutoFit/>
          </a:bodyPr>
          <a:lstStyle/>
          <a:p>
            <a:r>
              <a:rPr lang="en-US" sz="800">
                <a:solidFill>
                  <a:schemeClr val="tx1"/>
                </a:solidFill>
              </a:rPr>
              <a:t>Mucha, J., &amp; Witkowski, W. (2015). Mechanical behavior and failure of riveting joints in tensile and shear tests. Strength of Materials, 47(5), 1–9. https://doi.org/10.1007/s11223-015-9712-5</a:t>
            </a:r>
          </a:p>
        </p:txBody>
      </p:sp>
      <p:sp>
        <p:nvSpPr>
          <p:cNvPr id="6" name="TextBox 5">
            <a:extLst>
              <a:ext uri="{FF2B5EF4-FFF2-40B4-BE49-F238E27FC236}">
                <a16:creationId xmlns:a16="http://schemas.microsoft.com/office/drawing/2014/main" id="{D52F792F-A1EF-2061-60FE-886B27549466}"/>
              </a:ext>
            </a:extLst>
          </p:cNvPr>
          <p:cNvSpPr txBox="1"/>
          <p:nvPr/>
        </p:nvSpPr>
        <p:spPr>
          <a:xfrm>
            <a:off x="498652" y="2083928"/>
            <a:ext cx="4572000" cy="1200329"/>
          </a:xfrm>
          <a:prstGeom prst="rect">
            <a:avLst/>
          </a:prstGeom>
          <a:noFill/>
        </p:spPr>
        <p:txBody>
          <a:bodyPr wrap="square" lIns="91440" tIns="45720" rIns="91440" bIns="45720" anchor="t">
            <a:spAutoFit/>
          </a:bodyPr>
          <a:lstStyle/>
          <a:p>
            <a:r>
              <a:rPr lang="en-US" sz="800">
                <a:solidFill>
                  <a:schemeClr val="tx1"/>
                </a:solidFill>
              </a:rPr>
              <a:t>GREMEN, Tom A.W. Stress concentrations in riveted plate girders due to fatigue loading: defining a new stress range parameter to accurately describe the life prediction of riveted bridge girders. 2021.</a:t>
            </a:r>
          </a:p>
          <a:p>
            <a:endParaRPr lang="en-US" sz="800">
              <a:solidFill>
                <a:schemeClr val="tx1"/>
              </a:solidFill>
            </a:endParaRPr>
          </a:p>
          <a:p>
            <a:r>
              <a:rPr lang="en-US" sz="800">
                <a:solidFill>
                  <a:schemeClr val="tx1"/>
                </a:solidFill>
              </a:rPr>
              <a:t>Aleksandar </a:t>
            </a:r>
            <a:r>
              <a:rPr lang="en-US" sz="800" err="1">
                <a:solidFill>
                  <a:schemeClr val="tx1"/>
                </a:solidFill>
              </a:rPr>
              <a:t>Grbović</a:t>
            </a:r>
            <a:r>
              <a:rPr lang="en-US" sz="800">
                <a:solidFill>
                  <a:schemeClr val="tx1"/>
                </a:solidFill>
              </a:rPr>
              <a:t>, Gordana </a:t>
            </a:r>
            <a:r>
              <a:rPr lang="en-US" sz="800" err="1">
                <a:solidFill>
                  <a:schemeClr val="tx1"/>
                </a:solidFill>
              </a:rPr>
              <a:t>Kastratović</a:t>
            </a:r>
            <a:r>
              <a:rPr lang="en-US" sz="800">
                <a:solidFill>
                  <a:schemeClr val="tx1"/>
                </a:solidFill>
              </a:rPr>
              <a:t>, Aleksandar Sedmak, Igor </a:t>
            </a:r>
            <a:r>
              <a:rPr lang="en-US" sz="800" err="1">
                <a:solidFill>
                  <a:schemeClr val="tx1"/>
                </a:solidFill>
              </a:rPr>
              <a:t>Balać</a:t>
            </a:r>
            <a:r>
              <a:rPr lang="en-US" sz="800">
                <a:solidFill>
                  <a:schemeClr val="tx1"/>
                </a:solidFill>
              </a:rPr>
              <a:t>, Mihajlo D. Popović,</a:t>
            </a:r>
            <a:endParaRPr lang="en-US">
              <a:solidFill>
                <a:schemeClr val="tx1"/>
              </a:solidFill>
            </a:endParaRPr>
          </a:p>
          <a:p>
            <a:r>
              <a:rPr lang="en-US" sz="800">
                <a:solidFill>
                  <a:schemeClr val="tx1"/>
                </a:solidFill>
              </a:rPr>
              <a:t>Fatigue crack paths in light aircraft wing </a:t>
            </a:r>
            <a:r>
              <a:rPr lang="en-US" sz="800" err="1">
                <a:solidFill>
                  <a:schemeClr val="tx1"/>
                </a:solidFill>
              </a:rPr>
              <a:t>spars,International</a:t>
            </a:r>
            <a:r>
              <a:rPr lang="en-US" sz="800">
                <a:solidFill>
                  <a:schemeClr val="tx1"/>
                </a:solidFill>
              </a:rPr>
              <a:t> Journal of Fatigue, Volume 123,</a:t>
            </a:r>
            <a:endParaRPr lang="en-US">
              <a:solidFill>
                <a:schemeClr val="tx1"/>
              </a:solidFill>
            </a:endParaRPr>
          </a:p>
          <a:p>
            <a:r>
              <a:rPr lang="en-US" sz="800">
                <a:solidFill>
                  <a:schemeClr val="tx1"/>
                </a:solidFill>
              </a:rPr>
              <a:t>2019,Pages 96-104, ISSN 0142-1123, doi.org/10.1016/j.ijfatigue.2019.02.013.</a:t>
            </a:r>
          </a:p>
          <a:p>
            <a:endParaRPr lang="en-US" sz="800">
              <a:solidFill>
                <a:schemeClr val="tx1"/>
              </a:solidFill>
            </a:endParaRPr>
          </a:p>
          <a:p>
            <a:r>
              <a:rPr lang="en-US" sz="800">
                <a:solidFill>
                  <a:schemeClr val="tx1"/>
                </a:solidFill>
              </a:rPr>
              <a:t>ScienceDirect, Lift Distribution, www.sciencedirect.com/topics/engineering/lift-distribution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918A4-7AD8-CDEE-95F8-1923DEC26C69}"/>
              </a:ext>
            </a:extLst>
          </p:cNvPr>
          <p:cNvSpPr>
            <a:spLocks noGrp="1"/>
          </p:cNvSpPr>
          <p:nvPr>
            <p:ph type="title"/>
          </p:nvPr>
        </p:nvSpPr>
        <p:spPr>
          <a:xfrm>
            <a:off x="713250" y="57053"/>
            <a:ext cx="7717500" cy="738900"/>
          </a:xfrm>
        </p:spPr>
        <p:txBody>
          <a:bodyPr/>
          <a:lstStyle/>
          <a:p>
            <a:r>
              <a:rPr lang="pt-PT" err="1"/>
              <a:t>Aplications</a:t>
            </a:r>
            <a:r>
              <a:rPr lang="pt-PT"/>
              <a:t> </a:t>
            </a:r>
            <a:r>
              <a:rPr lang="pt-PT" err="1"/>
              <a:t>of</a:t>
            </a:r>
            <a:r>
              <a:rPr lang="pt-PT"/>
              <a:t> </a:t>
            </a:r>
            <a:r>
              <a:rPr lang="pt-PT" err="1"/>
              <a:t>rivet</a:t>
            </a:r>
            <a:r>
              <a:rPr lang="pt-PT"/>
              <a:t> </a:t>
            </a:r>
            <a:r>
              <a:rPr lang="pt-PT" err="1"/>
              <a:t>junctions</a:t>
            </a:r>
            <a:endParaRPr lang="en-US"/>
          </a:p>
        </p:txBody>
      </p:sp>
      <p:sp>
        <p:nvSpPr>
          <p:cNvPr id="3" name="Subtitle 2">
            <a:extLst>
              <a:ext uri="{FF2B5EF4-FFF2-40B4-BE49-F238E27FC236}">
                <a16:creationId xmlns:a16="http://schemas.microsoft.com/office/drawing/2014/main" id="{7BF82749-205B-CBC1-2021-3EA08DE9D92A}"/>
              </a:ext>
            </a:extLst>
          </p:cNvPr>
          <p:cNvSpPr>
            <a:spLocks noGrp="1"/>
          </p:cNvSpPr>
          <p:nvPr>
            <p:ph type="subTitle" idx="1"/>
          </p:nvPr>
        </p:nvSpPr>
        <p:spPr>
          <a:xfrm>
            <a:off x="6760050" y="3533969"/>
            <a:ext cx="3341400" cy="931880"/>
          </a:xfrm>
        </p:spPr>
        <p:txBody>
          <a:bodyPr/>
          <a:lstStyle/>
          <a:p>
            <a:r>
              <a:rPr lang="en-US"/>
              <a:t>Automotive industry</a:t>
            </a:r>
          </a:p>
        </p:txBody>
      </p:sp>
      <p:sp>
        <p:nvSpPr>
          <p:cNvPr id="4" name="Subtitle 3">
            <a:extLst>
              <a:ext uri="{FF2B5EF4-FFF2-40B4-BE49-F238E27FC236}">
                <a16:creationId xmlns:a16="http://schemas.microsoft.com/office/drawing/2014/main" id="{3F545FE9-4024-6608-3260-DF07E6E923C7}"/>
              </a:ext>
            </a:extLst>
          </p:cNvPr>
          <p:cNvSpPr>
            <a:spLocks noGrp="1"/>
          </p:cNvSpPr>
          <p:nvPr>
            <p:ph type="subTitle" idx="2"/>
          </p:nvPr>
        </p:nvSpPr>
        <p:spPr>
          <a:xfrm>
            <a:off x="6112736" y="4532735"/>
            <a:ext cx="572544" cy="509164"/>
          </a:xfrm>
        </p:spPr>
        <p:txBody>
          <a:bodyPr/>
          <a:lstStyle/>
          <a:p>
            <a:r>
              <a:rPr lang="en-US"/>
              <a:t>[1]</a:t>
            </a:r>
          </a:p>
        </p:txBody>
      </p:sp>
      <p:pic>
        <p:nvPicPr>
          <p:cNvPr id="5" name="Picture 4">
            <a:extLst>
              <a:ext uri="{FF2B5EF4-FFF2-40B4-BE49-F238E27FC236}">
                <a16:creationId xmlns:a16="http://schemas.microsoft.com/office/drawing/2014/main" id="{FFABAC57-15B5-5733-9FC1-3EBA9EFDA981}"/>
              </a:ext>
            </a:extLst>
          </p:cNvPr>
          <p:cNvPicPr>
            <a:picLocks noChangeAspect="1"/>
          </p:cNvPicPr>
          <p:nvPr/>
        </p:nvPicPr>
        <p:blipFill>
          <a:blip r:embed="rId3"/>
          <a:stretch>
            <a:fillRect/>
          </a:stretch>
        </p:blipFill>
        <p:spPr>
          <a:xfrm>
            <a:off x="436807" y="921586"/>
            <a:ext cx="2640322" cy="1761473"/>
          </a:xfrm>
          <a:prstGeom prst="rect">
            <a:avLst/>
          </a:prstGeom>
        </p:spPr>
      </p:pic>
      <p:pic>
        <p:nvPicPr>
          <p:cNvPr id="6" name="Picture 5">
            <a:extLst>
              <a:ext uri="{FF2B5EF4-FFF2-40B4-BE49-F238E27FC236}">
                <a16:creationId xmlns:a16="http://schemas.microsoft.com/office/drawing/2014/main" id="{3C015BDD-DFD8-F379-D1CD-EEA328789303}"/>
              </a:ext>
            </a:extLst>
          </p:cNvPr>
          <p:cNvPicPr>
            <a:picLocks noChangeAspect="1"/>
          </p:cNvPicPr>
          <p:nvPr/>
        </p:nvPicPr>
        <p:blipFill>
          <a:blip r:embed="rId4"/>
          <a:stretch>
            <a:fillRect/>
          </a:stretch>
        </p:blipFill>
        <p:spPr>
          <a:xfrm>
            <a:off x="1718211" y="2808692"/>
            <a:ext cx="2525729" cy="1894297"/>
          </a:xfrm>
          <a:prstGeom prst="rect">
            <a:avLst/>
          </a:prstGeom>
        </p:spPr>
      </p:pic>
      <p:pic>
        <p:nvPicPr>
          <p:cNvPr id="7" name="Picture 6">
            <a:extLst>
              <a:ext uri="{FF2B5EF4-FFF2-40B4-BE49-F238E27FC236}">
                <a16:creationId xmlns:a16="http://schemas.microsoft.com/office/drawing/2014/main" id="{796D3895-CF6F-B61B-9E5B-28A18A9F0844}"/>
              </a:ext>
            </a:extLst>
          </p:cNvPr>
          <p:cNvPicPr>
            <a:picLocks noChangeAspect="1"/>
          </p:cNvPicPr>
          <p:nvPr/>
        </p:nvPicPr>
        <p:blipFill>
          <a:blip r:embed="rId5"/>
          <a:stretch>
            <a:fillRect/>
          </a:stretch>
        </p:blipFill>
        <p:spPr>
          <a:xfrm>
            <a:off x="5047864" y="1264645"/>
            <a:ext cx="3754885" cy="2153327"/>
          </a:xfrm>
          <a:prstGeom prst="rect">
            <a:avLst/>
          </a:prstGeom>
        </p:spPr>
      </p:pic>
      <p:sp>
        <p:nvSpPr>
          <p:cNvPr id="8" name="Subtitle 2">
            <a:extLst>
              <a:ext uri="{FF2B5EF4-FFF2-40B4-BE49-F238E27FC236}">
                <a16:creationId xmlns:a16="http://schemas.microsoft.com/office/drawing/2014/main" id="{D2050631-DB5A-0C41-75E8-BCAEB5670B86}"/>
              </a:ext>
            </a:extLst>
          </p:cNvPr>
          <p:cNvSpPr txBox="1">
            <a:spLocks/>
          </p:cNvSpPr>
          <p:nvPr/>
        </p:nvSpPr>
        <p:spPr>
          <a:xfrm>
            <a:off x="3150812" y="977308"/>
            <a:ext cx="1336898" cy="630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r>
              <a:rPr lang="pt-PT" err="1"/>
              <a:t>Furniture</a:t>
            </a:r>
            <a:endParaRPr lang="en-US"/>
          </a:p>
        </p:txBody>
      </p:sp>
      <p:sp>
        <p:nvSpPr>
          <p:cNvPr id="9" name="Subtitle 2">
            <a:extLst>
              <a:ext uri="{FF2B5EF4-FFF2-40B4-BE49-F238E27FC236}">
                <a16:creationId xmlns:a16="http://schemas.microsoft.com/office/drawing/2014/main" id="{6C9B7CB1-55A2-DF44-7115-BFE593281DDF}"/>
              </a:ext>
            </a:extLst>
          </p:cNvPr>
          <p:cNvSpPr txBox="1">
            <a:spLocks/>
          </p:cNvSpPr>
          <p:nvPr/>
        </p:nvSpPr>
        <p:spPr>
          <a:xfrm>
            <a:off x="91390" y="3755840"/>
            <a:ext cx="1553138" cy="2715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r>
              <a:rPr lang="en-US"/>
              <a:t>Civil</a:t>
            </a:r>
          </a:p>
          <a:p>
            <a:r>
              <a:rPr lang="en-US"/>
              <a:t>Construction</a:t>
            </a:r>
          </a:p>
        </p:txBody>
      </p:sp>
      <p:cxnSp>
        <p:nvCxnSpPr>
          <p:cNvPr id="17" name="Conexão em Ângulos Retos 16">
            <a:extLst>
              <a:ext uri="{FF2B5EF4-FFF2-40B4-BE49-F238E27FC236}">
                <a16:creationId xmlns:a16="http://schemas.microsoft.com/office/drawing/2014/main" id="{99A7E138-5F74-F0D1-0F83-18F5B44A38D7}"/>
              </a:ext>
            </a:extLst>
          </p:cNvPr>
          <p:cNvCxnSpPr/>
          <p:nvPr/>
        </p:nvCxnSpPr>
        <p:spPr>
          <a:xfrm rot="16200000" flipH="1">
            <a:off x="1899806" y="2254078"/>
            <a:ext cx="3781403" cy="1116418"/>
          </a:xfrm>
          <a:prstGeom prst="bentConnector3">
            <a:avLst>
              <a:gd name="adj1" fmla="val 47455"/>
            </a:avLst>
          </a:prstGeom>
          <a:ln w="28575"/>
        </p:spPr>
        <p:style>
          <a:lnRef idx="1">
            <a:schemeClr val="accent1"/>
          </a:lnRef>
          <a:fillRef idx="0">
            <a:schemeClr val="accent1"/>
          </a:fillRef>
          <a:effectRef idx="0">
            <a:schemeClr val="accent1"/>
          </a:effectRef>
          <a:fontRef idx="minor">
            <a:schemeClr val="tx1"/>
          </a:fontRef>
        </p:style>
      </p:cxnSp>
      <p:cxnSp>
        <p:nvCxnSpPr>
          <p:cNvPr id="22" name="Conexão em Ângulos Retos 21">
            <a:extLst>
              <a:ext uri="{FF2B5EF4-FFF2-40B4-BE49-F238E27FC236}">
                <a16:creationId xmlns:a16="http://schemas.microsoft.com/office/drawing/2014/main" id="{CFB8330C-2B8E-F28A-2BF6-2B79D8C04A38}"/>
              </a:ext>
            </a:extLst>
          </p:cNvPr>
          <p:cNvCxnSpPr/>
          <p:nvPr/>
        </p:nvCxnSpPr>
        <p:spPr>
          <a:xfrm rot="16200000" flipH="1">
            <a:off x="-947426" y="2157769"/>
            <a:ext cx="3781404" cy="1309036"/>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24" name="Conexão Reta 23">
            <a:extLst>
              <a:ext uri="{FF2B5EF4-FFF2-40B4-BE49-F238E27FC236}">
                <a16:creationId xmlns:a16="http://schemas.microsoft.com/office/drawing/2014/main" id="{5D538C1B-EC55-FA6F-DAEF-E5BE17424F93}"/>
              </a:ext>
            </a:extLst>
          </p:cNvPr>
          <p:cNvCxnSpPr>
            <a:cxnSpLocks/>
          </p:cNvCxnSpPr>
          <p:nvPr/>
        </p:nvCxnSpPr>
        <p:spPr>
          <a:xfrm flipH="1">
            <a:off x="4928135" y="3547196"/>
            <a:ext cx="387461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Conexão Reta 25">
            <a:extLst>
              <a:ext uri="{FF2B5EF4-FFF2-40B4-BE49-F238E27FC236}">
                <a16:creationId xmlns:a16="http://schemas.microsoft.com/office/drawing/2014/main" id="{368A4FD7-D5B3-126F-E407-3AF105404179}"/>
              </a:ext>
            </a:extLst>
          </p:cNvPr>
          <p:cNvCxnSpPr/>
          <p:nvPr/>
        </p:nvCxnSpPr>
        <p:spPr>
          <a:xfrm>
            <a:off x="4928135" y="1264645"/>
            <a:ext cx="0" cy="228255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Marcador de Posição do Número do Diapositivo 9">
            <a:extLst>
              <a:ext uri="{FF2B5EF4-FFF2-40B4-BE49-F238E27FC236}">
                <a16:creationId xmlns:a16="http://schemas.microsoft.com/office/drawing/2014/main" id="{569B9661-22AA-6AEF-0722-0900ABD5981B}"/>
              </a:ext>
            </a:extLst>
          </p:cNvPr>
          <p:cNvSpPr>
            <a:spLocks noGrp="1"/>
          </p:cNvSpPr>
          <p:nvPr>
            <p:ph type="sldNum" sz="quarter" idx="11"/>
          </p:nvPr>
        </p:nvSpPr>
        <p:spPr/>
        <p:txBody>
          <a:bodyPr/>
          <a:lstStyle/>
          <a:p>
            <a:fld id="{79F01021-183D-4F51-9BD8-6D90E73A8F08}" type="slidenum">
              <a:rPr lang="pt-PT" smtClean="0"/>
              <a:t>41</a:t>
            </a:fld>
            <a:endParaRPr lang="pt-PT"/>
          </a:p>
        </p:txBody>
      </p:sp>
    </p:spTree>
    <p:extLst>
      <p:ext uri="{BB962C8B-B14F-4D97-AF65-F5344CB8AC3E}">
        <p14:creationId xmlns:p14="http://schemas.microsoft.com/office/powerpoint/2010/main" val="31517764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334">
          <a:extLst>
            <a:ext uri="{FF2B5EF4-FFF2-40B4-BE49-F238E27FC236}">
              <a16:creationId xmlns:a16="http://schemas.microsoft.com/office/drawing/2014/main" id="{07853BD8-3DA7-F436-203E-0160B3DD7077}"/>
            </a:ext>
          </a:extLst>
        </p:cNvPr>
        <p:cNvGrpSpPr/>
        <p:nvPr/>
      </p:nvGrpSpPr>
      <p:grpSpPr>
        <a:xfrm>
          <a:off x="0" y="0"/>
          <a:ext cx="0" cy="0"/>
          <a:chOff x="0" y="0"/>
          <a:chExt cx="0" cy="0"/>
        </a:xfrm>
      </p:grpSpPr>
      <p:sp>
        <p:nvSpPr>
          <p:cNvPr id="2335" name="Google Shape;2335;p52">
            <a:extLst>
              <a:ext uri="{FF2B5EF4-FFF2-40B4-BE49-F238E27FC236}">
                <a16:creationId xmlns:a16="http://schemas.microsoft.com/office/drawing/2014/main" id="{9391C2BC-26E0-2E25-0060-7B2053F21954}"/>
              </a:ext>
            </a:extLst>
          </p:cNvPr>
          <p:cNvSpPr txBox="1">
            <a:spLocks noGrp="1"/>
          </p:cNvSpPr>
          <p:nvPr>
            <p:ph type="title"/>
          </p:nvPr>
        </p:nvSpPr>
        <p:spPr>
          <a:xfrm>
            <a:off x="2324000" y="1555800"/>
            <a:ext cx="4496100" cy="20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What?</a:t>
            </a:r>
            <a:br>
              <a:rPr lang="en"/>
            </a:br>
            <a:r>
              <a:rPr lang="en"/>
              <a:t>Why?</a:t>
            </a:r>
            <a:endParaRPr/>
          </a:p>
        </p:txBody>
      </p:sp>
      <p:grpSp>
        <p:nvGrpSpPr>
          <p:cNvPr id="2336" name="Google Shape;2336;p52">
            <a:extLst>
              <a:ext uri="{FF2B5EF4-FFF2-40B4-BE49-F238E27FC236}">
                <a16:creationId xmlns:a16="http://schemas.microsoft.com/office/drawing/2014/main" id="{DDEADC96-4BDD-96CD-47CF-6999EB4E8BF0}"/>
              </a:ext>
            </a:extLst>
          </p:cNvPr>
          <p:cNvGrpSpPr/>
          <p:nvPr/>
        </p:nvGrpSpPr>
        <p:grpSpPr>
          <a:xfrm>
            <a:off x="4478745" y="939463"/>
            <a:ext cx="186507" cy="3264574"/>
            <a:chOff x="4478745" y="939463"/>
            <a:chExt cx="186507" cy="3264574"/>
          </a:xfrm>
        </p:grpSpPr>
        <p:grpSp>
          <p:nvGrpSpPr>
            <p:cNvPr id="2337" name="Google Shape;2337;p52">
              <a:extLst>
                <a:ext uri="{FF2B5EF4-FFF2-40B4-BE49-F238E27FC236}">
                  <a16:creationId xmlns:a16="http://schemas.microsoft.com/office/drawing/2014/main" id="{5FB7640C-76EB-7D6E-397E-83822C8CE03D}"/>
                </a:ext>
              </a:extLst>
            </p:cNvPr>
            <p:cNvGrpSpPr/>
            <p:nvPr/>
          </p:nvGrpSpPr>
          <p:grpSpPr>
            <a:xfrm>
              <a:off x="4478745" y="939463"/>
              <a:ext cx="186507" cy="314399"/>
              <a:chOff x="1421025" y="1637275"/>
              <a:chExt cx="270300" cy="455650"/>
            </a:xfrm>
          </p:grpSpPr>
          <p:cxnSp>
            <p:nvCxnSpPr>
              <p:cNvPr id="2338" name="Google Shape;2338;p52">
                <a:extLst>
                  <a:ext uri="{FF2B5EF4-FFF2-40B4-BE49-F238E27FC236}">
                    <a16:creationId xmlns:a16="http://schemas.microsoft.com/office/drawing/2014/main" id="{C3B57353-5890-93CF-B88E-392D3EFB0B68}"/>
                  </a:ext>
                </a:extLst>
              </p:cNvPr>
              <p:cNvCxnSpPr/>
              <p:nvPr/>
            </p:nvCxnSpPr>
            <p:spPr>
              <a:xfrm>
                <a:off x="1421025" y="1637275"/>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339" name="Google Shape;2339;p52">
                <a:extLst>
                  <a:ext uri="{FF2B5EF4-FFF2-40B4-BE49-F238E27FC236}">
                    <a16:creationId xmlns:a16="http://schemas.microsoft.com/office/drawing/2014/main" id="{C3AB74A8-EEDB-4A11-ED7A-D5D46570C311}"/>
                  </a:ext>
                </a:extLst>
              </p:cNvPr>
              <p:cNvCxnSpPr/>
              <p:nvPr/>
            </p:nvCxnSpPr>
            <p:spPr>
              <a:xfrm>
                <a:off x="1421025" y="1789158"/>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340" name="Google Shape;2340;p52">
                <a:extLst>
                  <a:ext uri="{FF2B5EF4-FFF2-40B4-BE49-F238E27FC236}">
                    <a16:creationId xmlns:a16="http://schemas.microsoft.com/office/drawing/2014/main" id="{484E5E43-57CE-EB0F-07C2-36FA8DEA30D3}"/>
                  </a:ext>
                </a:extLst>
              </p:cNvPr>
              <p:cNvCxnSpPr/>
              <p:nvPr/>
            </p:nvCxnSpPr>
            <p:spPr>
              <a:xfrm>
                <a:off x="1421025" y="1941042"/>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341" name="Google Shape;2341;p52">
                <a:extLst>
                  <a:ext uri="{FF2B5EF4-FFF2-40B4-BE49-F238E27FC236}">
                    <a16:creationId xmlns:a16="http://schemas.microsoft.com/office/drawing/2014/main" id="{0C7138FC-3005-06FB-D9AA-A2146D1E12E0}"/>
                  </a:ext>
                </a:extLst>
              </p:cNvPr>
              <p:cNvCxnSpPr/>
              <p:nvPr/>
            </p:nvCxnSpPr>
            <p:spPr>
              <a:xfrm>
                <a:off x="1421025" y="2092925"/>
                <a:ext cx="270300" cy="0"/>
              </a:xfrm>
              <a:prstGeom prst="straightConnector1">
                <a:avLst/>
              </a:prstGeom>
              <a:noFill/>
              <a:ln w="9525" cap="flat" cmpd="sng">
                <a:solidFill>
                  <a:schemeClr val="dk1"/>
                </a:solidFill>
                <a:prstDash val="solid"/>
                <a:round/>
                <a:headEnd type="none" w="med" len="med"/>
                <a:tailEnd type="none" w="med" len="med"/>
              </a:ln>
            </p:spPr>
          </p:cxnSp>
        </p:grpSp>
        <p:grpSp>
          <p:nvGrpSpPr>
            <p:cNvPr id="2342" name="Google Shape;2342;p52">
              <a:extLst>
                <a:ext uri="{FF2B5EF4-FFF2-40B4-BE49-F238E27FC236}">
                  <a16:creationId xmlns:a16="http://schemas.microsoft.com/office/drawing/2014/main" id="{86D3B1F8-8BA8-1F11-12E6-F8C29ED07EFB}"/>
                </a:ext>
              </a:extLst>
            </p:cNvPr>
            <p:cNvGrpSpPr/>
            <p:nvPr/>
          </p:nvGrpSpPr>
          <p:grpSpPr>
            <a:xfrm>
              <a:off x="4478745" y="3889638"/>
              <a:ext cx="186507" cy="314399"/>
              <a:chOff x="1421025" y="1637275"/>
              <a:chExt cx="270300" cy="455650"/>
            </a:xfrm>
          </p:grpSpPr>
          <p:cxnSp>
            <p:nvCxnSpPr>
              <p:cNvPr id="2343" name="Google Shape;2343;p52">
                <a:extLst>
                  <a:ext uri="{FF2B5EF4-FFF2-40B4-BE49-F238E27FC236}">
                    <a16:creationId xmlns:a16="http://schemas.microsoft.com/office/drawing/2014/main" id="{5880917F-58BF-DE91-6C06-52BD1AE8BE9B}"/>
                  </a:ext>
                </a:extLst>
              </p:cNvPr>
              <p:cNvCxnSpPr/>
              <p:nvPr/>
            </p:nvCxnSpPr>
            <p:spPr>
              <a:xfrm>
                <a:off x="1421025" y="1637275"/>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344" name="Google Shape;2344;p52">
                <a:extLst>
                  <a:ext uri="{FF2B5EF4-FFF2-40B4-BE49-F238E27FC236}">
                    <a16:creationId xmlns:a16="http://schemas.microsoft.com/office/drawing/2014/main" id="{F767A93C-A4D4-E7EB-150B-E2F021C5BD9E}"/>
                  </a:ext>
                </a:extLst>
              </p:cNvPr>
              <p:cNvCxnSpPr/>
              <p:nvPr/>
            </p:nvCxnSpPr>
            <p:spPr>
              <a:xfrm>
                <a:off x="1421025" y="1789158"/>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345" name="Google Shape;2345;p52">
                <a:extLst>
                  <a:ext uri="{FF2B5EF4-FFF2-40B4-BE49-F238E27FC236}">
                    <a16:creationId xmlns:a16="http://schemas.microsoft.com/office/drawing/2014/main" id="{FAE23EC4-52A1-2481-9057-BD4AFC023A94}"/>
                  </a:ext>
                </a:extLst>
              </p:cNvPr>
              <p:cNvCxnSpPr/>
              <p:nvPr/>
            </p:nvCxnSpPr>
            <p:spPr>
              <a:xfrm>
                <a:off x="1421025" y="1941042"/>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346" name="Google Shape;2346;p52">
                <a:extLst>
                  <a:ext uri="{FF2B5EF4-FFF2-40B4-BE49-F238E27FC236}">
                    <a16:creationId xmlns:a16="http://schemas.microsoft.com/office/drawing/2014/main" id="{E8C20C1F-38A6-F284-7D47-AE70B6D2EC11}"/>
                  </a:ext>
                </a:extLst>
              </p:cNvPr>
              <p:cNvCxnSpPr/>
              <p:nvPr/>
            </p:nvCxnSpPr>
            <p:spPr>
              <a:xfrm>
                <a:off x="1421025" y="2092925"/>
                <a:ext cx="270300" cy="0"/>
              </a:xfrm>
              <a:prstGeom prst="straightConnector1">
                <a:avLst/>
              </a:prstGeom>
              <a:noFill/>
              <a:ln w="9525" cap="flat" cmpd="sng">
                <a:solidFill>
                  <a:schemeClr val="dk1"/>
                </a:solidFill>
                <a:prstDash val="solid"/>
                <a:round/>
                <a:headEnd type="none" w="med" len="med"/>
                <a:tailEnd type="none" w="med" len="med"/>
              </a:ln>
            </p:spPr>
          </p:cxnSp>
        </p:grpSp>
      </p:grpSp>
      <p:sp>
        <p:nvSpPr>
          <p:cNvPr id="2" name="Marcador de Posição do Número do Diapositivo 1">
            <a:extLst>
              <a:ext uri="{FF2B5EF4-FFF2-40B4-BE49-F238E27FC236}">
                <a16:creationId xmlns:a16="http://schemas.microsoft.com/office/drawing/2014/main" id="{A5DF59B4-764A-C58C-510B-5D047CF484E6}"/>
              </a:ext>
            </a:extLst>
          </p:cNvPr>
          <p:cNvSpPr>
            <a:spLocks noGrp="1"/>
          </p:cNvSpPr>
          <p:nvPr>
            <p:ph type="sldNum" sz="quarter" idx="11"/>
          </p:nvPr>
        </p:nvSpPr>
        <p:spPr/>
        <p:txBody>
          <a:bodyPr/>
          <a:lstStyle/>
          <a:p>
            <a:fld id="{79F01021-183D-4F51-9BD8-6D90E73A8F08}" type="slidenum">
              <a:rPr lang="pt-PT" smtClean="0"/>
              <a:t>42</a:t>
            </a:fld>
            <a:endParaRPr lang="pt-PT"/>
          </a:p>
        </p:txBody>
      </p:sp>
    </p:spTree>
    <p:extLst>
      <p:ext uri="{BB962C8B-B14F-4D97-AF65-F5344CB8AC3E}">
        <p14:creationId xmlns:p14="http://schemas.microsoft.com/office/powerpoint/2010/main" val="3797689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9A31B-17A0-AB37-B6A2-A171F83D559B}"/>
              </a:ext>
            </a:extLst>
          </p:cNvPr>
          <p:cNvSpPr>
            <a:spLocks noGrp="1"/>
          </p:cNvSpPr>
          <p:nvPr>
            <p:ph type="title"/>
          </p:nvPr>
        </p:nvSpPr>
        <p:spPr/>
        <p:txBody>
          <a:bodyPr/>
          <a:lstStyle/>
          <a:p>
            <a:r>
              <a:rPr lang="en-US"/>
              <a:t>RIVETS</a:t>
            </a:r>
          </a:p>
        </p:txBody>
      </p:sp>
      <p:pic>
        <p:nvPicPr>
          <p:cNvPr id="6" name="Picture 5">
            <a:extLst>
              <a:ext uri="{FF2B5EF4-FFF2-40B4-BE49-F238E27FC236}">
                <a16:creationId xmlns:a16="http://schemas.microsoft.com/office/drawing/2014/main" id="{DC53D0D5-934D-0D8F-7EBE-488B24FE3234}"/>
              </a:ext>
            </a:extLst>
          </p:cNvPr>
          <p:cNvPicPr>
            <a:picLocks noChangeAspect="1"/>
          </p:cNvPicPr>
          <p:nvPr/>
        </p:nvPicPr>
        <p:blipFill>
          <a:blip r:embed="rId2"/>
          <a:srcRect b="17912"/>
          <a:stretch/>
        </p:blipFill>
        <p:spPr>
          <a:xfrm>
            <a:off x="2037996" y="2828225"/>
            <a:ext cx="5068007" cy="1493610"/>
          </a:xfrm>
          <a:prstGeom prst="rect">
            <a:avLst/>
          </a:prstGeom>
        </p:spPr>
      </p:pic>
      <p:pic>
        <p:nvPicPr>
          <p:cNvPr id="8" name="Picture 7">
            <a:extLst>
              <a:ext uri="{FF2B5EF4-FFF2-40B4-BE49-F238E27FC236}">
                <a16:creationId xmlns:a16="http://schemas.microsoft.com/office/drawing/2014/main" id="{7726FCB1-0D4C-11DF-F2D6-AA0BA8F01DF3}"/>
              </a:ext>
            </a:extLst>
          </p:cNvPr>
          <p:cNvPicPr>
            <a:picLocks noChangeAspect="1"/>
          </p:cNvPicPr>
          <p:nvPr/>
        </p:nvPicPr>
        <p:blipFill>
          <a:blip r:embed="rId3"/>
          <a:stretch>
            <a:fillRect/>
          </a:stretch>
        </p:blipFill>
        <p:spPr>
          <a:xfrm>
            <a:off x="5382797" y="1095303"/>
            <a:ext cx="3085330" cy="1387825"/>
          </a:xfrm>
          <a:prstGeom prst="rect">
            <a:avLst/>
          </a:prstGeom>
        </p:spPr>
      </p:pic>
      <p:sp>
        <p:nvSpPr>
          <p:cNvPr id="9" name="TextBox 8">
            <a:extLst>
              <a:ext uri="{FF2B5EF4-FFF2-40B4-BE49-F238E27FC236}">
                <a16:creationId xmlns:a16="http://schemas.microsoft.com/office/drawing/2014/main" id="{401D4C90-E4B4-6F37-DBBA-706DB8DF6792}"/>
              </a:ext>
            </a:extLst>
          </p:cNvPr>
          <p:cNvSpPr txBox="1"/>
          <p:nvPr/>
        </p:nvSpPr>
        <p:spPr>
          <a:xfrm>
            <a:off x="675873" y="1428690"/>
            <a:ext cx="4287328" cy="1046440"/>
          </a:xfrm>
          <a:prstGeom prst="rect">
            <a:avLst/>
          </a:prstGeom>
          <a:noFill/>
        </p:spPr>
        <p:txBody>
          <a:bodyPr wrap="square" rtlCol="0">
            <a:spAutoFit/>
          </a:bodyPr>
          <a:lstStyle/>
          <a:p>
            <a:r>
              <a:rPr lang="en-GB" sz="1600">
                <a:solidFill>
                  <a:schemeClr val="tx1"/>
                </a:solidFill>
              </a:rPr>
              <a:t>Rivets are permanent fasteners used to join two or more plates or shell structures with different materials.</a:t>
            </a:r>
          </a:p>
          <a:p>
            <a:endParaRPr lang="pt-PT">
              <a:solidFill>
                <a:schemeClr val="tx1"/>
              </a:solidFill>
            </a:endParaRPr>
          </a:p>
        </p:txBody>
      </p:sp>
      <p:sp>
        <p:nvSpPr>
          <p:cNvPr id="5" name="Marcador de Posição do Número do Diapositivo 4">
            <a:extLst>
              <a:ext uri="{FF2B5EF4-FFF2-40B4-BE49-F238E27FC236}">
                <a16:creationId xmlns:a16="http://schemas.microsoft.com/office/drawing/2014/main" id="{A2C85327-4F41-3D6E-15CA-CF89D26BAA1F}"/>
              </a:ext>
            </a:extLst>
          </p:cNvPr>
          <p:cNvSpPr>
            <a:spLocks noGrp="1"/>
          </p:cNvSpPr>
          <p:nvPr>
            <p:ph type="sldNum" sz="quarter" idx="11"/>
          </p:nvPr>
        </p:nvSpPr>
        <p:spPr/>
        <p:txBody>
          <a:bodyPr/>
          <a:lstStyle/>
          <a:p>
            <a:fld id="{79F01021-183D-4F51-9BD8-6D90E73A8F08}" type="slidenum">
              <a:rPr lang="pt-PT" smtClean="0"/>
              <a:t>43</a:t>
            </a:fld>
            <a:endParaRPr lang="pt-PT"/>
          </a:p>
        </p:txBody>
      </p:sp>
    </p:spTree>
    <p:extLst>
      <p:ext uri="{BB962C8B-B14F-4D97-AF65-F5344CB8AC3E}">
        <p14:creationId xmlns:p14="http://schemas.microsoft.com/office/powerpoint/2010/main" val="33119923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2261"/>
        <p:cNvGrpSpPr/>
        <p:nvPr/>
      </p:nvGrpSpPr>
      <p:grpSpPr>
        <a:xfrm>
          <a:off x="0" y="0"/>
          <a:ext cx="0" cy="0"/>
          <a:chOff x="0" y="0"/>
          <a:chExt cx="0" cy="0"/>
        </a:xfrm>
      </p:grpSpPr>
      <p:sp>
        <p:nvSpPr>
          <p:cNvPr id="2262" name="Google Shape;2262;p49"/>
          <p:cNvSpPr txBox="1">
            <a:spLocks noGrp="1"/>
          </p:cNvSpPr>
          <p:nvPr>
            <p:ph type="title"/>
          </p:nvPr>
        </p:nvSpPr>
        <p:spPr>
          <a:xfrm>
            <a:off x="647650" y="611887"/>
            <a:ext cx="2225868" cy="7389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Advantages</a:t>
            </a:r>
            <a:endParaRPr lang="en-GB"/>
          </a:p>
        </p:txBody>
      </p:sp>
      <p:sp>
        <p:nvSpPr>
          <p:cNvPr id="23" name="CaixaDeTexto 22">
            <a:extLst>
              <a:ext uri="{FF2B5EF4-FFF2-40B4-BE49-F238E27FC236}">
                <a16:creationId xmlns:a16="http://schemas.microsoft.com/office/drawing/2014/main" id="{2D63AFD8-F069-3D07-FB34-698B0CA3A6CE}"/>
              </a:ext>
            </a:extLst>
          </p:cNvPr>
          <p:cNvSpPr txBox="1"/>
          <p:nvPr/>
        </p:nvSpPr>
        <p:spPr>
          <a:xfrm>
            <a:off x="289924" y="1436912"/>
            <a:ext cx="3671596" cy="3108543"/>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solidFill>
              </a:rPr>
              <a:t>Can connect boards from different materials;</a:t>
            </a:r>
          </a:p>
          <a:p>
            <a:pPr marL="285750" indent="-285750">
              <a:buClr>
                <a:schemeClr val="tx1"/>
              </a:buClr>
              <a:buFont typeface="Arial" panose="020B0604020202020204" pitchFamily="34" charset="0"/>
              <a:buChar char="→"/>
            </a:pPr>
            <a:endParaRPr lang="en-US">
              <a:solidFill>
                <a:schemeClr val="tx1"/>
              </a:solidFill>
            </a:endParaRPr>
          </a:p>
          <a:p>
            <a:pPr marL="285750" indent="-285750">
              <a:buClr>
                <a:schemeClr val="tx1"/>
              </a:buClr>
              <a:buFont typeface="Arial" panose="020B0604020202020204" pitchFamily="34" charset="0"/>
              <a:buChar char="→"/>
            </a:pPr>
            <a:r>
              <a:rPr lang="en-US">
                <a:solidFill>
                  <a:schemeClr val="tx1"/>
                </a:solidFill>
              </a:rPr>
              <a:t>Can have different types of finishes;</a:t>
            </a:r>
          </a:p>
          <a:p>
            <a:pPr marL="285750" indent="-285750">
              <a:buClr>
                <a:schemeClr val="tx1"/>
              </a:buClr>
              <a:buFont typeface="Arial" panose="020B0604020202020204" pitchFamily="34" charset="0"/>
              <a:buChar char="→"/>
            </a:pPr>
            <a:endParaRPr lang="en-US">
              <a:solidFill>
                <a:schemeClr val="tx1"/>
              </a:solidFill>
            </a:endParaRPr>
          </a:p>
          <a:p>
            <a:pPr marL="285750" indent="-285750">
              <a:buClr>
                <a:schemeClr val="tx1"/>
              </a:buClr>
              <a:buFont typeface="Arial" panose="020B0604020202020204" pitchFamily="34" charset="0"/>
              <a:buChar char="→"/>
            </a:pPr>
            <a:r>
              <a:rPr lang="en-US">
                <a:solidFill>
                  <a:schemeClr val="tx1"/>
                </a:solidFill>
              </a:rPr>
              <a:t>Can be used as clamps, spacers, shafts, electrical contacts, </a:t>
            </a:r>
            <a:r>
              <a:rPr lang="en-US" err="1">
                <a:solidFill>
                  <a:schemeClr val="tx1"/>
                </a:solidFill>
              </a:rPr>
              <a:t>etc</a:t>
            </a:r>
            <a:r>
              <a:rPr lang="en-US">
                <a:solidFill>
                  <a:schemeClr val="tx1"/>
                </a:solidFill>
              </a:rPr>
              <a:t>;</a:t>
            </a:r>
          </a:p>
          <a:p>
            <a:pPr marL="285750" indent="-285750">
              <a:buClr>
                <a:schemeClr val="tx1"/>
              </a:buClr>
              <a:buFont typeface="Arial" panose="020B0604020202020204" pitchFamily="34" charset="0"/>
              <a:buChar char="→"/>
            </a:pPr>
            <a:endParaRPr lang="en-US">
              <a:solidFill>
                <a:schemeClr val="tx1"/>
              </a:solidFill>
            </a:endParaRPr>
          </a:p>
          <a:p>
            <a:pPr marL="285750" indent="-285750">
              <a:buClr>
                <a:schemeClr val="tx1"/>
              </a:buClr>
              <a:buFont typeface="Arial" panose="020B0604020202020204" pitchFamily="34" charset="0"/>
              <a:buChar char="→"/>
            </a:pPr>
            <a:r>
              <a:rPr lang="en-US">
                <a:solidFill>
                  <a:schemeClr val="tx1"/>
                </a:solidFill>
              </a:rPr>
              <a:t>Can be assembled by high-speed automatic machines;</a:t>
            </a:r>
          </a:p>
          <a:p>
            <a:pPr>
              <a:buClr>
                <a:schemeClr val="tx1"/>
              </a:buClr>
            </a:pPr>
            <a:endParaRPr lang="en-US">
              <a:solidFill>
                <a:schemeClr val="tx1"/>
              </a:solidFill>
            </a:endParaRPr>
          </a:p>
          <a:p>
            <a:pPr marL="285750" indent="-285750">
              <a:buClr>
                <a:schemeClr val="tx1"/>
              </a:buClr>
              <a:buFont typeface="Arial" panose="020B0604020202020204" pitchFamily="34" charset="0"/>
              <a:buChar char="→"/>
            </a:pPr>
            <a:r>
              <a:rPr lang="en-US">
                <a:solidFill>
                  <a:schemeClr val="tx1"/>
                </a:solidFill>
              </a:rPr>
              <a:t>Simple and cheaper process;</a:t>
            </a:r>
          </a:p>
          <a:p>
            <a:pPr marL="285750" indent="-285750">
              <a:buClr>
                <a:schemeClr val="tx1"/>
              </a:buClr>
              <a:buFont typeface="Arial" panose="020B0604020202020204" pitchFamily="34" charset="0"/>
              <a:buChar char="→"/>
            </a:pPr>
            <a:endParaRPr lang="en-US">
              <a:solidFill>
                <a:schemeClr val="tx1"/>
              </a:solidFill>
            </a:endParaRPr>
          </a:p>
          <a:p>
            <a:pPr marL="285750" indent="-285750">
              <a:buClr>
                <a:schemeClr val="tx1"/>
              </a:buClr>
              <a:buFont typeface="Arial" panose="020B0604020202020204" pitchFamily="34" charset="0"/>
              <a:buChar char="→"/>
            </a:pPr>
            <a:r>
              <a:rPr lang="en-US">
                <a:solidFill>
                  <a:schemeClr val="tx1"/>
                </a:solidFill>
              </a:rPr>
              <a:t> High reliability.</a:t>
            </a:r>
            <a:endParaRPr lang="pt-PT">
              <a:solidFill>
                <a:schemeClr val="tx1"/>
              </a:solidFill>
            </a:endParaRPr>
          </a:p>
        </p:txBody>
      </p:sp>
      <p:sp>
        <p:nvSpPr>
          <p:cNvPr id="29" name="Google Shape;2262;p49">
            <a:extLst>
              <a:ext uri="{FF2B5EF4-FFF2-40B4-BE49-F238E27FC236}">
                <a16:creationId xmlns:a16="http://schemas.microsoft.com/office/drawing/2014/main" id="{E02321CC-D351-E894-FA6D-ADCFC4CBA38C}"/>
              </a:ext>
            </a:extLst>
          </p:cNvPr>
          <p:cNvSpPr txBox="1">
            <a:spLocks/>
          </p:cNvSpPr>
          <p:nvPr/>
        </p:nvSpPr>
        <p:spPr>
          <a:xfrm>
            <a:off x="5042783" y="611887"/>
            <a:ext cx="2577321" cy="738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Orbitron"/>
              <a:buNone/>
              <a:defRPr sz="3000" b="0" i="0" u="none" strike="noStrike" cap="none">
                <a:solidFill>
                  <a:schemeClr val="dk1"/>
                </a:solidFill>
                <a:latin typeface="Orbitron"/>
                <a:ea typeface="Orbitron"/>
                <a:cs typeface="Orbitron"/>
                <a:sym typeface="Orbitron"/>
              </a:defRPr>
            </a:lvl1pPr>
            <a:lvl2pPr marR="0" lvl="1" algn="l" rtl="0">
              <a:lnSpc>
                <a:spcPct val="100000"/>
              </a:lnSpc>
              <a:spcBef>
                <a:spcPts val="0"/>
              </a:spcBef>
              <a:spcAft>
                <a:spcPts val="0"/>
              </a:spcAft>
              <a:buClr>
                <a:schemeClr val="dk1"/>
              </a:buClr>
              <a:buSzPts val="3000"/>
              <a:buFont typeface="Orbitron"/>
              <a:buNone/>
              <a:defRPr sz="3000" b="0" i="0" u="none" strike="noStrike" cap="none">
                <a:solidFill>
                  <a:schemeClr val="dk1"/>
                </a:solidFill>
                <a:latin typeface="Orbitron"/>
                <a:ea typeface="Orbitron"/>
                <a:cs typeface="Orbitron"/>
                <a:sym typeface="Orbitron"/>
              </a:defRPr>
            </a:lvl2pPr>
            <a:lvl3pPr marR="0" lvl="2" algn="l" rtl="0">
              <a:lnSpc>
                <a:spcPct val="100000"/>
              </a:lnSpc>
              <a:spcBef>
                <a:spcPts val="0"/>
              </a:spcBef>
              <a:spcAft>
                <a:spcPts val="0"/>
              </a:spcAft>
              <a:buClr>
                <a:schemeClr val="dk1"/>
              </a:buClr>
              <a:buSzPts val="3000"/>
              <a:buFont typeface="Orbitron"/>
              <a:buNone/>
              <a:defRPr sz="3000" b="0" i="0" u="none" strike="noStrike" cap="none">
                <a:solidFill>
                  <a:schemeClr val="dk1"/>
                </a:solidFill>
                <a:latin typeface="Orbitron"/>
                <a:ea typeface="Orbitron"/>
                <a:cs typeface="Orbitron"/>
                <a:sym typeface="Orbitron"/>
              </a:defRPr>
            </a:lvl3pPr>
            <a:lvl4pPr marR="0" lvl="3" algn="l" rtl="0">
              <a:lnSpc>
                <a:spcPct val="100000"/>
              </a:lnSpc>
              <a:spcBef>
                <a:spcPts val="0"/>
              </a:spcBef>
              <a:spcAft>
                <a:spcPts val="0"/>
              </a:spcAft>
              <a:buClr>
                <a:schemeClr val="dk1"/>
              </a:buClr>
              <a:buSzPts val="3000"/>
              <a:buFont typeface="Orbitron"/>
              <a:buNone/>
              <a:defRPr sz="3000" b="0" i="0" u="none" strike="noStrike" cap="none">
                <a:solidFill>
                  <a:schemeClr val="dk1"/>
                </a:solidFill>
                <a:latin typeface="Orbitron"/>
                <a:ea typeface="Orbitron"/>
                <a:cs typeface="Orbitron"/>
                <a:sym typeface="Orbitron"/>
              </a:defRPr>
            </a:lvl4pPr>
            <a:lvl5pPr marR="0" lvl="4" algn="l" rtl="0">
              <a:lnSpc>
                <a:spcPct val="100000"/>
              </a:lnSpc>
              <a:spcBef>
                <a:spcPts val="0"/>
              </a:spcBef>
              <a:spcAft>
                <a:spcPts val="0"/>
              </a:spcAft>
              <a:buClr>
                <a:schemeClr val="dk1"/>
              </a:buClr>
              <a:buSzPts val="3000"/>
              <a:buFont typeface="Orbitron"/>
              <a:buNone/>
              <a:defRPr sz="3000" b="0" i="0" u="none" strike="noStrike" cap="none">
                <a:solidFill>
                  <a:schemeClr val="dk1"/>
                </a:solidFill>
                <a:latin typeface="Orbitron"/>
                <a:ea typeface="Orbitron"/>
                <a:cs typeface="Orbitron"/>
                <a:sym typeface="Orbitron"/>
              </a:defRPr>
            </a:lvl5pPr>
            <a:lvl6pPr marR="0" lvl="5" algn="l" rtl="0">
              <a:lnSpc>
                <a:spcPct val="100000"/>
              </a:lnSpc>
              <a:spcBef>
                <a:spcPts val="0"/>
              </a:spcBef>
              <a:spcAft>
                <a:spcPts val="0"/>
              </a:spcAft>
              <a:buClr>
                <a:schemeClr val="dk1"/>
              </a:buClr>
              <a:buSzPts val="3000"/>
              <a:buFont typeface="Orbitron"/>
              <a:buNone/>
              <a:defRPr sz="3000" b="0" i="0" u="none" strike="noStrike" cap="none">
                <a:solidFill>
                  <a:schemeClr val="dk1"/>
                </a:solidFill>
                <a:latin typeface="Orbitron"/>
                <a:ea typeface="Orbitron"/>
                <a:cs typeface="Orbitron"/>
                <a:sym typeface="Orbitron"/>
              </a:defRPr>
            </a:lvl6pPr>
            <a:lvl7pPr marR="0" lvl="6" algn="l" rtl="0">
              <a:lnSpc>
                <a:spcPct val="100000"/>
              </a:lnSpc>
              <a:spcBef>
                <a:spcPts val="0"/>
              </a:spcBef>
              <a:spcAft>
                <a:spcPts val="0"/>
              </a:spcAft>
              <a:buClr>
                <a:schemeClr val="dk1"/>
              </a:buClr>
              <a:buSzPts val="3000"/>
              <a:buFont typeface="Orbitron"/>
              <a:buNone/>
              <a:defRPr sz="3000" b="0" i="0" u="none" strike="noStrike" cap="none">
                <a:solidFill>
                  <a:schemeClr val="dk1"/>
                </a:solidFill>
                <a:latin typeface="Orbitron"/>
                <a:ea typeface="Orbitron"/>
                <a:cs typeface="Orbitron"/>
                <a:sym typeface="Orbitron"/>
              </a:defRPr>
            </a:lvl7pPr>
            <a:lvl8pPr marR="0" lvl="7" algn="l" rtl="0">
              <a:lnSpc>
                <a:spcPct val="100000"/>
              </a:lnSpc>
              <a:spcBef>
                <a:spcPts val="0"/>
              </a:spcBef>
              <a:spcAft>
                <a:spcPts val="0"/>
              </a:spcAft>
              <a:buClr>
                <a:schemeClr val="dk1"/>
              </a:buClr>
              <a:buSzPts val="3000"/>
              <a:buFont typeface="Orbitron"/>
              <a:buNone/>
              <a:defRPr sz="3000" b="0" i="0" u="none" strike="noStrike" cap="none">
                <a:solidFill>
                  <a:schemeClr val="dk1"/>
                </a:solidFill>
                <a:latin typeface="Orbitron"/>
                <a:ea typeface="Orbitron"/>
                <a:cs typeface="Orbitron"/>
                <a:sym typeface="Orbitron"/>
              </a:defRPr>
            </a:lvl8pPr>
            <a:lvl9pPr marR="0" lvl="8" algn="l" rtl="0">
              <a:lnSpc>
                <a:spcPct val="100000"/>
              </a:lnSpc>
              <a:spcBef>
                <a:spcPts val="0"/>
              </a:spcBef>
              <a:spcAft>
                <a:spcPts val="0"/>
              </a:spcAft>
              <a:buClr>
                <a:schemeClr val="dk1"/>
              </a:buClr>
              <a:buSzPts val="3000"/>
              <a:buFont typeface="Orbitron"/>
              <a:buNone/>
              <a:defRPr sz="3000" b="0" i="0" u="none" strike="noStrike" cap="none">
                <a:solidFill>
                  <a:schemeClr val="dk1"/>
                </a:solidFill>
                <a:latin typeface="Orbitron"/>
                <a:ea typeface="Orbitron"/>
                <a:cs typeface="Orbitron"/>
                <a:sym typeface="Orbitron"/>
              </a:defRPr>
            </a:lvl9pPr>
          </a:lstStyle>
          <a:p>
            <a:r>
              <a:rPr lang="pt-PT" err="1"/>
              <a:t>Disadvantages</a:t>
            </a:r>
            <a:endParaRPr lang="pt-PT"/>
          </a:p>
        </p:txBody>
      </p:sp>
      <p:sp>
        <p:nvSpPr>
          <p:cNvPr id="30" name="CaixaDeTexto 29">
            <a:extLst>
              <a:ext uri="{FF2B5EF4-FFF2-40B4-BE49-F238E27FC236}">
                <a16:creationId xmlns:a16="http://schemas.microsoft.com/office/drawing/2014/main" id="{2C3FC8B9-8D41-0684-75CF-A3260AEB92C0}"/>
              </a:ext>
            </a:extLst>
          </p:cNvPr>
          <p:cNvSpPr txBox="1"/>
          <p:nvPr/>
        </p:nvSpPr>
        <p:spPr>
          <a:xfrm>
            <a:off x="4703924" y="1436912"/>
            <a:ext cx="3671596" cy="203132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solidFill>
              </a:rPr>
              <a:t>Lower tensile and fatigue strength than screw and thread connections;</a:t>
            </a:r>
          </a:p>
          <a:p>
            <a:pPr marL="285750" indent="-285750">
              <a:buClr>
                <a:schemeClr val="tx1"/>
              </a:buClr>
              <a:buFont typeface="Arial" panose="020B0604020202020204" pitchFamily="34" charset="0"/>
              <a:buChar char="→"/>
            </a:pPr>
            <a:endParaRPr lang="en-US">
              <a:solidFill>
                <a:schemeClr val="tx1"/>
              </a:solidFill>
            </a:endParaRPr>
          </a:p>
          <a:p>
            <a:pPr marL="285750" indent="-285750">
              <a:buClr>
                <a:schemeClr val="tx1"/>
              </a:buClr>
              <a:buFont typeface="Arial" panose="020B0604020202020204" pitchFamily="34" charset="0"/>
              <a:buChar char="→"/>
            </a:pPr>
            <a:r>
              <a:rPr lang="en-US">
                <a:solidFill>
                  <a:schemeClr val="tx1"/>
                </a:solidFill>
              </a:rPr>
              <a:t>Typically, rivets need to be destroyed for maintenance or replacement;</a:t>
            </a:r>
          </a:p>
          <a:p>
            <a:pPr marL="285750" indent="-285750">
              <a:buClr>
                <a:schemeClr val="tx1"/>
              </a:buClr>
              <a:buFont typeface="Arial" panose="020B0604020202020204" pitchFamily="34" charset="0"/>
              <a:buChar char="→"/>
            </a:pPr>
            <a:endParaRPr lang="en-US">
              <a:solidFill>
                <a:schemeClr val="tx1"/>
              </a:solidFill>
            </a:endParaRPr>
          </a:p>
          <a:p>
            <a:pPr marL="285750" indent="-285750">
              <a:buClr>
                <a:schemeClr val="tx1"/>
              </a:buClr>
              <a:buFont typeface="Arial" panose="020B0604020202020204" pitchFamily="34" charset="0"/>
              <a:buChar char="→"/>
            </a:pPr>
            <a:r>
              <a:rPr lang="en-US">
                <a:solidFill>
                  <a:schemeClr val="tx1"/>
                </a:solidFill>
              </a:rPr>
              <a:t>When mass produced, it does not have the same precision as threaded connections.</a:t>
            </a:r>
            <a:endParaRPr lang="pt-PT">
              <a:solidFill>
                <a:schemeClr val="tx1"/>
              </a:solidFill>
            </a:endParaRPr>
          </a:p>
        </p:txBody>
      </p:sp>
      <p:sp>
        <p:nvSpPr>
          <p:cNvPr id="35" name="Marcador de Posição do Número do Diapositivo 34">
            <a:extLst>
              <a:ext uri="{FF2B5EF4-FFF2-40B4-BE49-F238E27FC236}">
                <a16:creationId xmlns:a16="http://schemas.microsoft.com/office/drawing/2014/main" id="{E3301BC0-33B1-85D4-553F-AEE12A953483}"/>
              </a:ext>
            </a:extLst>
          </p:cNvPr>
          <p:cNvSpPr>
            <a:spLocks noGrp="1"/>
          </p:cNvSpPr>
          <p:nvPr>
            <p:ph type="sldNum" sz="quarter" idx="11"/>
          </p:nvPr>
        </p:nvSpPr>
        <p:spPr/>
        <p:txBody>
          <a:bodyPr/>
          <a:lstStyle/>
          <a:p>
            <a:fld id="{79F01021-183D-4F51-9BD8-6D90E73A8F08}" type="slidenum">
              <a:rPr lang="pt-PT" smtClean="0"/>
              <a:t>44</a:t>
            </a:fld>
            <a:endParaRPr lang="pt-PT"/>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ACE997-82AB-D29E-67CE-7A8BD7210946}"/>
              </a:ext>
            </a:extLst>
          </p:cNvPr>
          <p:cNvSpPr>
            <a:spLocks noGrp="1"/>
          </p:cNvSpPr>
          <p:nvPr>
            <p:ph type="title"/>
          </p:nvPr>
        </p:nvSpPr>
        <p:spPr>
          <a:xfrm>
            <a:off x="431335" y="193565"/>
            <a:ext cx="7717500" cy="738900"/>
          </a:xfrm>
        </p:spPr>
        <p:txBody>
          <a:bodyPr/>
          <a:lstStyle/>
          <a:p>
            <a:r>
              <a:rPr lang="pt-PT" b="1" err="1"/>
              <a:t>Riveting</a:t>
            </a:r>
            <a:r>
              <a:rPr lang="pt-PT" b="1"/>
              <a:t> </a:t>
            </a:r>
            <a:r>
              <a:rPr lang="pt-PT" b="1" err="1"/>
              <a:t>technology</a:t>
            </a:r>
            <a:br>
              <a:rPr lang="pt-PT" b="1"/>
            </a:br>
            <a:endParaRPr lang="pt-PT"/>
          </a:p>
        </p:txBody>
      </p:sp>
      <p:sp>
        <p:nvSpPr>
          <p:cNvPr id="12" name="CaixaDeTexto 11">
            <a:extLst>
              <a:ext uri="{FF2B5EF4-FFF2-40B4-BE49-F238E27FC236}">
                <a16:creationId xmlns:a16="http://schemas.microsoft.com/office/drawing/2014/main" id="{C6555BDD-0A45-D23A-1BC7-351FC21289A3}"/>
              </a:ext>
            </a:extLst>
          </p:cNvPr>
          <p:cNvSpPr txBox="1"/>
          <p:nvPr/>
        </p:nvSpPr>
        <p:spPr>
          <a:xfrm>
            <a:off x="2998945" y="1203284"/>
            <a:ext cx="3393387" cy="400110"/>
          </a:xfrm>
          <a:prstGeom prst="rect">
            <a:avLst/>
          </a:prstGeom>
          <a:noFill/>
        </p:spPr>
        <p:txBody>
          <a:bodyPr wrap="square">
            <a:spAutoFit/>
          </a:bodyPr>
          <a:lstStyle/>
          <a:p>
            <a:pPr algn="ctr"/>
            <a:r>
              <a:rPr lang="pt-PT" sz="2000">
                <a:solidFill>
                  <a:schemeClr val="tx1">
                    <a:lumMod val="85000"/>
                  </a:schemeClr>
                </a:solidFill>
              </a:rPr>
              <a:t>Normal </a:t>
            </a:r>
            <a:r>
              <a:rPr lang="pt-PT" sz="2000" err="1">
                <a:solidFill>
                  <a:schemeClr val="tx1">
                    <a:lumMod val="85000"/>
                  </a:schemeClr>
                </a:solidFill>
              </a:rPr>
              <a:t>riveting</a:t>
            </a:r>
            <a:r>
              <a:rPr lang="pt-PT" sz="2000">
                <a:solidFill>
                  <a:schemeClr val="tx1">
                    <a:lumMod val="85000"/>
                  </a:schemeClr>
                </a:solidFill>
              </a:rPr>
              <a:t> </a:t>
            </a:r>
            <a:r>
              <a:rPr lang="pt-PT" sz="2000" err="1">
                <a:solidFill>
                  <a:schemeClr val="tx1">
                    <a:lumMod val="85000"/>
                  </a:schemeClr>
                </a:solidFill>
              </a:rPr>
              <a:t>technology</a:t>
            </a:r>
            <a:endParaRPr lang="pt-PT" sz="2000">
              <a:solidFill>
                <a:schemeClr val="tx1">
                  <a:lumMod val="85000"/>
                </a:schemeClr>
              </a:solidFill>
            </a:endParaRPr>
          </a:p>
        </p:txBody>
      </p:sp>
      <p:sp>
        <p:nvSpPr>
          <p:cNvPr id="16" name="CaixaDeTexto 15">
            <a:extLst>
              <a:ext uri="{FF2B5EF4-FFF2-40B4-BE49-F238E27FC236}">
                <a16:creationId xmlns:a16="http://schemas.microsoft.com/office/drawing/2014/main" id="{5985861F-6DB3-6B2E-CD9A-4470789A96BE}"/>
              </a:ext>
            </a:extLst>
          </p:cNvPr>
          <p:cNvSpPr txBox="1"/>
          <p:nvPr/>
        </p:nvSpPr>
        <p:spPr>
          <a:xfrm>
            <a:off x="507534" y="1896205"/>
            <a:ext cx="2413635" cy="369332"/>
          </a:xfrm>
          <a:prstGeom prst="rect">
            <a:avLst/>
          </a:prstGeom>
          <a:noFill/>
        </p:spPr>
        <p:txBody>
          <a:bodyPr wrap="square">
            <a:spAutoFit/>
          </a:bodyPr>
          <a:lstStyle/>
          <a:p>
            <a:pPr algn="ctr"/>
            <a:r>
              <a:rPr lang="pt-PT" sz="1800" err="1">
                <a:solidFill>
                  <a:schemeClr val="tx1">
                    <a:lumMod val="85000"/>
                  </a:schemeClr>
                </a:solidFill>
              </a:rPr>
              <a:t>Conventional</a:t>
            </a:r>
            <a:r>
              <a:rPr lang="pt-PT" sz="1800">
                <a:solidFill>
                  <a:schemeClr val="tx1">
                    <a:lumMod val="85000"/>
                  </a:schemeClr>
                </a:solidFill>
              </a:rPr>
              <a:t> </a:t>
            </a:r>
            <a:r>
              <a:rPr lang="pt-PT" sz="1800" err="1">
                <a:solidFill>
                  <a:schemeClr val="tx1">
                    <a:lumMod val="85000"/>
                  </a:schemeClr>
                </a:solidFill>
              </a:rPr>
              <a:t>riveting</a:t>
            </a:r>
            <a:endParaRPr lang="pt-PT" sz="1800">
              <a:solidFill>
                <a:schemeClr val="tx1">
                  <a:lumMod val="85000"/>
                </a:schemeClr>
              </a:solidFill>
            </a:endParaRPr>
          </a:p>
        </p:txBody>
      </p:sp>
      <p:pic>
        <p:nvPicPr>
          <p:cNvPr id="17" name="Imagem 16" descr="Uma imagem com diagrama, Saturação de cores, file&#10;&#10;Descrição gerada automaticamente">
            <a:extLst>
              <a:ext uri="{FF2B5EF4-FFF2-40B4-BE49-F238E27FC236}">
                <a16:creationId xmlns:a16="http://schemas.microsoft.com/office/drawing/2014/main" id="{0C8CD807-D3E0-24B2-441E-8745979BB2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132" y="2383054"/>
            <a:ext cx="2758440" cy="1312875"/>
          </a:xfrm>
          <a:prstGeom prst="rect">
            <a:avLst/>
          </a:prstGeom>
        </p:spPr>
      </p:pic>
      <p:sp>
        <p:nvSpPr>
          <p:cNvPr id="18" name="CaixaDeTexto 17">
            <a:extLst>
              <a:ext uri="{FF2B5EF4-FFF2-40B4-BE49-F238E27FC236}">
                <a16:creationId xmlns:a16="http://schemas.microsoft.com/office/drawing/2014/main" id="{E4DD0AE7-80F1-109F-A2AE-3BF34F087316}"/>
              </a:ext>
            </a:extLst>
          </p:cNvPr>
          <p:cNvSpPr txBox="1"/>
          <p:nvPr/>
        </p:nvSpPr>
        <p:spPr>
          <a:xfrm>
            <a:off x="65097" y="3822348"/>
            <a:ext cx="3146108" cy="58477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a:solidFill>
                  <a:schemeClr val="tx1">
                    <a:lumMod val="85000"/>
                  </a:schemeClr>
                </a:solidFill>
              </a:rPr>
              <a:t>uses the plastic deformation of the rivet to join plates</a:t>
            </a:r>
            <a:endParaRPr lang="pt-PT" sz="1600">
              <a:solidFill>
                <a:schemeClr val="tx1">
                  <a:lumMod val="85000"/>
                </a:schemeClr>
              </a:solidFill>
            </a:endParaRPr>
          </a:p>
        </p:txBody>
      </p:sp>
      <p:sp>
        <p:nvSpPr>
          <p:cNvPr id="21" name="CaixaDeTexto 20">
            <a:extLst>
              <a:ext uri="{FF2B5EF4-FFF2-40B4-BE49-F238E27FC236}">
                <a16:creationId xmlns:a16="http://schemas.microsoft.com/office/drawing/2014/main" id="{AFE391E3-094B-FC17-C6F2-FE8B1F137FB4}"/>
              </a:ext>
            </a:extLst>
          </p:cNvPr>
          <p:cNvSpPr txBox="1"/>
          <p:nvPr/>
        </p:nvSpPr>
        <p:spPr>
          <a:xfrm>
            <a:off x="4101465" y="1851889"/>
            <a:ext cx="5444490" cy="369332"/>
          </a:xfrm>
          <a:prstGeom prst="rect">
            <a:avLst/>
          </a:prstGeom>
          <a:noFill/>
        </p:spPr>
        <p:txBody>
          <a:bodyPr wrap="square">
            <a:spAutoFit/>
          </a:bodyPr>
          <a:lstStyle/>
          <a:p>
            <a:pPr algn="ctr"/>
            <a:r>
              <a:rPr lang="pt-PT" sz="1800" err="1">
                <a:solidFill>
                  <a:schemeClr val="tx1">
                    <a:lumMod val="85000"/>
                  </a:schemeClr>
                </a:solidFill>
              </a:rPr>
              <a:t>Blind</a:t>
            </a:r>
            <a:r>
              <a:rPr lang="pt-PT" sz="1800">
                <a:solidFill>
                  <a:schemeClr val="tx1">
                    <a:lumMod val="85000"/>
                  </a:schemeClr>
                </a:solidFill>
              </a:rPr>
              <a:t> </a:t>
            </a:r>
            <a:r>
              <a:rPr lang="pt-PT" sz="1800" err="1">
                <a:solidFill>
                  <a:schemeClr val="tx1">
                    <a:lumMod val="85000"/>
                  </a:schemeClr>
                </a:solidFill>
              </a:rPr>
              <a:t>riveting</a:t>
            </a:r>
            <a:endParaRPr lang="pt-PT" sz="1800">
              <a:solidFill>
                <a:schemeClr val="tx1">
                  <a:lumMod val="85000"/>
                </a:schemeClr>
              </a:solidFill>
            </a:endParaRPr>
          </a:p>
        </p:txBody>
      </p:sp>
      <p:pic>
        <p:nvPicPr>
          <p:cNvPr id="22" name="Imagem 21" descr="Uma imagem com esboço, design, ilustração, tipografia&#10;&#10;Descrição gerada automaticamente">
            <a:extLst>
              <a:ext uri="{FF2B5EF4-FFF2-40B4-BE49-F238E27FC236}">
                <a16:creationId xmlns:a16="http://schemas.microsoft.com/office/drawing/2014/main" id="{AAC3B415-ACE6-0B06-E04B-0E344B30C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0675" y="2280738"/>
            <a:ext cx="2846070" cy="1453036"/>
          </a:xfrm>
          <a:prstGeom prst="rect">
            <a:avLst/>
          </a:prstGeom>
        </p:spPr>
      </p:pic>
      <p:sp>
        <p:nvSpPr>
          <p:cNvPr id="23" name="CaixaDeTexto 22">
            <a:extLst>
              <a:ext uri="{FF2B5EF4-FFF2-40B4-BE49-F238E27FC236}">
                <a16:creationId xmlns:a16="http://schemas.microsoft.com/office/drawing/2014/main" id="{1C20F5AA-487F-6661-F314-F8C4F877A274}"/>
              </a:ext>
            </a:extLst>
          </p:cNvPr>
          <p:cNvSpPr txBox="1"/>
          <p:nvPr/>
        </p:nvSpPr>
        <p:spPr>
          <a:xfrm>
            <a:off x="4878929" y="3822348"/>
            <a:ext cx="3889562" cy="584775"/>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sz="1600">
                <a:solidFill>
                  <a:schemeClr val="tx1">
                    <a:lumMod val="85000"/>
                  </a:schemeClr>
                </a:solidFill>
              </a:rPr>
              <a:t>consists of two parts, which are the rivet body and the rivet stem</a:t>
            </a:r>
            <a:endParaRPr lang="pt-PT" sz="1600">
              <a:solidFill>
                <a:schemeClr val="tx1">
                  <a:lumMod val="85000"/>
                </a:schemeClr>
              </a:solidFill>
            </a:endParaRPr>
          </a:p>
        </p:txBody>
      </p:sp>
      <p:sp>
        <p:nvSpPr>
          <p:cNvPr id="25" name="CaixaDeTexto 24">
            <a:extLst>
              <a:ext uri="{FF2B5EF4-FFF2-40B4-BE49-F238E27FC236}">
                <a16:creationId xmlns:a16="http://schemas.microsoft.com/office/drawing/2014/main" id="{869B2772-6093-D7F2-5963-1A39B63F3590}"/>
              </a:ext>
            </a:extLst>
          </p:cNvPr>
          <p:cNvSpPr txBox="1"/>
          <p:nvPr/>
        </p:nvSpPr>
        <p:spPr>
          <a:xfrm>
            <a:off x="609625" y="4642158"/>
            <a:ext cx="525780" cy="307777"/>
          </a:xfrm>
          <a:prstGeom prst="rect">
            <a:avLst/>
          </a:prstGeom>
          <a:noFill/>
        </p:spPr>
        <p:txBody>
          <a:bodyPr wrap="square" rtlCol="0">
            <a:spAutoFit/>
          </a:bodyPr>
          <a:lstStyle/>
          <a:p>
            <a:pPr algn="ctr"/>
            <a:r>
              <a:rPr lang="pt-PT">
                <a:solidFill>
                  <a:schemeClr val="tx1">
                    <a:lumMod val="85000"/>
                  </a:schemeClr>
                </a:solidFill>
              </a:rPr>
              <a:t>[3]</a:t>
            </a:r>
          </a:p>
        </p:txBody>
      </p:sp>
      <p:sp>
        <p:nvSpPr>
          <p:cNvPr id="26" name="Marcador de Posição do Número do Diapositivo 25">
            <a:extLst>
              <a:ext uri="{FF2B5EF4-FFF2-40B4-BE49-F238E27FC236}">
                <a16:creationId xmlns:a16="http://schemas.microsoft.com/office/drawing/2014/main" id="{A2FE57FB-15CD-6153-0428-5B9A54C984A1}"/>
              </a:ext>
            </a:extLst>
          </p:cNvPr>
          <p:cNvSpPr>
            <a:spLocks noGrp="1"/>
          </p:cNvSpPr>
          <p:nvPr>
            <p:ph type="sldNum" sz="quarter" idx="11"/>
          </p:nvPr>
        </p:nvSpPr>
        <p:spPr/>
        <p:txBody>
          <a:bodyPr/>
          <a:lstStyle/>
          <a:p>
            <a:fld id="{79F01021-183D-4F51-9BD8-6D90E73A8F08}" type="slidenum">
              <a:rPr lang="pt-PT" smtClean="0"/>
              <a:t>45</a:t>
            </a:fld>
            <a:endParaRPr lang="pt-PT"/>
          </a:p>
        </p:txBody>
      </p:sp>
    </p:spTree>
    <p:extLst>
      <p:ext uri="{BB962C8B-B14F-4D97-AF65-F5344CB8AC3E}">
        <p14:creationId xmlns:p14="http://schemas.microsoft.com/office/powerpoint/2010/main" val="1801906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 name="Retângulo 56">
            <a:extLst>
              <a:ext uri="{FF2B5EF4-FFF2-40B4-BE49-F238E27FC236}">
                <a16:creationId xmlns:a16="http://schemas.microsoft.com/office/drawing/2014/main" id="{162823AF-57EC-A445-AE3D-836C00A2719E}"/>
              </a:ext>
            </a:extLst>
          </p:cNvPr>
          <p:cNvSpPr/>
          <p:nvPr/>
        </p:nvSpPr>
        <p:spPr>
          <a:xfrm>
            <a:off x="87957" y="4357406"/>
            <a:ext cx="540693" cy="68449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11" name="CaixaDeTexto 10">
            <a:extLst>
              <a:ext uri="{FF2B5EF4-FFF2-40B4-BE49-F238E27FC236}">
                <a16:creationId xmlns:a16="http://schemas.microsoft.com/office/drawing/2014/main" id="{D4E7792A-8576-AE8B-1832-9B9F5AED322E}"/>
              </a:ext>
            </a:extLst>
          </p:cNvPr>
          <p:cNvSpPr txBox="1"/>
          <p:nvPr/>
        </p:nvSpPr>
        <p:spPr>
          <a:xfrm>
            <a:off x="2722906" y="493165"/>
            <a:ext cx="3698187" cy="461665"/>
          </a:xfrm>
          <a:prstGeom prst="rect">
            <a:avLst/>
          </a:prstGeom>
          <a:noFill/>
        </p:spPr>
        <p:txBody>
          <a:bodyPr wrap="square">
            <a:spAutoFit/>
          </a:bodyPr>
          <a:lstStyle/>
          <a:p>
            <a:pPr algn="ctr"/>
            <a:r>
              <a:rPr lang="pt-PT" sz="2400">
                <a:solidFill>
                  <a:schemeClr val="tx1">
                    <a:lumMod val="85000"/>
                  </a:schemeClr>
                </a:solidFill>
              </a:rPr>
              <a:t>Novel </a:t>
            </a:r>
            <a:r>
              <a:rPr lang="pt-PT" sz="2400" err="1">
                <a:solidFill>
                  <a:schemeClr val="tx1">
                    <a:lumMod val="85000"/>
                  </a:schemeClr>
                </a:solidFill>
              </a:rPr>
              <a:t>riveting</a:t>
            </a:r>
            <a:r>
              <a:rPr lang="pt-PT" sz="2400">
                <a:solidFill>
                  <a:schemeClr val="tx1">
                    <a:lumMod val="85000"/>
                  </a:schemeClr>
                </a:solidFill>
              </a:rPr>
              <a:t> </a:t>
            </a:r>
            <a:r>
              <a:rPr lang="pt-PT" sz="2400" err="1">
                <a:solidFill>
                  <a:schemeClr val="tx1">
                    <a:lumMod val="85000"/>
                  </a:schemeClr>
                </a:solidFill>
              </a:rPr>
              <a:t>techniques</a:t>
            </a:r>
            <a:endParaRPr lang="pt-PT" sz="2400">
              <a:solidFill>
                <a:schemeClr val="tx1">
                  <a:lumMod val="85000"/>
                </a:schemeClr>
              </a:solidFill>
            </a:endParaRPr>
          </a:p>
        </p:txBody>
      </p:sp>
      <p:sp>
        <p:nvSpPr>
          <p:cNvPr id="15" name="CaixaDeTexto 14">
            <a:extLst>
              <a:ext uri="{FF2B5EF4-FFF2-40B4-BE49-F238E27FC236}">
                <a16:creationId xmlns:a16="http://schemas.microsoft.com/office/drawing/2014/main" id="{8BCED392-1572-2825-24C6-0E07F22517FF}"/>
              </a:ext>
            </a:extLst>
          </p:cNvPr>
          <p:cNvSpPr txBox="1"/>
          <p:nvPr/>
        </p:nvSpPr>
        <p:spPr>
          <a:xfrm>
            <a:off x="-88585" y="1228091"/>
            <a:ext cx="2436495" cy="369332"/>
          </a:xfrm>
          <a:prstGeom prst="rect">
            <a:avLst/>
          </a:prstGeom>
          <a:noFill/>
        </p:spPr>
        <p:txBody>
          <a:bodyPr wrap="square">
            <a:spAutoFit/>
          </a:bodyPr>
          <a:lstStyle/>
          <a:p>
            <a:pPr algn="ctr"/>
            <a:r>
              <a:rPr lang="pt-PT" sz="1800" err="1">
                <a:solidFill>
                  <a:schemeClr val="tx1">
                    <a:lumMod val="85000"/>
                  </a:schemeClr>
                </a:solidFill>
              </a:rPr>
              <a:t>Reshaped</a:t>
            </a:r>
            <a:r>
              <a:rPr lang="pt-PT" sz="1800">
                <a:solidFill>
                  <a:schemeClr val="tx1">
                    <a:lumMod val="85000"/>
                  </a:schemeClr>
                </a:solidFill>
              </a:rPr>
              <a:t> </a:t>
            </a:r>
            <a:r>
              <a:rPr lang="pt-PT" sz="1800" err="1">
                <a:solidFill>
                  <a:schemeClr val="tx1">
                    <a:lumMod val="85000"/>
                  </a:schemeClr>
                </a:solidFill>
              </a:rPr>
              <a:t>riveting</a:t>
            </a:r>
            <a:endParaRPr lang="pt-PT" sz="1800">
              <a:solidFill>
                <a:schemeClr val="tx1">
                  <a:lumMod val="85000"/>
                </a:schemeClr>
              </a:solidFill>
            </a:endParaRPr>
          </a:p>
        </p:txBody>
      </p:sp>
      <p:sp>
        <p:nvSpPr>
          <p:cNvPr id="19" name="CaixaDeTexto 18">
            <a:extLst>
              <a:ext uri="{FF2B5EF4-FFF2-40B4-BE49-F238E27FC236}">
                <a16:creationId xmlns:a16="http://schemas.microsoft.com/office/drawing/2014/main" id="{8D9F5C63-3F20-C5E5-810B-323B3F9A294A}"/>
              </a:ext>
            </a:extLst>
          </p:cNvPr>
          <p:cNvSpPr txBox="1"/>
          <p:nvPr/>
        </p:nvSpPr>
        <p:spPr>
          <a:xfrm>
            <a:off x="2722906" y="1228091"/>
            <a:ext cx="1922473" cy="369332"/>
          </a:xfrm>
          <a:prstGeom prst="rect">
            <a:avLst/>
          </a:prstGeom>
          <a:noFill/>
        </p:spPr>
        <p:txBody>
          <a:bodyPr wrap="square">
            <a:spAutoFit/>
          </a:bodyPr>
          <a:lstStyle/>
          <a:p>
            <a:r>
              <a:rPr lang="pt-PT" sz="1800" err="1">
                <a:solidFill>
                  <a:schemeClr val="tx1">
                    <a:lumMod val="85000"/>
                  </a:schemeClr>
                </a:solidFill>
              </a:rPr>
              <a:t>Restored</a:t>
            </a:r>
            <a:r>
              <a:rPr lang="pt-PT" sz="1800">
                <a:solidFill>
                  <a:schemeClr val="tx1">
                    <a:lumMod val="85000"/>
                  </a:schemeClr>
                </a:solidFill>
              </a:rPr>
              <a:t> </a:t>
            </a:r>
            <a:r>
              <a:rPr lang="pt-PT" sz="1800" err="1">
                <a:solidFill>
                  <a:schemeClr val="tx1">
                    <a:lumMod val="85000"/>
                  </a:schemeClr>
                </a:solidFill>
              </a:rPr>
              <a:t>riveting</a:t>
            </a:r>
            <a:endParaRPr lang="pt-PT" sz="1800">
              <a:solidFill>
                <a:schemeClr val="tx1">
                  <a:lumMod val="85000"/>
                </a:schemeClr>
              </a:solidFill>
            </a:endParaRPr>
          </a:p>
        </p:txBody>
      </p:sp>
      <p:sp>
        <p:nvSpPr>
          <p:cNvPr id="20" name="CaixaDeTexto 19">
            <a:extLst>
              <a:ext uri="{FF2B5EF4-FFF2-40B4-BE49-F238E27FC236}">
                <a16:creationId xmlns:a16="http://schemas.microsoft.com/office/drawing/2014/main" id="{BCDA8B30-DBCD-FBF4-27E6-AE38F8933197}"/>
              </a:ext>
            </a:extLst>
          </p:cNvPr>
          <p:cNvSpPr txBox="1"/>
          <p:nvPr/>
        </p:nvSpPr>
        <p:spPr>
          <a:xfrm>
            <a:off x="87957" y="1765518"/>
            <a:ext cx="1605375" cy="30777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high efficiency</a:t>
            </a:r>
            <a:endParaRPr lang="pt-PT">
              <a:solidFill>
                <a:schemeClr val="tx1">
                  <a:lumMod val="85000"/>
                </a:schemeClr>
              </a:solidFill>
            </a:endParaRPr>
          </a:p>
        </p:txBody>
      </p:sp>
      <p:sp>
        <p:nvSpPr>
          <p:cNvPr id="22" name="CaixaDeTexto 21">
            <a:extLst>
              <a:ext uri="{FF2B5EF4-FFF2-40B4-BE49-F238E27FC236}">
                <a16:creationId xmlns:a16="http://schemas.microsoft.com/office/drawing/2014/main" id="{1EE1472D-A38D-930C-A3C0-8143411DEDFB}"/>
              </a:ext>
            </a:extLst>
          </p:cNvPr>
          <p:cNvSpPr txBox="1"/>
          <p:nvPr/>
        </p:nvSpPr>
        <p:spPr>
          <a:xfrm>
            <a:off x="87958" y="2042517"/>
            <a:ext cx="1466522" cy="30777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low cost</a:t>
            </a:r>
            <a:endParaRPr lang="pt-PT">
              <a:solidFill>
                <a:schemeClr val="tx1">
                  <a:lumMod val="85000"/>
                </a:schemeClr>
              </a:solidFill>
            </a:endParaRPr>
          </a:p>
        </p:txBody>
      </p:sp>
      <p:sp>
        <p:nvSpPr>
          <p:cNvPr id="25" name="CaixaDeTexto 24">
            <a:extLst>
              <a:ext uri="{FF2B5EF4-FFF2-40B4-BE49-F238E27FC236}">
                <a16:creationId xmlns:a16="http://schemas.microsoft.com/office/drawing/2014/main" id="{E6B11239-2C51-32DB-430A-6D17763DE1B1}"/>
              </a:ext>
            </a:extLst>
          </p:cNvPr>
          <p:cNvSpPr txBox="1"/>
          <p:nvPr/>
        </p:nvSpPr>
        <p:spPr>
          <a:xfrm>
            <a:off x="87957" y="2342376"/>
            <a:ext cx="2570575"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ability to join coated boards without damage</a:t>
            </a:r>
            <a:endParaRPr lang="pt-PT">
              <a:solidFill>
                <a:schemeClr val="tx1">
                  <a:lumMod val="85000"/>
                </a:schemeClr>
              </a:solidFill>
            </a:endParaRPr>
          </a:p>
        </p:txBody>
      </p:sp>
      <p:sp>
        <p:nvSpPr>
          <p:cNvPr id="27" name="CaixaDeTexto 26">
            <a:extLst>
              <a:ext uri="{FF2B5EF4-FFF2-40B4-BE49-F238E27FC236}">
                <a16:creationId xmlns:a16="http://schemas.microsoft.com/office/drawing/2014/main" id="{FAC49205-EBED-9FF2-60B5-14DC7A58D5D4}"/>
              </a:ext>
            </a:extLst>
          </p:cNvPr>
          <p:cNvSpPr txBox="1"/>
          <p:nvPr/>
        </p:nvSpPr>
        <p:spPr>
          <a:xfrm>
            <a:off x="2520222" y="1771531"/>
            <a:ext cx="2511118"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allows you to renew the damaged closed joint</a:t>
            </a:r>
            <a:endParaRPr lang="pt-PT">
              <a:solidFill>
                <a:schemeClr val="tx1">
                  <a:lumMod val="85000"/>
                </a:schemeClr>
              </a:solidFill>
            </a:endParaRPr>
          </a:p>
        </p:txBody>
      </p:sp>
      <p:sp>
        <p:nvSpPr>
          <p:cNvPr id="29" name="CaixaDeTexto 28">
            <a:extLst>
              <a:ext uri="{FF2B5EF4-FFF2-40B4-BE49-F238E27FC236}">
                <a16:creationId xmlns:a16="http://schemas.microsoft.com/office/drawing/2014/main" id="{8AC05DE4-5890-5411-76A7-669D11E3263C}"/>
              </a:ext>
            </a:extLst>
          </p:cNvPr>
          <p:cNvSpPr txBox="1"/>
          <p:nvPr/>
        </p:nvSpPr>
        <p:spPr>
          <a:xfrm>
            <a:off x="2520221" y="2294751"/>
            <a:ext cx="2247900" cy="307777"/>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avoids material waste</a:t>
            </a:r>
            <a:endParaRPr lang="pt-PT">
              <a:solidFill>
                <a:schemeClr val="tx1">
                  <a:lumMod val="85000"/>
                </a:schemeClr>
              </a:solidFill>
            </a:endParaRPr>
          </a:p>
        </p:txBody>
      </p:sp>
      <p:pic>
        <p:nvPicPr>
          <p:cNvPr id="30" name="Imagem 29" descr="Uma imagem com captura de ecrã, design&#10;&#10;Descrição gerada automaticamente">
            <a:extLst>
              <a:ext uri="{FF2B5EF4-FFF2-40B4-BE49-F238E27FC236}">
                <a16:creationId xmlns:a16="http://schemas.microsoft.com/office/drawing/2014/main" id="{E65FF849-B39E-987A-8DEE-35D3FEA793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531" y="3725737"/>
            <a:ext cx="3744656" cy="1263337"/>
          </a:xfrm>
          <a:prstGeom prst="rect">
            <a:avLst/>
          </a:prstGeom>
        </p:spPr>
      </p:pic>
      <p:cxnSp>
        <p:nvCxnSpPr>
          <p:cNvPr id="32" name="Conexão reta unidirecional 31">
            <a:extLst>
              <a:ext uri="{FF2B5EF4-FFF2-40B4-BE49-F238E27FC236}">
                <a16:creationId xmlns:a16="http://schemas.microsoft.com/office/drawing/2014/main" id="{63E99E98-AF5B-AAD8-F6BC-EE2045A2D0A6}"/>
              </a:ext>
            </a:extLst>
          </p:cNvPr>
          <p:cNvCxnSpPr>
            <a:cxnSpLocks/>
            <a:stCxn id="25" idx="2"/>
            <a:endCxn id="38" idx="0"/>
          </p:cNvCxnSpPr>
          <p:nvPr/>
        </p:nvCxnSpPr>
        <p:spPr>
          <a:xfrm>
            <a:off x="1373245" y="2865596"/>
            <a:ext cx="935615" cy="445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xão reta unidirecional 33">
            <a:extLst>
              <a:ext uri="{FF2B5EF4-FFF2-40B4-BE49-F238E27FC236}">
                <a16:creationId xmlns:a16="http://schemas.microsoft.com/office/drawing/2014/main" id="{39748675-7EDB-FB64-A14E-07CF1E45635C}"/>
              </a:ext>
            </a:extLst>
          </p:cNvPr>
          <p:cNvCxnSpPr>
            <a:cxnSpLocks/>
            <a:stCxn id="29" idx="2"/>
            <a:endCxn id="38" idx="0"/>
          </p:cNvCxnSpPr>
          <p:nvPr/>
        </p:nvCxnSpPr>
        <p:spPr>
          <a:xfrm flipH="1">
            <a:off x="2308860" y="2602528"/>
            <a:ext cx="1335311" cy="7081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aixaDeTexto 37">
            <a:extLst>
              <a:ext uri="{FF2B5EF4-FFF2-40B4-BE49-F238E27FC236}">
                <a16:creationId xmlns:a16="http://schemas.microsoft.com/office/drawing/2014/main" id="{A5A6B09D-AF3C-D835-BB79-1DB7FC2C055C}"/>
              </a:ext>
            </a:extLst>
          </p:cNvPr>
          <p:cNvSpPr txBox="1"/>
          <p:nvPr/>
        </p:nvSpPr>
        <p:spPr>
          <a:xfrm>
            <a:off x="841938" y="3310690"/>
            <a:ext cx="2933843" cy="369332"/>
          </a:xfrm>
          <a:prstGeom prst="rect">
            <a:avLst/>
          </a:prstGeom>
          <a:noFill/>
        </p:spPr>
        <p:txBody>
          <a:bodyPr wrap="square" rtlCol="0">
            <a:spAutoFit/>
          </a:bodyPr>
          <a:lstStyle/>
          <a:p>
            <a:pPr algn="ctr"/>
            <a:r>
              <a:rPr lang="pt-PT" sz="1800" err="1">
                <a:solidFill>
                  <a:schemeClr val="tx1">
                    <a:lumMod val="85000"/>
                  </a:schemeClr>
                </a:solidFill>
              </a:rPr>
              <a:t>Clinch</a:t>
            </a:r>
            <a:r>
              <a:rPr lang="pt-PT" sz="1800">
                <a:solidFill>
                  <a:schemeClr val="tx1">
                    <a:lumMod val="85000"/>
                  </a:schemeClr>
                </a:solidFill>
              </a:rPr>
              <a:t> </a:t>
            </a:r>
            <a:r>
              <a:rPr lang="pt-PT" sz="1800" err="1">
                <a:solidFill>
                  <a:schemeClr val="tx1">
                    <a:lumMod val="85000"/>
                  </a:schemeClr>
                </a:solidFill>
              </a:rPr>
              <a:t>technology</a:t>
            </a:r>
            <a:endParaRPr lang="pt-PT" sz="1800">
              <a:solidFill>
                <a:schemeClr val="tx1">
                  <a:lumMod val="85000"/>
                </a:schemeClr>
              </a:solidFill>
            </a:endParaRPr>
          </a:p>
        </p:txBody>
      </p:sp>
      <p:sp>
        <p:nvSpPr>
          <p:cNvPr id="47" name="CaixaDeTexto 46">
            <a:extLst>
              <a:ext uri="{FF2B5EF4-FFF2-40B4-BE49-F238E27FC236}">
                <a16:creationId xmlns:a16="http://schemas.microsoft.com/office/drawing/2014/main" id="{B00E83D8-86E2-F0F6-EE70-296FC2C398A8}"/>
              </a:ext>
            </a:extLst>
          </p:cNvPr>
          <p:cNvSpPr txBox="1"/>
          <p:nvPr/>
        </p:nvSpPr>
        <p:spPr>
          <a:xfrm>
            <a:off x="5616897" y="1228091"/>
            <a:ext cx="2358390" cy="369332"/>
          </a:xfrm>
          <a:prstGeom prst="rect">
            <a:avLst/>
          </a:prstGeom>
          <a:noFill/>
        </p:spPr>
        <p:txBody>
          <a:bodyPr wrap="square">
            <a:spAutoFit/>
          </a:bodyPr>
          <a:lstStyle/>
          <a:p>
            <a:pPr algn="ctr"/>
            <a:r>
              <a:rPr lang="pt-PT" sz="1800">
                <a:solidFill>
                  <a:schemeClr val="tx1">
                    <a:lumMod val="85000"/>
                  </a:schemeClr>
                </a:solidFill>
              </a:rPr>
              <a:t>Self-piercing </a:t>
            </a:r>
            <a:r>
              <a:rPr lang="pt-PT" sz="1800" err="1">
                <a:solidFill>
                  <a:schemeClr val="tx1">
                    <a:lumMod val="85000"/>
                  </a:schemeClr>
                </a:solidFill>
              </a:rPr>
              <a:t>riveting</a:t>
            </a:r>
            <a:endParaRPr lang="pt-PT" sz="1800">
              <a:solidFill>
                <a:schemeClr val="tx1">
                  <a:lumMod val="85000"/>
                </a:schemeClr>
              </a:solidFill>
            </a:endParaRPr>
          </a:p>
        </p:txBody>
      </p:sp>
      <p:sp>
        <p:nvSpPr>
          <p:cNvPr id="48" name="CaixaDeTexto 47">
            <a:extLst>
              <a:ext uri="{FF2B5EF4-FFF2-40B4-BE49-F238E27FC236}">
                <a16:creationId xmlns:a16="http://schemas.microsoft.com/office/drawing/2014/main" id="{130402A8-2B00-5A93-2412-3839017A377F}"/>
              </a:ext>
            </a:extLst>
          </p:cNvPr>
          <p:cNvSpPr txBox="1"/>
          <p:nvPr/>
        </p:nvSpPr>
        <p:spPr>
          <a:xfrm>
            <a:off x="5518786" y="1784161"/>
            <a:ext cx="3244213"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drilling and riveting can be achieved at the same time</a:t>
            </a:r>
            <a:endParaRPr lang="pt-PT">
              <a:solidFill>
                <a:schemeClr val="tx1">
                  <a:lumMod val="85000"/>
                </a:schemeClr>
              </a:solidFill>
            </a:endParaRPr>
          </a:p>
        </p:txBody>
      </p:sp>
      <p:sp>
        <p:nvSpPr>
          <p:cNvPr id="50" name="CaixaDeTexto 49">
            <a:extLst>
              <a:ext uri="{FF2B5EF4-FFF2-40B4-BE49-F238E27FC236}">
                <a16:creationId xmlns:a16="http://schemas.microsoft.com/office/drawing/2014/main" id="{161D96CB-62C6-4BC9-2131-D8C2A4577D9E}"/>
              </a:ext>
            </a:extLst>
          </p:cNvPr>
          <p:cNvSpPr txBox="1"/>
          <p:nvPr/>
        </p:nvSpPr>
        <p:spPr>
          <a:xfrm>
            <a:off x="5518786" y="2426754"/>
            <a:ext cx="3244213"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coated board can be joined without destroying the coating</a:t>
            </a:r>
            <a:endParaRPr lang="pt-PT">
              <a:solidFill>
                <a:schemeClr val="tx1">
                  <a:lumMod val="85000"/>
                </a:schemeClr>
              </a:solidFill>
            </a:endParaRPr>
          </a:p>
        </p:txBody>
      </p:sp>
      <p:sp>
        <p:nvSpPr>
          <p:cNvPr id="52" name="CaixaDeTexto 51">
            <a:extLst>
              <a:ext uri="{FF2B5EF4-FFF2-40B4-BE49-F238E27FC236}">
                <a16:creationId xmlns:a16="http://schemas.microsoft.com/office/drawing/2014/main" id="{4C3DEE80-97DD-9DCB-B271-DB0B80182243}"/>
              </a:ext>
            </a:extLst>
          </p:cNvPr>
          <p:cNvSpPr txBox="1"/>
          <p:nvPr/>
        </p:nvSpPr>
        <p:spPr>
          <a:xfrm>
            <a:off x="5518786" y="3049080"/>
            <a:ext cx="3160394"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joint produced has high static and fatigue resistance</a:t>
            </a:r>
            <a:endParaRPr lang="pt-PT">
              <a:solidFill>
                <a:schemeClr val="tx1">
                  <a:lumMod val="85000"/>
                </a:schemeClr>
              </a:solidFill>
            </a:endParaRPr>
          </a:p>
        </p:txBody>
      </p:sp>
      <p:sp>
        <p:nvSpPr>
          <p:cNvPr id="54" name="Marcador de Posição do Número do Diapositivo 53">
            <a:extLst>
              <a:ext uri="{FF2B5EF4-FFF2-40B4-BE49-F238E27FC236}">
                <a16:creationId xmlns:a16="http://schemas.microsoft.com/office/drawing/2014/main" id="{FF33480D-AD31-BC69-F27F-267617CD06D1}"/>
              </a:ext>
            </a:extLst>
          </p:cNvPr>
          <p:cNvSpPr>
            <a:spLocks noGrp="1"/>
          </p:cNvSpPr>
          <p:nvPr>
            <p:ph type="sldNum" sz="quarter" idx="11"/>
          </p:nvPr>
        </p:nvSpPr>
        <p:spPr/>
        <p:txBody>
          <a:bodyPr/>
          <a:lstStyle/>
          <a:p>
            <a:fld id="{79F01021-183D-4F51-9BD8-6D90E73A8F08}" type="slidenum">
              <a:rPr lang="pt-PT" smtClean="0"/>
              <a:t>46</a:t>
            </a:fld>
            <a:endParaRPr lang="pt-PT"/>
          </a:p>
        </p:txBody>
      </p:sp>
    </p:spTree>
    <p:extLst>
      <p:ext uri="{BB962C8B-B14F-4D97-AF65-F5344CB8AC3E}">
        <p14:creationId xmlns:p14="http://schemas.microsoft.com/office/powerpoint/2010/main" val="1557584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198"/>
        <p:cNvGrpSpPr/>
        <p:nvPr/>
      </p:nvGrpSpPr>
      <p:grpSpPr>
        <a:xfrm>
          <a:off x="0" y="0"/>
          <a:ext cx="0" cy="0"/>
          <a:chOff x="0" y="0"/>
          <a:chExt cx="0" cy="0"/>
        </a:xfrm>
      </p:grpSpPr>
      <p:pic>
        <p:nvPicPr>
          <p:cNvPr id="8" name="Picture 1" descr="A diagram of a diagram of a load&#10;&#10;Description automatically generated with medium confidence">
            <a:extLst>
              <a:ext uri="{FF2B5EF4-FFF2-40B4-BE49-F238E27FC236}">
                <a16:creationId xmlns:a16="http://schemas.microsoft.com/office/drawing/2014/main" id="{13A78D7B-D2B7-4EB0-DF42-D2BD6FCD0B4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9234" b="85586" l="26009" r="87897">
                        <a14:foregroundMark x1="36223" y1="50000" x2="36223" y2="50000"/>
                        <a14:foregroundMark x1="82747" y1="69820" x2="82747" y2="69820"/>
                        <a14:foregroundMark x1="87897" y1="60586" x2="87897" y2="60586"/>
                        <a14:foregroundMark x1="52876" y1="51126" x2="52876" y2="51126"/>
                        <a14:foregroundMark x1="39742" y1="31982" x2="39742" y2="31982"/>
                        <a14:foregroundMark x1="36996" y1="30180" x2="36996" y2="30180"/>
                        <a14:foregroundMark x1="64120" y1="53378" x2="64120" y2="53378"/>
                        <a14:foregroundMark x1="72017" y1="71847" x2="72017" y2="71847"/>
                        <a14:foregroundMark x1="70558" y1="69595" x2="70558" y2="69595"/>
                        <a14:foregroundMark x1="50043" y1="47523" x2="50043" y2="47523"/>
                        <a14:foregroundMark x1="36910" y1="28604" x2="36910" y2="28604"/>
                        <a14:foregroundMark x1="36910" y1="30631" x2="36910" y2="30631"/>
                        <a14:foregroundMark x1="36910" y1="29054" x2="36910" y2="29054"/>
                        <a14:foregroundMark x1="37597" y1="28604" x2="37597" y2="28604"/>
                        <a14:foregroundMark x1="37167" y1="28604" x2="37167" y2="28604"/>
                        <a14:foregroundMark x1="37082" y1="28153" x2="37082" y2="28153"/>
                        <a14:foregroundMark x1="50129" y1="46847" x2="50129" y2="46847"/>
                        <a14:foregroundMark x1="49957" y1="46396" x2="49957" y2="46396"/>
                        <a14:foregroundMark x1="70644" y1="69820" x2="70644" y2="69820"/>
                        <a14:foregroundMark x1="70386" y1="68694" x2="70386" y2="68694"/>
                        <a14:foregroundMark x1="67983" y1="46171" x2="67983" y2="46171"/>
                        <a14:foregroundMark x1="68240" y1="45946" x2="68240" y2="45946"/>
                        <a14:foregroundMark x1="68584" y1="45946" x2="68584" y2="45946"/>
                        <a14:foregroundMark x1="68584" y1="46622" x2="68584" y2="46622"/>
                        <a14:foregroundMark x1="70472" y1="48649" x2="70472" y2="48649"/>
                        <a14:foregroundMark x1="70472" y1="48874" x2="70472" y2="48874"/>
                        <a14:foregroundMark x1="71159" y1="49324" x2="71159" y2="49324"/>
                        <a14:foregroundMark x1="67296" y1="45270" x2="67296" y2="45270"/>
                        <a14:foregroundMark x1="66953" y1="44595" x2="66953" y2="44595"/>
                        <a14:foregroundMark x1="66781" y1="43694" x2="66781" y2="43694"/>
                        <a14:foregroundMark x1="55794" y1="63514" x2="55794" y2="63514"/>
                        <a14:foregroundMark x1="69957" y1="48423" x2="69957" y2="48423"/>
                        <a14:foregroundMark x1="71416" y1="50000" x2="71416" y2="50000"/>
                        <a14:foregroundMark x1="66524" y1="50225" x2="66524" y2="50225"/>
                        <a14:foregroundMark x1="66867" y1="50450" x2="64464" y2="52477"/>
                        <a14:foregroundMark x1="69013" y1="47748" x2="68326" y2="46847"/>
                        <a14:foregroundMark x1="67725" y1="46171" x2="66266" y2="44369"/>
                        <a14:foregroundMark x1="66438" y1="44820" x2="66009" y2="42793"/>
                        <a14:foregroundMark x1="54678" y1="60811" x2="58455" y2="65090"/>
                        <a14:backgroundMark x1="57167" y1="70946" x2="57167" y2="70946"/>
                        <a14:backgroundMark x1="60000" y1="72748" x2="60000" y2="72748"/>
                        <a14:backgroundMark x1="53820" y1="77703" x2="53820" y2="77703"/>
                        <a14:backgroundMark x1="33476" y1="14189" x2="33219" y2="14640"/>
                        <a14:backgroundMark x1="31502" y1="15541" x2="31159" y2="15541"/>
                        <a14:backgroundMark x1="30043" y1="15090" x2="30043" y2="15090"/>
                        <a14:backgroundMark x1="31931" y1="16216" x2="35794" y2="17568"/>
                        <a14:backgroundMark x1="29528" y1="15315" x2="37167" y2="14640"/>
                        <a14:backgroundMark x1="37854" y1="14865" x2="37854" y2="14865"/>
                        <a14:backgroundMark x1="37768" y1="14640" x2="37768" y2="15541"/>
                        <a14:backgroundMark x1="37854" y1="15991" x2="37854" y2="15991"/>
                        <a14:backgroundMark x1="27210" y1="20495" x2="25408" y2="21847"/>
                      </a14:backgroundRemoval>
                    </a14:imgEffect>
                  </a14:imgLayer>
                </a14:imgProps>
              </a:ext>
            </a:extLst>
          </a:blip>
          <a:srcRect l="23048" r="6985" b="4659"/>
          <a:stretch/>
        </p:blipFill>
        <p:spPr bwMode="auto">
          <a:xfrm>
            <a:off x="1267948" y="477288"/>
            <a:ext cx="6608103" cy="3431772"/>
          </a:xfrm>
          <a:prstGeom prst="rect">
            <a:avLst/>
          </a:prstGeom>
          <a:ln>
            <a:noFill/>
          </a:ln>
          <a:extLst>
            <a:ext uri="{53640926-AAD7-44D8-BBD7-CCE9431645EC}">
              <a14:shadowObscured xmlns:a14="http://schemas.microsoft.com/office/drawing/2010/main"/>
            </a:ext>
          </a:extLst>
        </p:spPr>
      </p:pic>
      <p:sp>
        <p:nvSpPr>
          <p:cNvPr id="9" name="CaixaDeTexto 8">
            <a:extLst>
              <a:ext uri="{FF2B5EF4-FFF2-40B4-BE49-F238E27FC236}">
                <a16:creationId xmlns:a16="http://schemas.microsoft.com/office/drawing/2014/main" id="{841286EA-E12A-80B7-F3F7-9E1C0DC4AE65}"/>
              </a:ext>
            </a:extLst>
          </p:cNvPr>
          <p:cNvSpPr txBox="1"/>
          <p:nvPr/>
        </p:nvSpPr>
        <p:spPr>
          <a:xfrm>
            <a:off x="567690" y="608792"/>
            <a:ext cx="2503170" cy="584775"/>
          </a:xfrm>
          <a:prstGeom prst="rect">
            <a:avLst/>
          </a:prstGeom>
          <a:noFill/>
        </p:spPr>
        <p:txBody>
          <a:bodyPr wrap="square" rtlCol="0">
            <a:spAutoFit/>
          </a:bodyPr>
          <a:lstStyle/>
          <a:p>
            <a:pPr algn="ctr"/>
            <a:r>
              <a:rPr lang="pt-PT" sz="1800" err="1">
                <a:solidFill>
                  <a:schemeClr val="tx1"/>
                </a:solidFill>
              </a:rPr>
              <a:t>Aircraft</a:t>
            </a:r>
            <a:r>
              <a:rPr lang="pt-PT" sz="1800">
                <a:solidFill>
                  <a:schemeClr val="tx1"/>
                </a:solidFill>
              </a:rPr>
              <a:t> </a:t>
            </a:r>
            <a:r>
              <a:rPr lang="pt-PT" sz="1800" err="1">
                <a:solidFill>
                  <a:schemeClr val="tx1"/>
                </a:solidFill>
              </a:rPr>
              <a:t>level</a:t>
            </a:r>
            <a:r>
              <a:rPr lang="pt-PT" sz="1800">
                <a:solidFill>
                  <a:schemeClr val="tx1"/>
                </a:solidFill>
              </a:rPr>
              <a:t> </a:t>
            </a:r>
          </a:p>
          <a:p>
            <a:pPr algn="ctr"/>
            <a:r>
              <a:rPr lang="pt-PT">
                <a:solidFill>
                  <a:schemeClr val="tx1"/>
                </a:solidFill>
              </a:rPr>
              <a:t>(</a:t>
            </a:r>
            <a:r>
              <a:rPr lang="pt-PT" err="1">
                <a:solidFill>
                  <a:schemeClr val="tx1"/>
                </a:solidFill>
              </a:rPr>
              <a:t>calculation</a:t>
            </a:r>
            <a:r>
              <a:rPr lang="pt-PT">
                <a:solidFill>
                  <a:schemeClr val="tx1"/>
                </a:solidFill>
              </a:rPr>
              <a:t> </a:t>
            </a:r>
            <a:r>
              <a:rPr lang="pt-PT" err="1">
                <a:solidFill>
                  <a:schemeClr val="tx1"/>
                </a:solidFill>
              </a:rPr>
              <a:t>of</a:t>
            </a:r>
            <a:r>
              <a:rPr lang="pt-PT">
                <a:solidFill>
                  <a:schemeClr val="tx1"/>
                </a:solidFill>
              </a:rPr>
              <a:t> </a:t>
            </a:r>
            <a:r>
              <a:rPr lang="pt-PT" err="1">
                <a:solidFill>
                  <a:schemeClr val="tx1"/>
                </a:solidFill>
              </a:rPr>
              <a:t>internal</a:t>
            </a:r>
            <a:r>
              <a:rPr lang="pt-PT">
                <a:solidFill>
                  <a:schemeClr val="tx1"/>
                </a:solidFill>
              </a:rPr>
              <a:t> </a:t>
            </a:r>
            <a:r>
              <a:rPr lang="pt-PT" err="1">
                <a:solidFill>
                  <a:schemeClr val="tx1"/>
                </a:solidFill>
              </a:rPr>
              <a:t>load</a:t>
            </a:r>
            <a:r>
              <a:rPr lang="pt-PT">
                <a:solidFill>
                  <a:schemeClr val="tx1"/>
                </a:solidFill>
              </a:rPr>
              <a:t>)</a:t>
            </a:r>
          </a:p>
        </p:txBody>
      </p:sp>
      <p:sp>
        <p:nvSpPr>
          <p:cNvPr id="10" name="CaixaDeTexto 9">
            <a:extLst>
              <a:ext uri="{FF2B5EF4-FFF2-40B4-BE49-F238E27FC236}">
                <a16:creationId xmlns:a16="http://schemas.microsoft.com/office/drawing/2014/main" id="{A48201A8-0B78-5AF9-7B42-6E5261DD45CC}"/>
              </a:ext>
            </a:extLst>
          </p:cNvPr>
          <p:cNvSpPr txBox="1"/>
          <p:nvPr/>
        </p:nvSpPr>
        <p:spPr>
          <a:xfrm>
            <a:off x="2682785" y="3085611"/>
            <a:ext cx="2503170" cy="584775"/>
          </a:xfrm>
          <a:prstGeom prst="rect">
            <a:avLst/>
          </a:prstGeom>
          <a:noFill/>
        </p:spPr>
        <p:txBody>
          <a:bodyPr wrap="square" rtlCol="0">
            <a:spAutoFit/>
          </a:bodyPr>
          <a:lstStyle/>
          <a:p>
            <a:pPr algn="ctr"/>
            <a:r>
              <a:rPr lang="pt-PT" sz="1800" err="1">
                <a:solidFill>
                  <a:schemeClr val="tx1"/>
                </a:solidFill>
              </a:rPr>
              <a:t>Sub-component</a:t>
            </a:r>
            <a:r>
              <a:rPr lang="pt-PT" sz="1800">
                <a:solidFill>
                  <a:schemeClr val="tx1"/>
                </a:solidFill>
              </a:rPr>
              <a:t> </a:t>
            </a:r>
            <a:r>
              <a:rPr lang="pt-PT" sz="1800" err="1">
                <a:solidFill>
                  <a:schemeClr val="tx1"/>
                </a:solidFill>
              </a:rPr>
              <a:t>level</a:t>
            </a:r>
            <a:endParaRPr lang="pt-PT" sz="1800">
              <a:solidFill>
                <a:schemeClr val="tx1"/>
              </a:solidFill>
            </a:endParaRPr>
          </a:p>
          <a:p>
            <a:pPr algn="ctr"/>
            <a:r>
              <a:rPr lang="pt-PT">
                <a:solidFill>
                  <a:schemeClr val="tx1"/>
                </a:solidFill>
              </a:rPr>
              <a:t>(</a:t>
            </a:r>
            <a:r>
              <a:rPr lang="pt-PT" err="1">
                <a:solidFill>
                  <a:schemeClr val="tx1"/>
                </a:solidFill>
              </a:rPr>
              <a:t>consideration</a:t>
            </a:r>
            <a:r>
              <a:rPr lang="pt-PT">
                <a:solidFill>
                  <a:schemeClr val="tx1"/>
                </a:solidFill>
              </a:rPr>
              <a:t> </a:t>
            </a:r>
            <a:r>
              <a:rPr lang="pt-PT" err="1">
                <a:solidFill>
                  <a:schemeClr val="tx1"/>
                </a:solidFill>
              </a:rPr>
              <a:t>of</a:t>
            </a:r>
            <a:r>
              <a:rPr lang="pt-PT">
                <a:solidFill>
                  <a:schemeClr val="tx1"/>
                </a:solidFill>
              </a:rPr>
              <a:t> </a:t>
            </a:r>
            <a:r>
              <a:rPr lang="pt-PT" err="1">
                <a:solidFill>
                  <a:schemeClr val="tx1"/>
                </a:solidFill>
              </a:rPr>
              <a:t>buckling</a:t>
            </a:r>
            <a:r>
              <a:rPr lang="pt-PT">
                <a:solidFill>
                  <a:schemeClr val="tx1"/>
                </a:solidFill>
              </a:rPr>
              <a:t>)</a:t>
            </a:r>
          </a:p>
        </p:txBody>
      </p:sp>
      <p:sp>
        <p:nvSpPr>
          <p:cNvPr id="2" name="CaixaDeTexto 1">
            <a:extLst>
              <a:ext uri="{FF2B5EF4-FFF2-40B4-BE49-F238E27FC236}">
                <a16:creationId xmlns:a16="http://schemas.microsoft.com/office/drawing/2014/main" id="{185D0DE8-D879-154F-D2B1-A167C55EA032}"/>
              </a:ext>
            </a:extLst>
          </p:cNvPr>
          <p:cNvSpPr txBox="1"/>
          <p:nvPr/>
        </p:nvSpPr>
        <p:spPr>
          <a:xfrm>
            <a:off x="5631452" y="3608831"/>
            <a:ext cx="2503170" cy="584775"/>
          </a:xfrm>
          <a:prstGeom prst="rect">
            <a:avLst/>
          </a:prstGeom>
          <a:noFill/>
        </p:spPr>
        <p:txBody>
          <a:bodyPr wrap="square" rtlCol="0">
            <a:spAutoFit/>
          </a:bodyPr>
          <a:lstStyle/>
          <a:p>
            <a:pPr algn="ctr"/>
            <a:r>
              <a:rPr lang="pt-PT" sz="1800" err="1">
                <a:solidFill>
                  <a:schemeClr val="tx1"/>
                </a:solidFill>
              </a:rPr>
              <a:t>Specimen</a:t>
            </a:r>
            <a:r>
              <a:rPr lang="pt-PT" sz="1800">
                <a:solidFill>
                  <a:schemeClr val="tx1"/>
                </a:solidFill>
              </a:rPr>
              <a:t> </a:t>
            </a:r>
            <a:r>
              <a:rPr lang="pt-PT" sz="1800" err="1">
                <a:solidFill>
                  <a:schemeClr val="tx1"/>
                </a:solidFill>
              </a:rPr>
              <a:t>level</a:t>
            </a:r>
            <a:endParaRPr lang="pt-PT" sz="1800">
              <a:solidFill>
                <a:schemeClr val="tx1"/>
              </a:solidFill>
            </a:endParaRPr>
          </a:p>
          <a:p>
            <a:pPr algn="ctr"/>
            <a:r>
              <a:rPr lang="pt-PT">
                <a:solidFill>
                  <a:schemeClr val="tx1"/>
                </a:solidFill>
              </a:rPr>
              <a:t>(</a:t>
            </a:r>
            <a:r>
              <a:rPr lang="pt-PT" err="1">
                <a:solidFill>
                  <a:schemeClr val="tx1"/>
                </a:solidFill>
              </a:rPr>
              <a:t>consideration</a:t>
            </a:r>
            <a:r>
              <a:rPr lang="pt-PT">
                <a:solidFill>
                  <a:schemeClr val="tx1"/>
                </a:solidFill>
              </a:rPr>
              <a:t> </a:t>
            </a:r>
            <a:r>
              <a:rPr lang="pt-PT" err="1">
                <a:solidFill>
                  <a:schemeClr val="tx1"/>
                </a:solidFill>
              </a:rPr>
              <a:t>of</a:t>
            </a:r>
            <a:r>
              <a:rPr lang="pt-PT">
                <a:solidFill>
                  <a:schemeClr val="tx1"/>
                </a:solidFill>
              </a:rPr>
              <a:t> </a:t>
            </a:r>
            <a:r>
              <a:rPr lang="pt-PT" err="1">
                <a:solidFill>
                  <a:schemeClr val="tx1"/>
                </a:solidFill>
              </a:rPr>
              <a:t>plasticity</a:t>
            </a:r>
            <a:r>
              <a:rPr lang="pt-PT">
                <a:solidFill>
                  <a:schemeClr val="tx1"/>
                </a:solidFill>
              </a:rPr>
              <a:t>)</a:t>
            </a:r>
          </a:p>
        </p:txBody>
      </p:sp>
      <p:sp>
        <p:nvSpPr>
          <p:cNvPr id="3" name="CaixaDeTexto 2">
            <a:extLst>
              <a:ext uri="{FF2B5EF4-FFF2-40B4-BE49-F238E27FC236}">
                <a16:creationId xmlns:a16="http://schemas.microsoft.com/office/drawing/2014/main" id="{E7C2E3BE-ADF9-B52F-3A3E-FF49939F62AA}"/>
              </a:ext>
            </a:extLst>
          </p:cNvPr>
          <p:cNvSpPr txBox="1"/>
          <p:nvPr/>
        </p:nvSpPr>
        <p:spPr>
          <a:xfrm>
            <a:off x="697230" y="4226931"/>
            <a:ext cx="1013460" cy="307777"/>
          </a:xfrm>
          <a:prstGeom prst="rect">
            <a:avLst/>
          </a:prstGeom>
          <a:noFill/>
        </p:spPr>
        <p:txBody>
          <a:bodyPr wrap="square" rtlCol="0">
            <a:spAutoFit/>
          </a:bodyPr>
          <a:lstStyle/>
          <a:p>
            <a:pPr algn="ctr"/>
            <a:r>
              <a:rPr lang="pt-PT">
                <a:solidFill>
                  <a:schemeClr val="tx1">
                    <a:lumMod val="85000"/>
                  </a:schemeClr>
                </a:solidFill>
              </a:rPr>
              <a:t>[4]</a:t>
            </a:r>
          </a:p>
        </p:txBody>
      </p:sp>
      <p:sp>
        <p:nvSpPr>
          <p:cNvPr id="4" name="Marcador de Posição do Número do Diapositivo 3">
            <a:extLst>
              <a:ext uri="{FF2B5EF4-FFF2-40B4-BE49-F238E27FC236}">
                <a16:creationId xmlns:a16="http://schemas.microsoft.com/office/drawing/2014/main" id="{6F9C4A4D-E681-D7D2-997E-EEEDEA464D35}"/>
              </a:ext>
            </a:extLst>
          </p:cNvPr>
          <p:cNvSpPr>
            <a:spLocks noGrp="1"/>
          </p:cNvSpPr>
          <p:nvPr>
            <p:ph type="sldNum" sz="quarter" idx="11"/>
          </p:nvPr>
        </p:nvSpPr>
        <p:spPr/>
        <p:txBody>
          <a:bodyPr/>
          <a:lstStyle/>
          <a:p>
            <a:fld id="{79F01021-183D-4F51-9BD8-6D90E73A8F08}" type="slidenum">
              <a:rPr lang="pt-PT" smtClean="0"/>
              <a:t>47</a:t>
            </a:fld>
            <a:endParaRPr lang="pt-PT"/>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etângulo 12">
            <a:extLst>
              <a:ext uri="{FF2B5EF4-FFF2-40B4-BE49-F238E27FC236}">
                <a16:creationId xmlns:a16="http://schemas.microsoft.com/office/drawing/2014/main" id="{46E62E51-BAC5-6FD0-2AE5-86DCD4EBD2C1}"/>
              </a:ext>
            </a:extLst>
          </p:cNvPr>
          <p:cNvSpPr/>
          <p:nvPr/>
        </p:nvSpPr>
        <p:spPr>
          <a:xfrm>
            <a:off x="0" y="4197466"/>
            <a:ext cx="3307080" cy="946034"/>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pic>
        <p:nvPicPr>
          <p:cNvPr id="6" name="Imagem 5" descr="Uma imagem com texto, captura de ecrã, Tipo de letra&#10;&#10;Descrição gerada automaticamente">
            <a:extLst>
              <a:ext uri="{FF2B5EF4-FFF2-40B4-BE49-F238E27FC236}">
                <a16:creationId xmlns:a16="http://schemas.microsoft.com/office/drawing/2014/main" id="{1F50F4C3-38EC-72D0-2A9D-0776C2813319}"/>
              </a:ext>
            </a:extLst>
          </p:cNvPr>
          <p:cNvPicPr>
            <a:picLocks noChangeAspect="1"/>
          </p:cNvPicPr>
          <p:nvPr/>
        </p:nvPicPr>
        <p:blipFill>
          <a:blip r:embed="rId3"/>
          <a:srcRect t="2" b="25745"/>
          <a:stretch/>
        </p:blipFill>
        <p:spPr>
          <a:xfrm>
            <a:off x="93658" y="698480"/>
            <a:ext cx="5244951" cy="2225113"/>
          </a:xfrm>
          <a:prstGeom prst="rect">
            <a:avLst/>
          </a:prstGeom>
        </p:spPr>
      </p:pic>
      <p:sp>
        <p:nvSpPr>
          <p:cNvPr id="7" name="CaixaDeTexto 6">
            <a:extLst>
              <a:ext uri="{FF2B5EF4-FFF2-40B4-BE49-F238E27FC236}">
                <a16:creationId xmlns:a16="http://schemas.microsoft.com/office/drawing/2014/main" id="{559BDBEE-6867-6352-7EE6-6B45595C1108}"/>
              </a:ext>
            </a:extLst>
          </p:cNvPr>
          <p:cNvSpPr txBox="1"/>
          <p:nvPr/>
        </p:nvSpPr>
        <p:spPr>
          <a:xfrm>
            <a:off x="0" y="175260"/>
            <a:ext cx="2133600" cy="523220"/>
          </a:xfrm>
          <a:prstGeom prst="rect">
            <a:avLst/>
          </a:prstGeom>
          <a:noFill/>
        </p:spPr>
        <p:txBody>
          <a:bodyPr wrap="square" rtlCol="0">
            <a:spAutoFit/>
          </a:bodyPr>
          <a:lstStyle/>
          <a:p>
            <a:pPr algn="ctr"/>
            <a:r>
              <a:rPr lang="pt-PT" sz="2800" err="1">
                <a:solidFill>
                  <a:schemeClr val="tx1"/>
                </a:solidFill>
                <a:latin typeface="Aptos Narrow" panose="020B0004020202020204" pitchFamily="34" charset="0"/>
              </a:rPr>
              <a:t>ChatGPT</a:t>
            </a:r>
            <a:endParaRPr lang="pt-PT" sz="2800">
              <a:solidFill>
                <a:schemeClr val="tx1"/>
              </a:solidFill>
              <a:latin typeface="Aptos Narrow" panose="020B0004020202020204" pitchFamily="34" charset="0"/>
            </a:endParaRPr>
          </a:p>
        </p:txBody>
      </p:sp>
      <p:sp>
        <p:nvSpPr>
          <p:cNvPr id="8" name="Seta: Para a Direita 7">
            <a:extLst>
              <a:ext uri="{FF2B5EF4-FFF2-40B4-BE49-F238E27FC236}">
                <a16:creationId xmlns:a16="http://schemas.microsoft.com/office/drawing/2014/main" id="{9BD8659C-B897-1333-2715-3FBA4D16CF72}"/>
              </a:ext>
            </a:extLst>
          </p:cNvPr>
          <p:cNvSpPr/>
          <p:nvPr/>
        </p:nvSpPr>
        <p:spPr>
          <a:xfrm>
            <a:off x="5120640" y="998241"/>
            <a:ext cx="685800" cy="33784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CaixaDeTexto 8">
            <a:extLst>
              <a:ext uri="{FF2B5EF4-FFF2-40B4-BE49-F238E27FC236}">
                <a16:creationId xmlns:a16="http://schemas.microsoft.com/office/drawing/2014/main" id="{25981945-791D-EB00-1DDF-AC0FDC26259B}"/>
              </a:ext>
            </a:extLst>
          </p:cNvPr>
          <p:cNvSpPr txBox="1"/>
          <p:nvPr/>
        </p:nvSpPr>
        <p:spPr>
          <a:xfrm>
            <a:off x="5753100" y="946034"/>
            <a:ext cx="3390900" cy="830997"/>
          </a:xfrm>
          <a:prstGeom prst="rect">
            <a:avLst/>
          </a:prstGeom>
          <a:noFill/>
        </p:spPr>
        <p:txBody>
          <a:bodyPr wrap="square" rtlCol="0">
            <a:spAutoFit/>
          </a:bodyPr>
          <a:lstStyle/>
          <a:p>
            <a:pPr algn="ctr"/>
            <a:r>
              <a:rPr lang="en-US" sz="2400">
                <a:solidFill>
                  <a:schemeClr val="tx1"/>
                </a:solidFill>
                <a:latin typeface="Bell MT" panose="02020503060305020303" pitchFamily="18" charset="0"/>
              </a:rPr>
              <a:t>Analytical Methods for Stress Concentration</a:t>
            </a:r>
            <a:endParaRPr lang="pt-PT" sz="2400">
              <a:solidFill>
                <a:schemeClr val="tx1"/>
              </a:solidFill>
              <a:latin typeface="Bell MT" panose="02020503060305020303" pitchFamily="18" charset="0"/>
            </a:endParaRPr>
          </a:p>
        </p:txBody>
      </p:sp>
      <p:sp>
        <p:nvSpPr>
          <p:cNvPr id="10" name="CaixaDeTexto 9">
            <a:extLst>
              <a:ext uri="{FF2B5EF4-FFF2-40B4-BE49-F238E27FC236}">
                <a16:creationId xmlns:a16="http://schemas.microsoft.com/office/drawing/2014/main" id="{4D6690F2-43A0-A8E9-DB62-A05856AC3FA9}"/>
              </a:ext>
            </a:extLst>
          </p:cNvPr>
          <p:cNvSpPr txBox="1"/>
          <p:nvPr/>
        </p:nvSpPr>
        <p:spPr>
          <a:xfrm>
            <a:off x="6130290" y="2092301"/>
            <a:ext cx="2636520" cy="369332"/>
          </a:xfrm>
          <a:prstGeom prst="rect">
            <a:avLst/>
          </a:prstGeom>
          <a:noFill/>
        </p:spPr>
        <p:txBody>
          <a:bodyPr wrap="square" rtlCol="0">
            <a:spAutoFit/>
          </a:bodyPr>
          <a:lstStyle/>
          <a:p>
            <a:pPr algn="ctr"/>
            <a:r>
              <a:rPr lang="pt-PT" sz="1800" err="1">
                <a:solidFill>
                  <a:schemeClr val="tx1"/>
                </a:solidFill>
              </a:rPr>
              <a:t>Kirsch’s</a:t>
            </a:r>
            <a:r>
              <a:rPr lang="pt-PT" sz="1800">
                <a:solidFill>
                  <a:schemeClr val="tx1"/>
                </a:solidFill>
              </a:rPr>
              <a:t> </a:t>
            </a:r>
            <a:r>
              <a:rPr lang="pt-PT" sz="1800" err="1">
                <a:solidFill>
                  <a:schemeClr val="tx1"/>
                </a:solidFill>
              </a:rPr>
              <a:t>Equations</a:t>
            </a:r>
            <a:endParaRPr lang="pt-PT" sz="1800">
              <a:solidFill>
                <a:schemeClr val="tx1"/>
              </a:solidFill>
            </a:endParaRPr>
          </a:p>
        </p:txBody>
      </p:sp>
      <p:sp>
        <p:nvSpPr>
          <p:cNvPr id="11" name="CaixaDeTexto 10">
            <a:extLst>
              <a:ext uri="{FF2B5EF4-FFF2-40B4-BE49-F238E27FC236}">
                <a16:creationId xmlns:a16="http://schemas.microsoft.com/office/drawing/2014/main" id="{2B042C42-202E-EAC2-D1BF-866F24CB3BA9}"/>
              </a:ext>
            </a:extLst>
          </p:cNvPr>
          <p:cNvSpPr txBox="1"/>
          <p:nvPr/>
        </p:nvSpPr>
        <p:spPr>
          <a:xfrm>
            <a:off x="5917999" y="2720139"/>
            <a:ext cx="3061102" cy="646331"/>
          </a:xfrm>
          <a:prstGeom prst="rect">
            <a:avLst/>
          </a:prstGeom>
          <a:noFill/>
        </p:spPr>
        <p:txBody>
          <a:bodyPr wrap="square" rtlCol="0">
            <a:spAutoFit/>
          </a:bodyPr>
          <a:lstStyle/>
          <a:p>
            <a:pPr algn="ctr"/>
            <a:r>
              <a:rPr lang="pt-PT" sz="1800" err="1">
                <a:solidFill>
                  <a:schemeClr val="tx1"/>
                </a:solidFill>
              </a:rPr>
              <a:t>Peterson’s</a:t>
            </a:r>
            <a:r>
              <a:rPr lang="pt-PT" sz="1800">
                <a:solidFill>
                  <a:schemeClr val="tx1"/>
                </a:solidFill>
              </a:rPr>
              <a:t> Stress </a:t>
            </a:r>
            <a:r>
              <a:rPr lang="pt-PT" sz="1800" err="1">
                <a:solidFill>
                  <a:schemeClr val="tx1"/>
                </a:solidFill>
              </a:rPr>
              <a:t>Concentration</a:t>
            </a:r>
            <a:r>
              <a:rPr lang="pt-PT" sz="1800">
                <a:solidFill>
                  <a:schemeClr val="tx1"/>
                </a:solidFill>
              </a:rPr>
              <a:t> </a:t>
            </a:r>
            <a:r>
              <a:rPr lang="pt-PT" sz="1800" err="1">
                <a:solidFill>
                  <a:schemeClr val="tx1"/>
                </a:solidFill>
              </a:rPr>
              <a:t>Factors</a:t>
            </a:r>
            <a:endParaRPr lang="pt-PT" sz="1800">
              <a:solidFill>
                <a:schemeClr val="tx1"/>
              </a:solidFill>
            </a:endParaRPr>
          </a:p>
        </p:txBody>
      </p:sp>
      <p:pic>
        <p:nvPicPr>
          <p:cNvPr id="5" name="Picture 4">
            <a:extLst>
              <a:ext uri="{FF2B5EF4-FFF2-40B4-BE49-F238E27FC236}">
                <a16:creationId xmlns:a16="http://schemas.microsoft.com/office/drawing/2014/main" id="{36E3064F-55C8-F078-5644-14EF3CF7A11F}"/>
              </a:ext>
            </a:extLst>
          </p:cNvPr>
          <p:cNvPicPr>
            <a:picLocks noChangeAspect="1"/>
          </p:cNvPicPr>
          <p:nvPr/>
        </p:nvPicPr>
        <p:blipFill>
          <a:blip r:embed="rId4"/>
          <a:srcRect l="1744" t="203" r="-1744" b="52895"/>
          <a:stretch/>
        </p:blipFill>
        <p:spPr>
          <a:xfrm>
            <a:off x="164899" y="3141592"/>
            <a:ext cx="5369882" cy="1762989"/>
          </a:xfrm>
          <a:prstGeom prst="rect">
            <a:avLst/>
          </a:prstGeom>
        </p:spPr>
      </p:pic>
      <p:sp>
        <p:nvSpPr>
          <p:cNvPr id="14" name="Marcador de Posição do Número do Diapositivo 13">
            <a:extLst>
              <a:ext uri="{FF2B5EF4-FFF2-40B4-BE49-F238E27FC236}">
                <a16:creationId xmlns:a16="http://schemas.microsoft.com/office/drawing/2014/main" id="{BB30EECC-C386-A8E2-3288-045B877BAF7F}"/>
              </a:ext>
            </a:extLst>
          </p:cNvPr>
          <p:cNvSpPr>
            <a:spLocks noGrp="1"/>
          </p:cNvSpPr>
          <p:nvPr>
            <p:ph type="sldNum" sz="quarter" idx="11"/>
          </p:nvPr>
        </p:nvSpPr>
        <p:spPr/>
        <p:txBody>
          <a:bodyPr/>
          <a:lstStyle/>
          <a:p>
            <a:fld id="{79F01021-183D-4F51-9BD8-6D90E73A8F08}" type="slidenum">
              <a:rPr lang="pt-PT" smtClean="0"/>
              <a:t>48</a:t>
            </a:fld>
            <a:endParaRPr lang="pt-PT"/>
          </a:p>
        </p:txBody>
      </p:sp>
    </p:spTree>
    <p:extLst>
      <p:ext uri="{BB962C8B-B14F-4D97-AF65-F5344CB8AC3E}">
        <p14:creationId xmlns:p14="http://schemas.microsoft.com/office/powerpoint/2010/main" val="3265704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Retângulo 21">
            <a:extLst>
              <a:ext uri="{FF2B5EF4-FFF2-40B4-BE49-F238E27FC236}">
                <a16:creationId xmlns:a16="http://schemas.microsoft.com/office/drawing/2014/main" id="{C0585766-8126-E6B5-B14B-B5D5B83E371A}"/>
              </a:ext>
            </a:extLst>
          </p:cNvPr>
          <p:cNvSpPr/>
          <p:nvPr/>
        </p:nvSpPr>
        <p:spPr>
          <a:xfrm>
            <a:off x="0" y="4198620"/>
            <a:ext cx="2994656" cy="9448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6" name="CaixaDeTexto 5">
            <a:extLst>
              <a:ext uri="{FF2B5EF4-FFF2-40B4-BE49-F238E27FC236}">
                <a16:creationId xmlns:a16="http://schemas.microsoft.com/office/drawing/2014/main" id="{624EA0B7-D218-4E99-F70D-66AFA9A0DFCD}"/>
              </a:ext>
            </a:extLst>
          </p:cNvPr>
          <p:cNvSpPr txBox="1"/>
          <p:nvPr/>
        </p:nvSpPr>
        <p:spPr>
          <a:xfrm>
            <a:off x="822481" y="160010"/>
            <a:ext cx="2695575" cy="369332"/>
          </a:xfrm>
          <a:prstGeom prst="rect">
            <a:avLst/>
          </a:prstGeom>
          <a:noFill/>
        </p:spPr>
        <p:txBody>
          <a:bodyPr wrap="square">
            <a:spAutoFit/>
          </a:bodyPr>
          <a:lstStyle/>
          <a:p>
            <a:pPr algn="ctr"/>
            <a:r>
              <a:rPr lang="pt-PT" sz="1800" err="1">
                <a:solidFill>
                  <a:schemeClr val="tx1"/>
                </a:solidFill>
              </a:rPr>
              <a:t>Kirsch’s</a:t>
            </a:r>
            <a:r>
              <a:rPr lang="pt-PT" sz="1800">
                <a:solidFill>
                  <a:schemeClr val="tx1"/>
                </a:solidFill>
              </a:rPr>
              <a:t> </a:t>
            </a:r>
            <a:r>
              <a:rPr lang="pt-PT" sz="1800" err="1">
                <a:solidFill>
                  <a:schemeClr val="tx1"/>
                </a:solidFill>
              </a:rPr>
              <a:t>Equations</a:t>
            </a:r>
            <a:endParaRPr lang="pt-PT" sz="1800">
              <a:solidFill>
                <a:schemeClr val="tx1"/>
              </a:solidFill>
            </a:endParaRPr>
          </a:p>
        </p:txBody>
      </p:sp>
      <p:cxnSp>
        <p:nvCxnSpPr>
          <p:cNvPr id="8" name="Conexão reta 7">
            <a:extLst>
              <a:ext uri="{FF2B5EF4-FFF2-40B4-BE49-F238E27FC236}">
                <a16:creationId xmlns:a16="http://schemas.microsoft.com/office/drawing/2014/main" id="{2CCA5DEB-24ED-C720-28CF-9813D215ADB4}"/>
              </a:ext>
            </a:extLst>
          </p:cNvPr>
          <p:cNvCxnSpPr>
            <a:cxnSpLocks/>
          </p:cNvCxnSpPr>
          <p:nvPr/>
        </p:nvCxnSpPr>
        <p:spPr>
          <a:xfrm>
            <a:off x="4663440" y="0"/>
            <a:ext cx="0" cy="51435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0D936468-FC2B-9DF2-1712-8496A7C2E01C}"/>
              </a:ext>
            </a:extLst>
          </p:cNvPr>
          <p:cNvSpPr txBox="1"/>
          <p:nvPr/>
        </p:nvSpPr>
        <p:spPr>
          <a:xfrm>
            <a:off x="528158" y="609600"/>
            <a:ext cx="3284219"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Used when there is only a single circular hole in an infinite plate;</a:t>
            </a:r>
            <a:endParaRPr lang="pt-PT">
              <a:solidFill>
                <a:schemeClr val="tx1">
                  <a:lumMod val="85000"/>
                </a:schemeClr>
              </a:solidFill>
            </a:endParaRPr>
          </a:p>
        </p:txBody>
      </p:sp>
      <p:sp>
        <p:nvSpPr>
          <p:cNvPr id="16" name="CaixaDeTexto 15">
            <a:extLst>
              <a:ext uri="{FF2B5EF4-FFF2-40B4-BE49-F238E27FC236}">
                <a16:creationId xmlns:a16="http://schemas.microsoft.com/office/drawing/2014/main" id="{F779F808-4FBD-F5BF-9A5F-01F1734BEADF}"/>
              </a:ext>
            </a:extLst>
          </p:cNvPr>
          <p:cNvSpPr txBox="1"/>
          <p:nvPr/>
        </p:nvSpPr>
        <p:spPr>
          <a:xfrm>
            <a:off x="478629" y="1207135"/>
            <a:ext cx="3284219"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Kirsch equations can approximate stress concentration factors;</a:t>
            </a:r>
            <a:endParaRPr lang="pt-PT">
              <a:solidFill>
                <a:schemeClr val="tx1">
                  <a:lumMod val="85000"/>
                </a:schemeClr>
              </a:solidFill>
            </a:endParaRPr>
          </a:p>
        </p:txBody>
      </p:sp>
      <mc:AlternateContent xmlns:mc="http://schemas.openxmlformats.org/markup-compatibility/2006">
        <mc:Choice xmlns:a14="http://schemas.microsoft.com/office/drawing/2010/main" Requires="a14">
          <p:sp>
            <p:nvSpPr>
              <p:cNvPr id="20" name="CaixaDeTexto 19">
                <a:extLst>
                  <a:ext uri="{FF2B5EF4-FFF2-40B4-BE49-F238E27FC236}">
                    <a16:creationId xmlns:a16="http://schemas.microsoft.com/office/drawing/2014/main" id="{6B66AA38-F3CE-B4DE-B78F-25C6745A437D}"/>
                  </a:ext>
                </a:extLst>
              </p:cNvPr>
              <p:cNvSpPr txBox="1"/>
              <p:nvPr/>
            </p:nvSpPr>
            <p:spPr>
              <a:xfrm>
                <a:off x="215262" y="1740528"/>
                <a:ext cx="3910009" cy="1774525"/>
              </a:xfrm>
              <a:prstGeom prst="rect">
                <a:avLst/>
              </a:prstGeom>
              <a:noFill/>
            </p:spPr>
            <p:txBody>
              <a:bodyPr wrap="square">
                <a:spAutoFit/>
              </a:bodyPr>
              <a:lstStyle/>
              <a:p>
                <a:pPr indent="449580"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pt-PT" sz="1100" i="1" kern="100" smtClean="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𝜎</m:t>
                          </m:r>
                        </m:e>
                        <m:sub>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𝑟𝑟</m:t>
                          </m:r>
                        </m:sub>
                      </m:sSub>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 </m:t>
                      </m:r>
                      <m:f>
                        <m:f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fPr>
                        <m:num>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𝜎</m:t>
                          </m:r>
                        </m:num>
                        <m:den>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den>
                      </m:f>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m:t>
                      </m:r>
                      <m:d>
                        <m:d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d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1−</m:t>
                          </m:r>
                          <m:f>
                            <m:f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fPr>
                            <m:num>
                              <m:sSup>
                                <m:sSup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𝑎</m:t>
                                  </m:r>
                                </m:e>
                                <m:sup>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sup>
                              </m:sSup>
                            </m:num>
                            <m:den>
                              <m:sSup>
                                <m:sSup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𝑟</m:t>
                                  </m:r>
                                </m:e>
                                <m:sup>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fPr>
                        <m:num>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𝜎</m:t>
                          </m:r>
                        </m:num>
                        <m:den>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den>
                      </m:f>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m:t>
                      </m:r>
                      <m:d>
                        <m:d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d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1−</m:t>
                          </m:r>
                          <m:f>
                            <m:f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fPr>
                            <m:num>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4</m:t>
                              </m:r>
                              <m:sSup>
                                <m:sSup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𝑎</m:t>
                                  </m:r>
                                </m:e>
                                <m:sup>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sup>
                              </m:sSup>
                            </m:num>
                            <m:den>
                              <m:sSup>
                                <m:sSup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𝑟</m:t>
                                  </m:r>
                                </m:e>
                                <m:sup>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sup>
                              </m:sSup>
                            </m:den>
                          </m:f>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fPr>
                            <m:num>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3</m:t>
                              </m:r>
                              <m:sSup>
                                <m:sSup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𝑎</m:t>
                                  </m:r>
                                </m:e>
                                <m:sup>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4</m:t>
                                  </m:r>
                                </m:sup>
                              </m:sSup>
                            </m:num>
                            <m:den>
                              <m:sSup>
                                <m:sSup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𝑟</m:t>
                                  </m:r>
                                </m:e>
                                <m:sup>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4</m:t>
                                  </m:r>
                                </m:sup>
                              </m:sSup>
                            </m:den>
                          </m:f>
                        </m:e>
                      </m:d>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m:t>
                      </m:r>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𝑐𝑜𝑠</m:t>
                      </m:r>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𝜃</m:t>
                      </m:r>
                    </m:oMath>
                  </m:oMathPara>
                </a14:m>
                <a:endParaRPr lang="pt-PT" sz="1100" kern="100">
                  <a:solidFill>
                    <a:schemeClr val="tx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a:p>
                <a:pPr indent="449580"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𝜎</m:t>
                          </m:r>
                        </m:e>
                        <m:sub>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𝜃𝜃</m:t>
                          </m:r>
                        </m:sub>
                      </m:sSub>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fPr>
                        <m:num>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𝜎</m:t>
                          </m:r>
                        </m:num>
                        <m:den>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den>
                      </m:f>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m:t>
                      </m:r>
                      <m:d>
                        <m:d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d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1+</m:t>
                          </m:r>
                          <m:f>
                            <m:f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fPr>
                            <m:num>
                              <m:sSup>
                                <m:sSup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𝑎</m:t>
                                  </m:r>
                                </m:e>
                                <m:sup>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sup>
                              </m:sSup>
                            </m:num>
                            <m:den>
                              <m:sSup>
                                <m:sSup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𝑟</m:t>
                                  </m:r>
                                </m:e>
                                <m:sup>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sup>
                              </m:sSup>
                            </m:den>
                          </m:f>
                        </m:e>
                      </m:d>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m:t>
                      </m:r>
                      <m:f>
                        <m:f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fPr>
                        <m:num>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𝜎</m:t>
                          </m:r>
                        </m:num>
                        <m:den>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2</m:t>
                          </m:r>
                        </m:den>
                      </m:f>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3</m:t>
                              </m:r>
                              <m:sSup>
                                <m:sSupPr>
                                  <m:ctrlP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4</m:t>
                                  </m:r>
                                </m:sup>
                              </m:sSup>
                            </m:num>
                            <m:den>
                              <m:sSup>
                                <m:sSupPr>
                                  <m:ctrlP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p>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4</m:t>
                                  </m:r>
                                </m:sup>
                              </m:sSup>
                            </m:den>
                          </m:f>
                        </m:e>
                      </m:d>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𝑐𝑜𝑠</m:t>
                      </m:r>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𝜃</m:t>
                      </m:r>
                    </m:oMath>
                  </m:oMathPara>
                </a14:m>
                <a:endParaRPr lang="pt-PT" sz="1100" kern="100">
                  <a:solidFill>
                    <a:schemeClr val="tx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a:p>
                <a:pPr indent="449580" algn="ct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ctrlPr>
                        </m:sSubPr>
                        <m:e>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𝜏</m:t>
                          </m:r>
                        </m:e>
                        <m:sub>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𝜃</m:t>
                          </m:r>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𝑟</m:t>
                          </m:r>
                        </m:sub>
                      </m:sSub>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m:t>
                      </m:r>
                      <m:r>
                        <a:rPr lang="pt-PT" sz="1100" i="1" kern="100">
                          <a:solidFill>
                            <a:schemeClr val="tx1">
                              <a:lumMod val="85000"/>
                            </a:schemeClr>
                          </a:solidFill>
                          <a:effectLst/>
                          <a:latin typeface="Cambria Math" panose="02040503050406030204" pitchFamily="18" charset="0"/>
                          <a:ea typeface="Aptos" panose="020B0004020202020204" pitchFamily="34" charset="0"/>
                          <a:cs typeface="Times New Roman" panose="02020603050405020304" pitchFamily="18" charset="0"/>
                        </a:rPr>
                        <m:t>𝜎</m:t>
                      </m:r>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1−</m:t>
                          </m:r>
                          <m:f>
                            <m:fPr>
                              <m:ctrlP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3</m:t>
                              </m:r>
                              <m:sSup>
                                <m:sSupPr>
                                  <m:ctrlP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𝑎</m:t>
                                  </m:r>
                                </m:e>
                                <m:sup>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4</m:t>
                                  </m:r>
                                </m:sup>
                              </m:sSup>
                            </m:num>
                            <m:den>
                              <m:sSup>
                                <m:sSupPr>
                                  <m:ctrlP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𝑟</m:t>
                                  </m:r>
                                </m:e>
                                <m:sup>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4</m:t>
                                  </m:r>
                                </m:sup>
                              </m:sSup>
                            </m:den>
                          </m:f>
                        </m:e>
                      </m:d>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𝑠𝑖𝑛</m:t>
                      </m:r>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2</m:t>
                      </m:r>
                      <m:r>
                        <a:rPr lang="pt-PT" sz="1100" i="1" kern="100">
                          <a:solidFill>
                            <a:schemeClr val="tx1">
                              <a:lumMod val="85000"/>
                            </a:schemeClr>
                          </a:solidFill>
                          <a:effectLst/>
                          <a:latin typeface="Cambria Math" panose="02040503050406030204" pitchFamily="18" charset="0"/>
                          <a:ea typeface="Times New Roman" panose="02020603050405020304" pitchFamily="18" charset="0"/>
                          <a:cs typeface="Times New Roman" panose="02020603050405020304" pitchFamily="18" charset="0"/>
                        </a:rPr>
                        <m:t>𝜃</m:t>
                      </m:r>
                    </m:oMath>
                  </m:oMathPara>
                </a14:m>
                <a:endParaRPr lang="pt-PT" sz="1100" kern="100">
                  <a:solidFill>
                    <a:schemeClr val="tx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a:p>
                <a:pPr indent="449580" algn="ctr">
                  <a:lnSpc>
                    <a:spcPct val="107000"/>
                  </a:lnSpc>
                  <a:spcAft>
                    <a:spcPts val="800"/>
                  </a:spcAft>
                </a:pPr>
                <a:endParaRPr lang="pt-PT" sz="900" kern="100">
                  <a:solidFill>
                    <a:schemeClr val="tx1">
                      <a:lumMod val="85000"/>
                    </a:schemeClr>
                  </a:solidFill>
                  <a:effectLst/>
                  <a:latin typeface="Aptos" panose="020B0004020202020204" pitchFamily="34" charset="0"/>
                  <a:ea typeface="Aptos" panose="020B0004020202020204" pitchFamily="34" charset="0"/>
                  <a:cs typeface="Times New Roman" panose="02020603050405020304" pitchFamily="18" charset="0"/>
                </a:endParaRPr>
              </a:p>
            </p:txBody>
          </p:sp>
        </mc:Choice>
        <mc:Fallback>
          <p:sp>
            <p:nvSpPr>
              <p:cNvPr id="20" name="CaixaDeTexto 19">
                <a:extLst>
                  <a:ext uri="{FF2B5EF4-FFF2-40B4-BE49-F238E27FC236}">
                    <a16:creationId xmlns:a16="http://schemas.microsoft.com/office/drawing/2014/main" id="{6B66AA38-F3CE-B4DE-B78F-25C6745A437D}"/>
                  </a:ext>
                </a:extLst>
              </p:cNvPr>
              <p:cNvSpPr txBox="1">
                <a:spLocks noRot="1" noChangeAspect="1" noMove="1" noResize="1" noEditPoints="1" noAdjustHandles="1" noChangeArrowheads="1" noChangeShapeType="1" noTextEdit="1"/>
              </p:cNvSpPr>
              <p:nvPr/>
            </p:nvSpPr>
            <p:spPr>
              <a:xfrm>
                <a:off x="215262" y="1740528"/>
                <a:ext cx="3910009" cy="1774525"/>
              </a:xfrm>
              <a:prstGeom prst="rect">
                <a:avLst/>
              </a:prstGeom>
              <a:blipFill>
                <a:blip r:embed="rId3"/>
                <a:stretch>
                  <a:fillRect/>
                </a:stretch>
              </a:blipFill>
            </p:spPr>
            <p:txBody>
              <a:bodyPr/>
              <a:lstStyle/>
              <a:p>
                <a:r>
                  <a:rPr lang="pt-PT">
                    <a:noFill/>
                  </a:rPr>
                  <a:t> </a:t>
                </a:r>
              </a:p>
            </p:txBody>
          </p:sp>
        </mc:Fallback>
      </mc:AlternateContent>
      <p:pic>
        <p:nvPicPr>
          <p:cNvPr id="21" name="Imagem 20" descr="Uma imagem com diagrama, file, Gráfico, texto&#10;&#10;Descrição gerada automaticamente">
            <a:extLst>
              <a:ext uri="{FF2B5EF4-FFF2-40B4-BE49-F238E27FC236}">
                <a16:creationId xmlns:a16="http://schemas.microsoft.com/office/drawing/2014/main" id="{68870B10-9338-3C52-6C2E-DC63D07968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826" y="3312456"/>
            <a:ext cx="4356735" cy="1519555"/>
          </a:xfrm>
          <a:prstGeom prst="rect">
            <a:avLst/>
          </a:prstGeom>
        </p:spPr>
      </p:pic>
      <p:sp>
        <p:nvSpPr>
          <p:cNvPr id="23" name="CaixaDeTexto 22">
            <a:extLst>
              <a:ext uri="{FF2B5EF4-FFF2-40B4-BE49-F238E27FC236}">
                <a16:creationId xmlns:a16="http://schemas.microsoft.com/office/drawing/2014/main" id="{6E54B718-A495-70DF-7415-A55FBCAE0CD8}"/>
              </a:ext>
            </a:extLst>
          </p:cNvPr>
          <p:cNvSpPr txBox="1"/>
          <p:nvPr/>
        </p:nvSpPr>
        <p:spPr>
          <a:xfrm>
            <a:off x="5401152" y="160010"/>
            <a:ext cx="3061102" cy="646331"/>
          </a:xfrm>
          <a:prstGeom prst="rect">
            <a:avLst/>
          </a:prstGeom>
          <a:noFill/>
        </p:spPr>
        <p:txBody>
          <a:bodyPr wrap="square" rtlCol="0">
            <a:spAutoFit/>
          </a:bodyPr>
          <a:lstStyle/>
          <a:p>
            <a:pPr algn="ctr"/>
            <a:r>
              <a:rPr lang="pt-PT" sz="1800" err="1">
                <a:solidFill>
                  <a:schemeClr val="tx1"/>
                </a:solidFill>
              </a:rPr>
              <a:t>Peterson’s</a:t>
            </a:r>
            <a:r>
              <a:rPr lang="pt-PT" sz="1800">
                <a:solidFill>
                  <a:schemeClr val="tx1"/>
                </a:solidFill>
              </a:rPr>
              <a:t> Stress </a:t>
            </a:r>
            <a:r>
              <a:rPr lang="pt-PT" sz="1800" err="1">
                <a:solidFill>
                  <a:schemeClr val="tx1"/>
                </a:solidFill>
              </a:rPr>
              <a:t>Concentration</a:t>
            </a:r>
            <a:r>
              <a:rPr lang="pt-PT" sz="1800">
                <a:solidFill>
                  <a:schemeClr val="tx1"/>
                </a:solidFill>
              </a:rPr>
              <a:t> </a:t>
            </a:r>
            <a:r>
              <a:rPr lang="pt-PT" sz="1800" err="1">
                <a:solidFill>
                  <a:schemeClr val="tx1"/>
                </a:solidFill>
              </a:rPr>
              <a:t>Factors</a:t>
            </a:r>
            <a:endParaRPr lang="pt-PT" sz="1800">
              <a:solidFill>
                <a:schemeClr val="tx1"/>
              </a:solidFill>
            </a:endParaRPr>
          </a:p>
        </p:txBody>
      </p:sp>
      <p:sp>
        <p:nvSpPr>
          <p:cNvPr id="24" name="CaixaDeTexto 23">
            <a:extLst>
              <a:ext uri="{FF2B5EF4-FFF2-40B4-BE49-F238E27FC236}">
                <a16:creationId xmlns:a16="http://schemas.microsoft.com/office/drawing/2014/main" id="{3804F3CC-3A3E-2431-69BD-11DBF4931E17}"/>
              </a:ext>
            </a:extLst>
          </p:cNvPr>
          <p:cNvSpPr txBox="1"/>
          <p:nvPr/>
        </p:nvSpPr>
        <p:spPr>
          <a:xfrm>
            <a:off x="5178033" y="1071265"/>
            <a:ext cx="3652699" cy="73866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These factors provide empirical values ​​for various geometries and load types</a:t>
            </a:r>
            <a:endParaRPr lang="pt-PT">
              <a:solidFill>
                <a:schemeClr val="tx1">
                  <a:lumMod val="85000"/>
                </a:schemeClr>
              </a:solidFill>
            </a:endParaRPr>
          </a:p>
        </p:txBody>
      </p:sp>
      <p:sp>
        <p:nvSpPr>
          <p:cNvPr id="26" name="CaixaDeTexto 25">
            <a:extLst>
              <a:ext uri="{FF2B5EF4-FFF2-40B4-BE49-F238E27FC236}">
                <a16:creationId xmlns:a16="http://schemas.microsoft.com/office/drawing/2014/main" id="{13F8D81E-155A-5572-1DEE-4B1FDE971BD2}"/>
              </a:ext>
            </a:extLst>
          </p:cNvPr>
          <p:cNvSpPr txBox="1"/>
          <p:nvPr/>
        </p:nvSpPr>
        <p:spPr>
          <a:xfrm>
            <a:off x="5178032" y="1816864"/>
            <a:ext cx="3750704" cy="738664"/>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en-US">
                <a:solidFill>
                  <a:schemeClr val="tx1">
                    <a:lumMod val="85000"/>
                  </a:schemeClr>
                </a:solidFill>
              </a:rPr>
              <a:t>Allows engineers to estimate stress concentration factors (SCFs) around rivet holes in plates with known dimensions</a:t>
            </a:r>
            <a:endParaRPr lang="pt-PT">
              <a:solidFill>
                <a:schemeClr val="tx1">
                  <a:lumMod val="85000"/>
                </a:schemeClr>
              </a:solidFill>
            </a:endParaRPr>
          </a:p>
        </p:txBody>
      </p:sp>
      <p:pic>
        <p:nvPicPr>
          <p:cNvPr id="29" name="Imagem 28" descr="Uma imagem com diagrama, captura de ecrã, texto, file&#10;&#10;Descrição gerada automaticamente">
            <a:extLst>
              <a:ext uri="{FF2B5EF4-FFF2-40B4-BE49-F238E27FC236}">
                <a16:creationId xmlns:a16="http://schemas.microsoft.com/office/drawing/2014/main" id="{CBD98E93-9C0F-BC24-926B-27B6A028C11E}"/>
              </a:ext>
            </a:extLst>
          </p:cNvPr>
          <p:cNvPicPr>
            <a:picLocks noChangeAspect="1"/>
          </p:cNvPicPr>
          <p:nvPr/>
        </p:nvPicPr>
        <p:blipFill>
          <a:blip r:embed="rId5"/>
          <a:stretch>
            <a:fillRect/>
          </a:stretch>
        </p:blipFill>
        <p:spPr>
          <a:xfrm>
            <a:off x="5640857" y="2882166"/>
            <a:ext cx="2358568" cy="1932533"/>
          </a:xfrm>
          <a:prstGeom prst="rect">
            <a:avLst/>
          </a:prstGeom>
        </p:spPr>
      </p:pic>
      <p:sp>
        <p:nvSpPr>
          <p:cNvPr id="30" name="CaixaDeTexto 29">
            <a:extLst>
              <a:ext uri="{FF2B5EF4-FFF2-40B4-BE49-F238E27FC236}">
                <a16:creationId xmlns:a16="http://schemas.microsoft.com/office/drawing/2014/main" id="{92B5F693-5502-00B2-AEB7-8BCC6F3BA500}"/>
              </a:ext>
            </a:extLst>
          </p:cNvPr>
          <p:cNvSpPr txBox="1"/>
          <p:nvPr/>
        </p:nvSpPr>
        <p:spPr>
          <a:xfrm>
            <a:off x="-121920" y="4843343"/>
            <a:ext cx="868680" cy="307777"/>
          </a:xfrm>
          <a:prstGeom prst="rect">
            <a:avLst/>
          </a:prstGeom>
          <a:noFill/>
        </p:spPr>
        <p:txBody>
          <a:bodyPr wrap="square" rtlCol="0">
            <a:spAutoFit/>
          </a:bodyPr>
          <a:lstStyle/>
          <a:p>
            <a:pPr algn="ctr"/>
            <a:r>
              <a:rPr lang="pt-PT">
                <a:solidFill>
                  <a:schemeClr val="tx1">
                    <a:lumMod val="85000"/>
                  </a:schemeClr>
                </a:solidFill>
              </a:rPr>
              <a:t>[5]</a:t>
            </a:r>
          </a:p>
        </p:txBody>
      </p:sp>
      <p:sp>
        <p:nvSpPr>
          <p:cNvPr id="31" name="CaixaDeTexto 30">
            <a:extLst>
              <a:ext uri="{FF2B5EF4-FFF2-40B4-BE49-F238E27FC236}">
                <a16:creationId xmlns:a16="http://schemas.microsoft.com/office/drawing/2014/main" id="{83B06CC4-1C54-5B24-2AF7-667327379AE8}"/>
              </a:ext>
            </a:extLst>
          </p:cNvPr>
          <p:cNvSpPr txBox="1"/>
          <p:nvPr/>
        </p:nvSpPr>
        <p:spPr>
          <a:xfrm>
            <a:off x="4572000" y="4744283"/>
            <a:ext cx="868680" cy="307777"/>
          </a:xfrm>
          <a:prstGeom prst="rect">
            <a:avLst/>
          </a:prstGeom>
          <a:noFill/>
        </p:spPr>
        <p:txBody>
          <a:bodyPr wrap="square" rtlCol="0">
            <a:spAutoFit/>
          </a:bodyPr>
          <a:lstStyle/>
          <a:p>
            <a:pPr algn="ctr"/>
            <a:r>
              <a:rPr lang="pt-PT">
                <a:solidFill>
                  <a:schemeClr val="tx1">
                    <a:lumMod val="85000"/>
                  </a:schemeClr>
                </a:solidFill>
              </a:rPr>
              <a:t>[6]</a:t>
            </a:r>
          </a:p>
        </p:txBody>
      </p:sp>
      <p:sp>
        <p:nvSpPr>
          <p:cNvPr id="32" name="Marcador de Posição do Número do Diapositivo 31">
            <a:extLst>
              <a:ext uri="{FF2B5EF4-FFF2-40B4-BE49-F238E27FC236}">
                <a16:creationId xmlns:a16="http://schemas.microsoft.com/office/drawing/2014/main" id="{3797006E-8CAE-E42D-9E95-41B564D5837A}"/>
              </a:ext>
            </a:extLst>
          </p:cNvPr>
          <p:cNvSpPr>
            <a:spLocks noGrp="1"/>
          </p:cNvSpPr>
          <p:nvPr>
            <p:ph type="sldNum" sz="quarter" idx="11"/>
          </p:nvPr>
        </p:nvSpPr>
        <p:spPr/>
        <p:txBody>
          <a:bodyPr/>
          <a:lstStyle/>
          <a:p>
            <a:fld id="{79F01021-183D-4F51-9BD8-6D90E73A8F08}" type="slidenum">
              <a:rPr lang="pt-PT" smtClean="0"/>
              <a:t>49</a:t>
            </a:fld>
            <a:endParaRPr lang="pt-PT"/>
          </a:p>
        </p:txBody>
      </p:sp>
    </p:spTree>
    <p:extLst>
      <p:ext uri="{BB962C8B-B14F-4D97-AF65-F5344CB8AC3E}">
        <p14:creationId xmlns:p14="http://schemas.microsoft.com/office/powerpoint/2010/main" val="4084666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CD364-B40A-F57F-6B60-9A2EC3CFFC03}"/>
            </a:ext>
          </a:extLst>
        </p:cNvPr>
        <p:cNvGrpSpPr/>
        <p:nvPr/>
      </p:nvGrpSpPr>
      <p:grpSpPr>
        <a:xfrm>
          <a:off x="0" y="0"/>
          <a:ext cx="0" cy="0"/>
          <a:chOff x="0" y="0"/>
          <a:chExt cx="0" cy="0"/>
        </a:xfrm>
      </p:grpSpPr>
      <p:sp>
        <p:nvSpPr>
          <p:cNvPr id="9" name="Retângulo 8">
            <a:extLst>
              <a:ext uri="{FF2B5EF4-FFF2-40B4-BE49-F238E27FC236}">
                <a16:creationId xmlns:a16="http://schemas.microsoft.com/office/drawing/2014/main" id="{3A318EF8-8C1A-5419-F036-2193A2F08DA3}"/>
              </a:ext>
            </a:extLst>
          </p:cNvPr>
          <p:cNvSpPr/>
          <p:nvPr/>
        </p:nvSpPr>
        <p:spPr>
          <a:xfrm>
            <a:off x="0" y="4183380"/>
            <a:ext cx="2941320" cy="9601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7" name="CaixaDeTexto 6">
            <a:extLst>
              <a:ext uri="{FF2B5EF4-FFF2-40B4-BE49-F238E27FC236}">
                <a16:creationId xmlns:a16="http://schemas.microsoft.com/office/drawing/2014/main" id="{37F482AF-0743-0D2C-58BD-8E1A81C6424A}"/>
              </a:ext>
            </a:extLst>
          </p:cNvPr>
          <p:cNvSpPr txBox="1"/>
          <p:nvPr/>
        </p:nvSpPr>
        <p:spPr>
          <a:xfrm>
            <a:off x="329565" y="196632"/>
            <a:ext cx="3716655" cy="707886"/>
          </a:xfrm>
          <a:prstGeom prst="rect">
            <a:avLst/>
          </a:prstGeom>
          <a:noFill/>
        </p:spPr>
        <p:txBody>
          <a:bodyPr wrap="square">
            <a:spAutoFit/>
          </a:bodyPr>
          <a:lstStyle/>
          <a:p>
            <a:pPr algn="ctr"/>
            <a:r>
              <a:rPr lang="pt-PT" sz="2000" b="1">
                <a:solidFill>
                  <a:schemeClr val="tx1"/>
                </a:solidFill>
                <a:latin typeface="+mj-lt"/>
              </a:rPr>
              <a:t>Casos de Falha</a:t>
            </a:r>
          </a:p>
          <a:p>
            <a:pPr algn="ctr"/>
            <a:r>
              <a:rPr lang="pt-PT" sz="2000" b="1">
                <a:solidFill>
                  <a:schemeClr val="tx1"/>
                </a:solidFill>
                <a:latin typeface="+mj-lt"/>
              </a:rPr>
              <a:t>Aproximação placa infinita</a:t>
            </a:r>
          </a:p>
        </p:txBody>
      </p:sp>
      <p:pic>
        <p:nvPicPr>
          <p:cNvPr id="8" name="Imagem 7">
            <a:extLst>
              <a:ext uri="{FF2B5EF4-FFF2-40B4-BE49-F238E27FC236}">
                <a16:creationId xmlns:a16="http://schemas.microsoft.com/office/drawing/2014/main" id="{442828B8-DC8B-58C4-A4A7-5951B5E833C4}"/>
              </a:ext>
            </a:extLst>
          </p:cNvPr>
          <p:cNvPicPr>
            <a:picLocks noChangeAspect="1"/>
          </p:cNvPicPr>
          <p:nvPr/>
        </p:nvPicPr>
        <p:blipFill>
          <a:blip r:embed="rId3"/>
          <a:srcRect/>
          <a:stretch/>
        </p:blipFill>
        <p:spPr>
          <a:xfrm>
            <a:off x="4099884" y="1007167"/>
            <a:ext cx="4878906" cy="3129166"/>
          </a:xfrm>
          <a:prstGeom prst="rect">
            <a:avLst/>
          </a:prstGeom>
        </p:spPr>
      </p:pic>
      <p:sp>
        <p:nvSpPr>
          <p:cNvPr id="32" name="Marcador de Posição do Número do Diapositivo 31">
            <a:extLst>
              <a:ext uri="{FF2B5EF4-FFF2-40B4-BE49-F238E27FC236}">
                <a16:creationId xmlns:a16="http://schemas.microsoft.com/office/drawing/2014/main" id="{A2157A52-060A-93BE-5CF8-53FB8ED94246}"/>
              </a:ext>
            </a:extLst>
          </p:cNvPr>
          <p:cNvSpPr>
            <a:spLocks noGrp="1"/>
          </p:cNvSpPr>
          <p:nvPr>
            <p:ph type="sldNum" sz="quarter" idx="11"/>
          </p:nvPr>
        </p:nvSpPr>
        <p:spPr/>
        <p:txBody>
          <a:bodyPr/>
          <a:lstStyle/>
          <a:p>
            <a:fld id="{79F01021-183D-4F51-9BD8-6D90E73A8F08}" type="slidenum">
              <a:rPr lang="pt-PT" smtClean="0"/>
              <a:t>5</a:t>
            </a:fld>
            <a:endParaRPr lang="pt-PT"/>
          </a:p>
        </p:txBody>
      </p:sp>
      <p:sp>
        <p:nvSpPr>
          <p:cNvPr id="4" name="TextBox 3">
            <a:extLst>
              <a:ext uri="{FF2B5EF4-FFF2-40B4-BE49-F238E27FC236}">
                <a16:creationId xmlns:a16="http://schemas.microsoft.com/office/drawing/2014/main" id="{A9B0EF52-449C-37D4-2DB5-6557DE46240D}"/>
              </a:ext>
            </a:extLst>
          </p:cNvPr>
          <p:cNvSpPr txBox="1"/>
          <p:nvPr/>
        </p:nvSpPr>
        <p:spPr>
          <a:xfrm>
            <a:off x="19525" y="1265225"/>
            <a:ext cx="4099884" cy="1384995"/>
          </a:xfrm>
          <a:prstGeom prst="rect">
            <a:avLst/>
          </a:prstGeom>
          <a:noFill/>
        </p:spPr>
        <p:txBody>
          <a:bodyPr wrap="square">
            <a:spAutoFit/>
          </a:bodyPr>
          <a:lstStyle/>
          <a:p>
            <a:pPr marL="285750" indent="-285750">
              <a:buClr>
                <a:schemeClr val="tx1"/>
              </a:buClr>
              <a:buFont typeface="Arial" panose="020B0604020202020204" pitchFamily="34" charset="0"/>
              <a:buChar char="→"/>
            </a:pPr>
            <a:r>
              <a:rPr lang="pt-PT">
                <a:solidFill>
                  <a:schemeClr val="tx1">
                    <a:lumMod val="85000"/>
                  </a:schemeClr>
                </a:solidFill>
              </a:rPr>
              <a:t>Aumento do comprimento e distância do rebite a extremidade da placa</a:t>
            </a:r>
          </a:p>
          <a:p>
            <a:pPr marL="285750" indent="-285750">
              <a:buClr>
                <a:schemeClr val="tx1"/>
              </a:buClr>
              <a:buFont typeface="Arial" panose="020B0604020202020204" pitchFamily="34" charset="0"/>
              <a:buChar char="→"/>
            </a:pPr>
            <a:r>
              <a:rPr lang="pt-PT">
                <a:solidFill>
                  <a:schemeClr val="tx1">
                    <a:lumMod val="85000"/>
                  </a:schemeClr>
                </a:solidFill>
              </a:rPr>
              <a:t>Aplicação de força limite</a:t>
            </a:r>
          </a:p>
          <a:p>
            <a:pPr marL="285750" indent="-285750">
              <a:buClr>
                <a:schemeClr val="tx1"/>
              </a:buClr>
              <a:buFont typeface="Arial" panose="020B0604020202020204" pitchFamily="34" charset="0"/>
              <a:buChar char="→"/>
            </a:pPr>
            <a:r>
              <a:rPr lang="pt-PT">
                <a:solidFill>
                  <a:schemeClr val="tx1">
                    <a:lumMod val="85000"/>
                  </a:schemeClr>
                </a:solidFill>
              </a:rPr>
              <a:t>Validação da distância mínima para aproximar a uma placa infinita</a:t>
            </a:r>
            <a:endParaRPr lang="pt-PT">
              <a:solidFill>
                <a:schemeClr val="tx1"/>
              </a:solidFill>
            </a:endParaRPr>
          </a:p>
          <a:p>
            <a:pPr marL="285750" indent="-285750" algn="ctr">
              <a:buClr>
                <a:schemeClr val="tx1"/>
              </a:buClr>
              <a:buFont typeface="Arial" panose="020B0604020202020204" pitchFamily="34" charset="0"/>
              <a:buChar char="→"/>
            </a:pPr>
            <a:endParaRPr lang="pt-PT">
              <a:solidFill>
                <a:schemeClr val="tx1">
                  <a:lumMod val="85000"/>
                </a:schemeClr>
              </a:solidFill>
            </a:endParaRPr>
          </a:p>
        </p:txBody>
      </p:sp>
      <p:pic>
        <p:nvPicPr>
          <p:cNvPr id="16" name="Picture 15">
            <a:extLst>
              <a:ext uri="{FF2B5EF4-FFF2-40B4-BE49-F238E27FC236}">
                <a16:creationId xmlns:a16="http://schemas.microsoft.com/office/drawing/2014/main" id="{619A1834-EB2F-8FAC-3DCB-955306EAD726}"/>
              </a:ext>
            </a:extLst>
          </p:cNvPr>
          <p:cNvPicPr>
            <a:picLocks noChangeAspect="1"/>
          </p:cNvPicPr>
          <p:nvPr/>
        </p:nvPicPr>
        <p:blipFill>
          <a:blip r:embed="rId4"/>
          <a:stretch>
            <a:fillRect/>
          </a:stretch>
        </p:blipFill>
        <p:spPr>
          <a:xfrm>
            <a:off x="165210" y="2650220"/>
            <a:ext cx="3544975" cy="2132572"/>
          </a:xfrm>
          <a:prstGeom prst="rect">
            <a:avLst/>
          </a:prstGeom>
        </p:spPr>
      </p:pic>
      <p:sp>
        <p:nvSpPr>
          <p:cNvPr id="21" name="TextBox 20">
            <a:extLst>
              <a:ext uri="{FF2B5EF4-FFF2-40B4-BE49-F238E27FC236}">
                <a16:creationId xmlns:a16="http://schemas.microsoft.com/office/drawing/2014/main" id="{3A0EAB97-0C6A-E8A5-575E-61BACAB9FD6D}"/>
              </a:ext>
            </a:extLst>
          </p:cNvPr>
          <p:cNvSpPr txBox="1"/>
          <p:nvPr/>
        </p:nvSpPr>
        <p:spPr>
          <a:xfrm>
            <a:off x="4046220" y="4130588"/>
            <a:ext cx="5611760" cy="200055"/>
          </a:xfrm>
          <a:prstGeom prst="rect">
            <a:avLst/>
          </a:prstGeom>
          <a:noFill/>
        </p:spPr>
        <p:txBody>
          <a:bodyPr wrap="square">
            <a:spAutoFit/>
          </a:bodyPr>
          <a:lstStyle/>
          <a:p>
            <a:r>
              <a:rPr lang="en-GB" sz="700">
                <a:solidFill>
                  <a:schemeClr val="tx1"/>
                </a:solidFill>
              </a:rPr>
              <a:t>Megson, T. H. G. (2021). Aircraft Structures for Engineering Students. In </a:t>
            </a:r>
            <a:r>
              <a:rPr lang="en-GB" sz="700" i="1">
                <a:solidFill>
                  <a:schemeClr val="tx1"/>
                </a:solidFill>
              </a:rPr>
              <a:t>Aircraft Structures for Engineering Students</a:t>
            </a:r>
            <a:r>
              <a:rPr lang="en-GB" sz="700">
                <a:solidFill>
                  <a:schemeClr val="tx1"/>
                </a:solidFill>
              </a:rPr>
              <a:t>. Elsevier.</a:t>
            </a:r>
          </a:p>
        </p:txBody>
      </p:sp>
    </p:spTree>
    <p:extLst>
      <p:ext uri="{BB962C8B-B14F-4D97-AF65-F5344CB8AC3E}">
        <p14:creationId xmlns:p14="http://schemas.microsoft.com/office/powerpoint/2010/main" val="1834586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tângulo 8">
            <a:extLst>
              <a:ext uri="{FF2B5EF4-FFF2-40B4-BE49-F238E27FC236}">
                <a16:creationId xmlns:a16="http://schemas.microsoft.com/office/drawing/2014/main" id="{498CA5C5-787E-4731-E953-AB2A1A2A69B3}"/>
              </a:ext>
            </a:extLst>
          </p:cNvPr>
          <p:cNvSpPr/>
          <p:nvPr/>
        </p:nvSpPr>
        <p:spPr>
          <a:xfrm>
            <a:off x="0" y="4183380"/>
            <a:ext cx="2941320" cy="9601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p:sp>
        <p:nvSpPr>
          <p:cNvPr id="7" name="CaixaDeTexto 6">
            <a:extLst>
              <a:ext uri="{FF2B5EF4-FFF2-40B4-BE49-F238E27FC236}">
                <a16:creationId xmlns:a16="http://schemas.microsoft.com/office/drawing/2014/main" id="{5E38FA08-04EC-4844-E39B-4C5100730999}"/>
              </a:ext>
            </a:extLst>
          </p:cNvPr>
          <p:cNvSpPr txBox="1"/>
          <p:nvPr/>
        </p:nvSpPr>
        <p:spPr>
          <a:xfrm>
            <a:off x="329565" y="196632"/>
            <a:ext cx="3716655" cy="523220"/>
          </a:xfrm>
          <a:prstGeom prst="rect">
            <a:avLst/>
          </a:prstGeom>
          <a:noFill/>
        </p:spPr>
        <p:txBody>
          <a:bodyPr wrap="square">
            <a:spAutoFit/>
          </a:bodyPr>
          <a:lstStyle/>
          <a:p>
            <a:pPr algn="ctr"/>
            <a:r>
              <a:rPr lang="pt-PT" sz="2800" b="1" err="1">
                <a:solidFill>
                  <a:schemeClr val="tx1"/>
                </a:solidFill>
                <a:latin typeface="Orbitron"/>
              </a:rPr>
              <a:t>Possible</a:t>
            </a:r>
            <a:r>
              <a:rPr lang="pt-PT" sz="2800" b="1">
                <a:solidFill>
                  <a:schemeClr val="tx1"/>
                </a:solidFill>
                <a:latin typeface="Orbitron"/>
              </a:rPr>
              <a:t> </a:t>
            </a:r>
            <a:r>
              <a:rPr lang="pt-PT" sz="2800" b="1" err="1">
                <a:solidFill>
                  <a:schemeClr val="tx1"/>
                </a:solidFill>
                <a:latin typeface="Orbitron"/>
              </a:rPr>
              <a:t>failure</a:t>
            </a:r>
            <a:r>
              <a:rPr lang="pt-PT" sz="2800" b="1">
                <a:solidFill>
                  <a:schemeClr val="tx1"/>
                </a:solidFill>
                <a:latin typeface="Orbitron"/>
              </a:rPr>
              <a:t> </a:t>
            </a:r>
            <a:r>
              <a:rPr lang="pt-PT" sz="2800" b="1" err="1">
                <a:solidFill>
                  <a:schemeClr val="tx1"/>
                </a:solidFill>
                <a:latin typeface="Orbitron"/>
              </a:rPr>
              <a:t>modes</a:t>
            </a:r>
            <a:endParaRPr lang="pt-PT" sz="2800" b="1">
              <a:solidFill>
                <a:schemeClr val="tx1"/>
              </a:solidFill>
              <a:latin typeface="Orbitron"/>
            </a:endParaRPr>
          </a:p>
        </p:txBody>
      </p:sp>
      <p:pic>
        <p:nvPicPr>
          <p:cNvPr id="8" name="Imagem 7" descr="Uma imagem com diagrama, Esquema, Desenho técnico, esquemático&#10;&#10;Descrição gerada automaticamente">
            <a:extLst>
              <a:ext uri="{FF2B5EF4-FFF2-40B4-BE49-F238E27FC236}">
                <a16:creationId xmlns:a16="http://schemas.microsoft.com/office/drawing/2014/main" id="{49A71788-6399-60DB-3EF2-1936F35411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8297" y="353245"/>
            <a:ext cx="4016138" cy="2569162"/>
          </a:xfrm>
          <a:prstGeom prst="rect">
            <a:avLst/>
          </a:prstGeom>
        </p:spPr>
      </p:pic>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42F155A4-F722-2A5A-EE92-52C04914580C}"/>
                  </a:ext>
                </a:extLst>
              </p:cNvPr>
              <p:cNvSpPr txBox="1"/>
              <p:nvPr/>
            </p:nvSpPr>
            <p:spPr>
              <a:xfrm>
                <a:off x="-203835" y="1574392"/>
                <a:ext cx="1971675" cy="524567"/>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r>
                            <a:rPr lang="pt-PT" i="1">
                              <a:solidFill>
                                <a:schemeClr val="tx1">
                                  <a:lumMod val="85000"/>
                                </a:schemeClr>
                              </a:solidFill>
                              <a:latin typeface="Cambria Math" panose="02040503050406030204" pitchFamily="18" charset="0"/>
                            </a:rPr>
                            <m:t>𝜋</m:t>
                          </m:r>
                          <m:sSup>
                            <m:sSupPr>
                              <m:ctrlPr>
                                <a:rPr lang="pt-PT" i="1">
                                  <a:solidFill>
                                    <a:schemeClr val="tx1">
                                      <a:lumMod val="85000"/>
                                    </a:schemeClr>
                                  </a:solidFill>
                                  <a:latin typeface="Cambria Math" panose="02040503050406030204" pitchFamily="18" charset="0"/>
                                </a:rPr>
                              </m:ctrlPr>
                            </m:sSupPr>
                            <m:e>
                              <m:r>
                                <a:rPr lang="pt-PT" i="1">
                                  <a:solidFill>
                                    <a:schemeClr val="tx1">
                                      <a:lumMod val="85000"/>
                                    </a:schemeClr>
                                  </a:solidFill>
                                  <a:latin typeface="Cambria Math" panose="02040503050406030204" pitchFamily="18" charset="0"/>
                                </a:rPr>
                                <m:t>𝑑</m:t>
                              </m:r>
                            </m:e>
                            <m:sup>
                              <m:r>
                                <a:rPr lang="pt-PT" i="0">
                                  <a:solidFill>
                                    <a:schemeClr val="tx1">
                                      <a:lumMod val="85000"/>
                                    </a:schemeClr>
                                  </a:solidFill>
                                  <a:latin typeface="Cambria Math" panose="02040503050406030204" pitchFamily="18" charset="0"/>
                                </a:rPr>
                                <m:t>2</m:t>
                              </m:r>
                            </m:sup>
                          </m:sSup>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i="0">
                                  <a:solidFill>
                                    <a:schemeClr val="tx1">
                                      <a:lumMod val="85000"/>
                                    </a:schemeClr>
                                  </a:solidFill>
                                  <a:latin typeface="Cambria Math" panose="02040503050406030204" pitchFamily="18" charset="0"/>
                                </a:rPr>
                                <m:t>1</m:t>
                              </m:r>
                            </m:sub>
                          </m:sSub>
                        </m:num>
                        <m:den>
                          <m:r>
                            <a:rPr lang="pt-PT" i="0">
                              <a:solidFill>
                                <a:schemeClr val="tx1">
                                  <a:lumMod val="85000"/>
                                </a:schemeClr>
                              </a:solidFill>
                              <a:latin typeface="Cambria Math" panose="02040503050406030204" pitchFamily="18" charset="0"/>
                            </a:rPr>
                            <m:t>4</m:t>
                          </m:r>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p:sp>
            <p:nvSpPr>
              <p:cNvPr id="13" name="CaixaDeTexto 12">
                <a:extLst>
                  <a:ext uri="{FF2B5EF4-FFF2-40B4-BE49-F238E27FC236}">
                    <a16:creationId xmlns:a16="http://schemas.microsoft.com/office/drawing/2014/main" id="{42F155A4-F722-2A5A-EE92-52C04914580C}"/>
                  </a:ext>
                </a:extLst>
              </p:cNvPr>
              <p:cNvSpPr txBox="1">
                <a:spLocks noRot="1" noChangeAspect="1" noMove="1" noResize="1" noEditPoints="1" noAdjustHandles="1" noChangeArrowheads="1" noChangeShapeType="1" noTextEdit="1"/>
              </p:cNvSpPr>
              <p:nvPr/>
            </p:nvSpPr>
            <p:spPr>
              <a:xfrm>
                <a:off x="-203835" y="1574392"/>
                <a:ext cx="1971675" cy="524567"/>
              </a:xfrm>
              <a:prstGeom prst="rect">
                <a:avLst/>
              </a:prstGeom>
              <a:blipFill>
                <a:blip r:embed="rId4"/>
                <a:stretch>
                  <a:fillRect/>
                </a:stretch>
              </a:blipFill>
            </p:spPr>
            <p:txBody>
              <a:bodyPr/>
              <a:lstStyle/>
              <a:p>
                <a:r>
                  <a:rPr lang="pt-PT">
                    <a:noFill/>
                  </a:rPr>
                  <a:t> </a:t>
                </a:r>
              </a:p>
            </p:txBody>
          </p:sp>
        </mc:Fallback>
      </mc:AlternateContent>
      <p:sp>
        <p:nvSpPr>
          <p:cNvPr id="17" name="CaixaDeTexto 16">
            <a:extLst>
              <a:ext uri="{FF2B5EF4-FFF2-40B4-BE49-F238E27FC236}">
                <a16:creationId xmlns:a16="http://schemas.microsoft.com/office/drawing/2014/main" id="{44CA85E4-FDAB-4495-7921-F7BD8A79182B}"/>
              </a:ext>
            </a:extLst>
          </p:cNvPr>
          <p:cNvSpPr txBox="1"/>
          <p:nvPr/>
        </p:nvSpPr>
        <p:spPr>
          <a:xfrm>
            <a:off x="1899285" y="1151350"/>
            <a:ext cx="2146935" cy="338554"/>
          </a:xfrm>
          <a:prstGeom prst="rect">
            <a:avLst/>
          </a:prstGeom>
          <a:noFill/>
        </p:spPr>
        <p:txBody>
          <a:bodyPr wrap="square">
            <a:spAutoFit/>
          </a:bodyPr>
          <a:lstStyle/>
          <a:p>
            <a:pPr algn="ctr"/>
            <a:r>
              <a:rPr lang="pt-PT" sz="1600" u="sng" err="1">
                <a:solidFill>
                  <a:schemeClr val="tx1">
                    <a:lumMod val="85000"/>
                  </a:schemeClr>
                </a:solidFill>
              </a:rPr>
              <a:t>Bearing</a:t>
            </a:r>
            <a:r>
              <a:rPr lang="pt-PT" sz="1600" u="sng">
                <a:solidFill>
                  <a:schemeClr val="tx1">
                    <a:lumMod val="85000"/>
                  </a:schemeClr>
                </a:solidFill>
              </a:rPr>
              <a:t> </a:t>
            </a:r>
            <a:r>
              <a:rPr lang="pt-PT" sz="1600" u="sng" err="1">
                <a:solidFill>
                  <a:schemeClr val="tx1">
                    <a:lumMod val="85000"/>
                  </a:schemeClr>
                </a:solidFill>
              </a:rPr>
              <a:t>pressure</a:t>
            </a:r>
            <a:endParaRPr lang="pt-PT" sz="1600" u="sng">
              <a:solidFill>
                <a:schemeClr val="tx1">
                  <a:lumMod val="85000"/>
                </a:schemeClr>
              </a:solidFill>
            </a:endParaRPr>
          </a:p>
        </p:txBody>
      </p:sp>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CE5CA8E8-491A-F5DA-014E-B93561796524}"/>
                  </a:ext>
                </a:extLst>
              </p:cNvPr>
              <p:cNvSpPr txBox="1"/>
              <p:nvPr/>
            </p:nvSpPr>
            <p:spPr>
              <a:xfrm>
                <a:off x="2071846" y="1574392"/>
                <a:ext cx="1738947" cy="5013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𝑝</m:t>
                              </m:r>
                            </m:e>
                            <m:sub>
                              <m:r>
                                <a:rPr lang="pt-PT" i="1">
                                  <a:solidFill>
                                    <a:schemeClr val="tx1">
                                      <a:lumMod val="85000"/>
                                    </a:schemeClr>
                                  </a:solidFill>
                                  <a:latin typeface="Cambria Math" panose="02040503050406030204" pitchFamily="18" charset="0"/>
                                </a:rPr>
                                <m:t>𝑏</m:t>
                              </m:r>
                            </m:sub>
                          </m:sSub>
                          <m:r>
                            <a:rPr lang="pt-PT" i="1">
                              <a:solidFill>
                                <a:schemeClr val="tx1">
                                  <a:lumMod val="85000"/>
                                </a:schemeClr>
                              </a:solidFill>
                              <a:latin typeface="Cambria Math" panose="02040503050406030204" pitchFamily="18" charset="0"/>
                            </a:rPr>
                            <m:t>𝑡𝑑</m:t>
                          </m:r>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p:sp>
            <p:nvSpPr>
              <p:cNvPr id="19" name="CaixaDeTexto 18">
                <a:extLst>
                  <a:ext uri="{FF2B5EF4-FFF2-40B4-BE49-F238E27FC236}">
                    <a16:creationId xmlns:a16="http://schemas.microsoft.com/office/drawing/2014/main" id="{CE5CA8E8-491A-F5DA-014E-B93561796524}"/>
                  </a:ext>
                </a:extLst>
              </p:cNvPr>
              <p:cNvSpPr txBox="1">
                <a:spLocks noRot="1" noChangeAspect="1" noMove="1" noResize="1" noEditPoints="1" noAdjustHandles="1" noChangeArrowheads="1" noChangeShapeType="1" noTextEdit="1"/>
              </p:cNvSpPr>
              <p:nvPr/>
            </p:nvSpPr>
            <p:spPr>
              <a:xfrm>
                <a:off x="2071846" y="1574392"/>
                <a:ext cx="1738947" cy="501356"/>
              </a:xfrm>
              <a:prstGeom prst="rect">
                <a:avLst/>
              </a:prstGeom>
              <a:blipFill>
                <a:blip r:embed="rId5"/>
                <a:stretch>
                  <a:fillRect b="-1205"/>
                </a:stretch>
              </a:blipFill>
            </p:spPr>
            <p:txBody>
              <a:bodyPr/>
              <a:lstStyle/>
              <a:p>
                <a:r>
                  <a:rPr lang="pt-PT">
                    <a:noFill/>
                  </a:rPr>
                  <a:t> </a:t>
                </a:r>
              </a:p>
            </p:txBody>
          </p:sp>
        </mc:Fallback>
      </mc:AlternateContent>
      <p:sp>
        <p:nvSpPr>
          <p:cNvPr id="20" name="CaixaDeTexto 19">
            <a:extLst>
              <a:ext uri="{FF2B5EF4-FFF2-40B4-BE49-F238E27FC236}">
                <a16:creationId xmlns:a16="http://schemas.microsoft.com/office/drawing/2014/main" id="{0551D482-37AD-9E8C-12D9-6275CE1DB95F}"/>
              </a:ext>
            </a:extLst>
          </p:cNvPr>
          <p:cNvSpPr txBox="1"/>
          <p:nvPr/>
        </p:nvSpPr>
        <p:spPr>
          <a:xfrm>
            <a:off x="-203835" y="1152080"/>
            <a:ext cx="2146935" cy="338554"/>
          </a:xfrm>
          <a:prstGeom prst="rect">
            <a:avLst/>
          </a:prstGeom>
          <a:noFill/>
        </p:spPr>
        <p:txBody>
          <a:bodyPr wrap="square" rtlCol="0">
            <a:spAutoFit/>
          </a:bodyPr>
          <a:lstStyle/>
          <a:p>
            <a:pPr algn="ctr"/>
            <a:r>
              <a:rPr lang="pt-PT" sz="1600" u="sng" err="1">
                <a:solidFill>
                  <a:schemeClr val="tx1">
                    <a:lumMod val="85000"/>
                  </a:schemeClr>
                </a:solidFill>
              </a:rPr>
              <a:t>Rivet</a:t>
            </a:r>
            <a:r>
              <a:rPr lang="pt-PT" sz="1600" u="sng">
                <a:solidFill>
                  <a:schemeClr val="tx1">
                    <a:lumMod val="85000"/>
                  </a:schemeClr>
                </a:solidFill>
              </a:rPr>
              <a:t> </a:t>
            </a:r>
            <a:r>
              <a:rPr lang="pt-PT" sz="1600" u="sng" err="1">
                <a:solidFill>
                  <a:schemeClr val="tx1">
                    <a:lumMod val="85000"/>
                  </a:schemeClr>
                </a:solidFill>
              </a:rPr>
              <a:t>shear</a:t>
            </a:r>
            <a:endParaRPr lang="pt-PT" sz="1600" u="sng">
              <a:solidFill>
                <a:schemeClr val="tx1">
                  <a:lumMod val="85000"/>
                </a:schemeClr>
              </a:solidFill>
            </a:endParaRPr>
          </a:p>
        </p:txBody>
      </p:sp>
      <p:sp>
        <p:nvSpPr>
          <p:cNvPr id="22" name="CaixaDeTexto 21">
            <a:extLst>
              <a:ext uri="{FF2B5EF4-FFF2-40B4-BE49-F238E27FC236}">
                <a16:creationId xmlns:a16="http://schemas.microsoft.com/office/drawing/2014/main" id="{31FC6AC3-E988-F894-B6EB-3C5AE239744A}"/>
              </a:ext>
            </a:extLst>
          </p:cNvPr>
          <p:cNvSpPr txBox="1"/>
          <p:nvPr/>
        </p:nvSpPr>
        <p:spPr>
          <a:xfrm>
            <a:off x="144780" y="2583853"/>
            <a:ext cx="2413635" cy="338554"/>
          </a:xfrm>
          <a:prstGeom prst="rect">
            <a:avLst/>
          </a:prstGeom>
          <a:noFill/>
        </p:spPr>
        <p:txBody>
          <a:bodyPr wrap="square">
            <a:spAutoFit/>
          </a:bodyPr>
          <a:lstStyle/>
          <a:p>
            <a:pPr algn="ctr"/>
            <a:r>
              <a:rPr lang="pt-PT" sz="1600" u="sng" err="1">
                <a:solidFill>
                  <a:schemeClr val="tx1">
                    <a:lumMod val="85000"/>
                  </a:schemeClr>
                </a:solidFill>
              </a:rPr>
              <a:t>Shear</a:t>
            </a:r>
            <a:r>
              <a:rPr lang="pt-PT" sz="1600" u="sng">
                <a:solidFill>
                  <a:schemeClr val="tx1">
                    <a:lumMod val="85000"/>
                  </a:schemeClr>
                </a:solidFill>
              </a:rPr>
              <a:t> </a:t>
            </a:r>
            <a:r>
              <a:rPr lang="pt-PT" sz="1600" u="sng" err="1">
                <a:solidFill>
                  <a:schemeClr val="tx1">
                    <a:lumMod val="85000"/>
                  </a:schemeClr>
                </a:solidFill>
              </a:rPr>
              <a:t>failure</a:t>
            </a:r>
            <a:r>
              <a:rPr lang="pt-PT" sz="1600" u="sng">
                <a:solidFill>
                  <a:schemeClr val="tx1">
                    <a:lumMod val="85000"/>
                  </a:schemeClr>
                </a:solidFill>
              </a:rPr>
              <a:t> in a </a:t>
            </a:r>
            <a:r>
              <a:rPr lang="pt-PT" sz="1600" u="sng" err="1">
                <a:solidFill>
                  <a:schemeClr val="tx1">
                    <a:lumMod val="85000"/>
                  </a:schemeClr>
                </a:solidFill>
              </a:rPr>
              <a:t>plate</a:t>
            </a:r>
            <a:endParaRPr lang="pt-PT" sz="1600" u="sng">
              <a:solidFill>
                <a:schemeClr val="tx1">
                  <a:lumMod val="85000"/>
                </a:schemeClr>
              </a:solidFill>
            </a:endParaRPr>
          </a:p>
        </p:txBody>
      </p:sp>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EF7779AD-0CDD-003F-53E6-D664459F44C2}"/>
                  </a:ext>
                </a:extLst>
              </p:cNvPr>
              <p:cNvSpPr txBox="1"/>
              <p:nvPr/>
            </p:nvSpPr>
            <p:spPr>
              <a:xfrm>
                <a:off x="329565" y="4183380"/>
                <a:ext cx="1823085" cy="5104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𝜎</m:t>
                              </m:r>
                            </m:e>
                            <m:sub>
                              <m:r>
                                <a:rPr lang="pt-PT" i="1">
                                  <a:solidFill>
                                    <a:schemeClr val="tx1">
                                      <a:lumMod val="85000"/>
                                    </a:schemeClr>
                                  </a:solidFill>
                                  <a:latin typeface="Cambria Math" panose="02040503050406030204" pitchFamily="18" charset="0"/>
                                </a:rPr>
                                <m:t>𝑢𝑙𝑡</m:t>
                              </m:r>
                            </m:sub>
                          </m:sSub>
                          <m:r>
                            <a:rPr lang="pt-PT" i="1">
                              <a:solidFill>
                                <a:schemeClr val="tx1">
                                  <a:lumMod val="85000"/>
                                </a:schemeClr>
                              </a:solidFill>
                              <a:latin typeface="Cambria Math" panose="02040503050406030204" pitchFamily="18" charset="0"/>
                            </a:rPr>
                            <m:t>𝑡</m:t>
                          </m:r>
                          <m:d>
                            <m:dPr>
                              <m:ctrlPr>
                                <a:rPr lang="pt-PT" i="1">
                                  <a:solidFill>
                                    <a:schemeClr val="tx1">
                                      <a:lumMod val="85000"/>
                                    </a:schemeClr>
                                  </a:solidFill>
                                  <a:latin typeface="Cambria Math" panose="02040503050406030204" pitchFamily="18" charset="0"/>
                                </a:rPr>
                              </m:ctrlPr>
                            </m:dPr>
                            <m:e>
                              <m:r>
                                <a:rPr lang="pt-PT" i="1">
                                  <a:solidFill>
                                    <a:schemeClr val="tx1">
                                      <a:lumMod val="85000"/>
                                    </a:schemeClr>
                                  </a:solidFill>
                                  <a:latin typeface="Cambria Math" panose="02040503050406030204" pitchFamily="18" charset="0"/>
                                </a:rPr>
                                <m:t>𝑏</m:t>
                              </m:r>
                              <m:r>
                                <a:rPr lang="pt-PT" i="0">
                                  <a:solidFill>
                                    <a:schemeClr val="tx1">
                                      <a:lumMod val="85000"/>
                                    </a:schemeClr>
                                  </a:solidFill>
                                  <a:latin typeface="Cambria Math" panose="02040503050406030204" pitchFamily="18" charset="0"/>
                                </a:rPr>
                                <m:t>−</m:t>
                              </m:r>
                              <m:r>
                                <a:rPr lang="pt-PT" i="1">
                                  <a:solidFill>
                                    <a:schemeClr val="tx1">
                                      <a:lumMod val="85000"/>
                                    </a:schemeClr>
                                  </a:solidFill>
                                  <a:latin typeface="Cambria Math" panose="02040503050406030204" pitchFamily="18" charset="0"/>
                                </a:rPr>
                                <m:t>𝑑</m:t>
                              </m:r>
                            </m:e>
                          </m:d>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p:sp>
            <p:nvSpPr>
              <p:cNvPr id="24" name="CaixaDeTexto 23">
                <a:extLst>
                  <a:ext uri="{FF2B5EF4-FFF2-40B4-BE49-F238E27FC236}">
                    <a16:creationId xmlns:a16="http://schemas.microsoft.com/office/drawing/2014/main" id="{EF7779AD-0CDD-003F-53E6-D664459F44C2}"/>
                  </a:ext>
                </a:extLst>
              </p:cNvPr>
              <p:cNvSpPr txBox="1">
                <a:spLocks noRot="1" noChangeAspect="1" noMove="1" noResize="1" noEditPoints="1" noAdjustHandles="1" noChangeArrowheads="1" noChangeShapeType="1" noTextEdit="1"/>
              </p:cNvSpPr>
              <p:nvPr/>
            </p:nvSpPr>
            <p:spPr>
              <a:xfrm>
                <a:off x="329565" y="4183380"/>
                <a:ext cx="1823085" cy="510461"/>
              </a:xfrm>
              <a:prstGeom prst="rect">
                <a:avLst/>
              </a:prstGeom>
              <a:blipFill>
                <a:blip r:embed="rId6"/>
                <a:stretch>
                  <a:fillRect b="-1190"/>
                </a:stretch>
              </a:blipFill>
            </p:spPr>
            <p:txBody>
              <a:bodyPr/>
              <a:lstStyle/>
              <a:p>
                <a:r>
                  <a:rPr lang="pt-PT">
                    <a:noFill/>
                  </a:rPr>
                  <a:t> </a:t>
                </a:r>
              </a:p>
            </p:txBody>
          </p:sp>
        </mc:Fallback>
      </mc:AlternateContent>
      <p:sp>
        <p:nvSpPr>
          <p:cNvPr id="26" name="CaixaDeTexto 25">
            <a:extLst>
              <a:ext uri="{FF2B5EF4-FFF2-40B4-BE49-F238E27FC236}">
                <a16:creationId xmlns:a16="http://schemas.microsoft.com/office/drawing/2014/main" id="{AE1B7BB0-5E39-EC2F-D883-2BDC8725E493}"/>
              </a:ext>
            </a:extLst>
          </p:cNvPr>
          <p:cNvSpPr txBox="1"/>
          <p:nvPr/>
        </p:nvSpPr>
        <p:spPr>
          <a:xfrm>
            <a:off x="234313" y="3828098"/>
            <a:ext cx="2215515" cy="338554"/>
          </a:xfrm>
          <a:prstGeom prst="rect">
            <a:avLst/>
          </a:prstGeom>
          <a:noFill/>
        </p:spPr>
        <p:txBody>
          <a:bodyPr wrap="square">
            <a:spAutoFit/>
          </a:bodyPr>
          <a:lstStyle/>
          <a:p>
            <a:pPr algn="ctr"/>
            <a:r>
              <a:rPr lang="pt-PT" sz="1600" u="sng" err="1">
                <a:solidFill>
                  <a:schemeClr val="tx1">
                    <a:lumMod val="85000"/>
                  </a:schemeClr>
                </a:solidFill>
              </a:rPr>
              <a:t>Plate</a:t>
            </a:r>
            <a:r>
              <a:rPr lang="pt-PT" sz="1600" u="sng">
                <a:solidFill>
                  <a:schemeClr val="tx1">
                    <a:lumMod val="85000"/>
                  </a:schemeClr>
                </a:solidFill>
              </a:rPr>
              <a:t> </a:t>
            </a:r>
            <a:r>
              <a:rPr lang="pt-PT" sz="1600" u="sng" err="1">
                <a:solidFill>
                  <a:schemeClr val="tx1">
                    <a:lumMod val="85000"/>
                  </a:schemeClr>
                </a:solidFill>
              </a:rPr>
              <a:t>failure</a:t>
            </a:r>
            <a:r>
              <a:rPr lang="pt-PT" sz="1600" u="sng">
                <a:solidFill>
                  <a:schemeClr val="tx1">
                    <a:lumMod val="85000"/>
                  </a:schemeClr>
                </a:solidFill>
              </a:rPr>
              <a:t> in </a:t>
            </a:r>
            <a:r>
              <a:rPr lang="pt-PT" sz="1600" u="sng" err="1">
                <a:solidFill>
                  <a:schemeClr val="tx1">
                    <a:lumMod val="85000"/>
                  </a:schemeClr>
                </a:solidFill>
              </a:rPr>
              <a:t>tension</a:t>
            </a:r>
            <a:endParaRPr lang="pt-PT" sz="1600" u="sng">
              <a:solidFill>
                <a:schemeClr val="tx1">
                  <a:lumMod val="85000"/>
                </a:schemeClr>
              </a:solidFill>
            </a:endParaRPr>
          </a:p>
        </p:txBody>
      </p:sp>
      <mc:AlternateContent xmlns:mc="http://schemas.openxmlformats.org/markup-compatibility/2006">
        <mc:Choice xmlns:a14="http://schemas.microsoft.com/office/drawing/2010/main" Requires="a14">
          <p:sp>
            <p:nvSpPr>
              <p:cNvPr id="28" name="CaixaDeTexto 27">
                <a:extLst>
                  <a:ext uri="{FF2B5EF4-FFF2-40B4-BE49-F238E27FC236}">
                    <a16:creationId xmlns:a16="http://schemas.microsoft.com/office/drawing/2014/main" id="{BC74E125-CC9A-A530-47DA-49DE9414A90F}"/>
                  </a:ext>
                </a:extLst>
              </p:cNvPr>
              <p:cNvSpPr txBox="1"/>
              <p:nvPr/>
            </p:nvSpPr>
            <p:spPr>
              <a:xfrm>
                <a:off x="681989" y="3004650"/>
                <a:ext cx="1118235" cy="4970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PT" i="1" smtClean="0">
                          <a:solidFill>
                            <a:schemeClr val="tx1">
                              <a:lumMod val="85000"/>
                            </a:schemeClr>
                          </a:solidFill>
                          <a:latin typeface="Cambria Math" panose="02040503050406030204" pitchFamily="18" charset="0"/>
                        </a:rPr>
                        <m:t>𝑃</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r>
                            <a:rPr lang="pt-PT" i="0">
                              <a:solidFill>
                                <a:schemeClr val="tx1">
                                  <a:lumMod val="85000"/>
                                </a:schemeClr>
                              </a:solidFill>
                              <a:latin typeface="Cambria Math" panose="02040503050406030204" pitchFamily="18" charset="0"/>
                            </a:rPr>
                            <m:t>2</m:t>
                          </m:r>
                          <m:r>
                            <a:rPr lang="pt-PT" i="1">
                              <a:solidFill>
                                <a:schemeClr val="tx1">
                                  <a:lumMod val="85000"/>
                                </a:schemeClr>
                              </a:solidFill>
                              <a:latin typeface="Cambria Math" panose="02040503050406030204" pitchFamily="18" charset="0"/>
                            </a:rPr>
                            <m:t>𝑎𝑡</m:t>
                          </m:r>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𝜏</m:t>
                              </m:r>
                            </m:e>
                            <m:sub>
                              <m:r>
                                <a:rPr lang="pt-PT" i="0">
                                  <a:solidFill>
                                    <a:schemeClr val="tx1">
                                      <a:lumMod val="85000"/>
                                    </a:schemeClr>
                                  </a:solidFill>
                                  <a:latin typeface="Cambria Math" panose="02040503050406030204" pitchFamily="18" charset="0"/>
                                </a:rPr>
                                <m:t>2</m:t>
                              </m:r>
                            </m:sub>
                          </m:sSub>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p:sp>
            <p:nvSpPr>
              <p:cNvPr id="28" name="CaixaDeTexto 27">
                <a:extLst>
                  <a:ext uri="{FF2B5EF4-FFF2-40B4-BE49-F238E27FC236}">
                    <a16:creationId xmlns:a16="http://schemas.microsoft.com/office/drawing/2014/main" id="{BC74E125-CC9A-A530-47DA-49DE9414A90F}"/>
                  </a:ext>
                </a:extLst>
              </p:cNvPr>
              <p:cNvSpPr txBox="1">
                <a:spLocks noRot="1" noChangeAspect="1" noMove="1" noResize="1" noEditPoints="1" noAdjustHandles="1" noChangeArrowheads="1" noChangeShapeType="1" noTextEdit="1"/>
              </p:cNvSpPr>
              <p:nvPr/>
            </p:nvSpPr>
            <p:spPr>
              <a:xfrm>
                <a:off x="681989" y="3004650"/>
                <a:ext cx="1118235" cy="497059"/>
              </a:xfrm>
              <a:prstGeom prst="rect">
                <a:avLst/>
              </a:prstGeom>
              <a:blipFill>
                <a:blip r:embed="rId7"/>
                <a:stretch>
                  <a:fillRect b="-2469"/>
                </a:stretch>
              </a:blipFill>
            </p:spPr>
            <p:txBody>
              <a:bodyPr/>
              <a:lstStyle/>
              <a:p>
                <a:r>
                  <a:rPr lang="pt-PT">
                    <a:noFill/>
                  </a:rPr>
                  <a:t> </a:t>
                </a:r>
              </a:p>
            </p:txBody>
          </p:sp>
        </mc:Fallback>
      </mc:AlternateContent>
      <mc:AlternateContent xmlns:mc="http://schemas.openxmlformats.org/markup-compatibility/2006">
        <mc:Choice xmlns:a14="http://schemas.microsoft.com/office/drawing/2010/main" Requires="a14">
          <p:sp>
            <p:nvSpPr>
              <p:cNvPr id="30" name="CaixaDeTexto 29">
                <a:extLst>
                  <a:ext uri="{FF2B5EF4-FFF2-40B4-BE49-F238E27FC236}">
                    <a16:creationId xmlns:a16="http://schemas.microsoft.com/office/drawing/2014/main" id="{4A8FA15D-2FCA-74F2-1BC6-6EF595D2FFB8}"/>
                  </a:ext>
                </a:extLst>
              </p:cNvPr>
              <p:cNvSpPr txBox="1"/>
              <p:nvPr/>
            </p:nvSpPr>
            <p:spPr>
              <a:xfrm>
                <a:off x="5396309" y="3450559"/>
                <a:ext cx="2820114" cy="546816"/>
              </a:xfrm>
              <a:prstGeom prst="rect">
                <a:avLst/>
              </a:prstGeom>
              <a:noFill/>
              <a:ln>
                <a:solidFill>
                  <a:srgbClr val="FFFF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pt-PT" smtClean="0">
                          <a:solidFill>
                            <a:schemeClr val="tx1">
                              <a:lumMod val="85000"/>
                            </a:schemeClr>
                          </a:solidFill>
                          <a:latin typeface="Cambria Math" panose="02040503050406030204" pitchFamily="18" charset="0"/>
                        </a:rPr>
                        <m:t>ŋ</m:t>
                      </m:r>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𝜎</m:t>
                              </m:r>
                            </m:e>
                            <m:sub>
                              <m:r>
                                <a:rPr lang="pt-PT" i="1">
                                  <a:solidFill>
                                    <a:schemeClr val="tx1">
                                      <a:lumMod val="85000"/>
                                    </a:schemeClr>
                                  </a:solidFill>
                                  <a:latin typeface="Cambria Math" panose="02040503050406030204" pitchFamily="18" charset="0"/>
                                </a:rPr>
                                <m:t>𝑢𝑙𝑡</m:t>
                              </m:r>
                            </m:sub>
                          </m:sSub>
                          <m:r>
                            <a:rPr lang="pt-PT" i="1">
                              <a:solidFill>
                                <a:schemeClr val="tx1">
                                  <a:lumMod val="85000"/>
                                </a:schemeClr>
                              </a:solidFill>
                              <a:latin typeface="Cambria Math" panose="02040503050406030204" pitchFamily="18" charset="0"/>
                            </a:rPr>
                            <m:t>𝑡</m:t>
                          </m:r>
                          <m:d>
                            <m:dPr>
                              <m:ctrlPr>
                                <a:rPr lang="pt-PT" i="1">
                                  <a:solidFill>
                                    <a:schemeClr val="tx1">
                                      <a:lumMod val="85000"/>
                                    </a:schemeClr>
                                  </a:solidFill>
                                  <a:latin typeface="Cambria Math" panose="02040503050406030204" pitchFamily="18" charset="0"/>
                                </a:rPr>
                              </m:ctrlPr>
                            </m:dPr>
                            <m:e>
                              <m:r>
                                <a:rPr lang="pt-PT" i="1">
                                  <a:solidFill>
                                    <a:schemeClr val="tx1">
                                      <a:lumMod val="85000"/>
                                    </a:schemeClr>
                                  </a:solidFill>
                                  <a:latin typeface="Cambria Math" panose="02040503050406030204" pitchFamily="18" charset="0"/>
                                </a:rPr>
                                <m:t>𝑏</m:t>
                              </m:r>
                              <m:r>
                                <a:rPr lang="pt-PT" i="0">
                                  <a:solidFill>
                                    <a:schemeClr val="tx1">
                                      <a:lumMod val="85000"/>
                                    </a:schemeClr>
                                  </a:solidFill>
                                  <a:latin typeface="Cambria Math" panose="02040503050406030204" pitchFamily="18" charset="0"/>
                                </a:rPr>
                                <m:t>−</m:t>
                              </m:r>
                              <m:r>
                                <a:rPr lang="pt-PT" i="1">
                                  <a:solidFill>
                                    <a:schemeClr val="tx1">
                                      <a:lumMod val="85000"/>
                                    </a:schemeClr>
                                  </a:solidFill>
                                  <a:latin typeface="Cambria Math" panose="02040503050406030204" pitchFamily="18" charset="0"/>
                                </a:rPr>
                                <m:t>𝑑</m:t>
                              </m:r>
                            </m:e>
                          </m:d>
                        </m:num>
                        <m:den>
                          <m:r>
                            <a:rPr lang="pt-PT" i="1">
                              <a:solidFill>
                                <a:schemeClr val="tx1">
                                  <a:lumMod val="85000"/>
                                </a:schemeClr>
                              </a:solidFill>
                              <a:latin typeface="Cambria Math" panose="02040503050406030204" pitchFamily="18" charset="0"/>
                            </a:rPr>
                            <m:t>𝑏</m:t>
                          </m:r>
                        </m:den>
                      </m:f>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r>
                            <a:rPr lang="pt-PT" i="0">
                              <a:solidFill>
                                <a:schemeClr val="tx1">
                                  <a:lumMod val="85000"/>
                                </a:schemeClr>
                              </a:solidFill>
                              <a:latin typeface="Cambria Math" panose="02040503050406030204" pitchFamily="18" charset="0"/>
                            </a:rPr>
                            <m:t>1</m:t>
                          </m:r>
                        </m:num>
                        <m:den>
                          <m:sSub>
                            <m:sSubPr>
                              <m:ctrlPr>
                                <a:rPr lang="pt-PT" i="1">
                                  <a:solidFill>
                                    <a:schemeClr val="tx1">
                                      <a:lumMod val="85000"/>
                                    </a:schemeClr>
                                  </a:solidFill>
                                  <a:latin typeface="Cambria Math" panose="02040503050406030204" pitchFamily="18" charset="0"/>
                                </a:rPr>
                              </m:ctrlPr>
                            </m:sSubPr>
                            <m:e>
                              <m:r>
                                <a:rPr lang="pt-PT" i="1">
                                  <a:solidFill>
                                    <a:schemeClr val="tx1">
                                      <a:lumMod val="85000"/>
                                    </a:schemeClr>
                                  </a:solidFill>
                                  <a:latin typeface="Cambria Math" panose="02040503050406030204" pitchFamily="18" charset="0"/>
                                </a:rPr>
                                <m:t>𝜎</m:t>
                              </m:r>
                            </m:e>
                            <m:sub>
                              <m:r>
                                <a:rPr lang="pt-PT" i="1">
                                  <a:solidFill>
                                    <a:schemeClr val="tx1">
                                      <a:lumMod val="85000"/>
                                    </a:schemeClr>
                                  </a:solidFill>
                                  <a:latin typeface="Cambria Math" panose="02040503050406030204" pitchFamily="18" charset="0"/>
                                </a:rPr>
                                <m:t>𝑢𝑙𝑡</m:t>
                              </m:r>
                            </m:sub>
                          </m:sSub>
                          <m:r>
                            <a:rPr lang="pt-PT" i="1">
                              <a:solidFill>
                                <a:schemeClr val="tx1">
                                  <a:lumMod val="85000"/>
                                </a:schemeClr>
                              </a:solidFill>
                              <a:latin typeface="Cambria Math" panose="02040503050406030204" pitchFamily="18" charset="0"/>
                            </a:rPr>
                            <m:t>𝑡</m:t>
                          </m:r>
                        </m:den>
                      </m:f>
                      <m:r>
                        <a:rPr lang="pt-PT" i="0">
                          <a:solidFill>
                            <a:schemeClr val="tx1">
                              <a:lumMod val="85000"/>
                            </a:schemeClr>
                          </a:solidFill>
                          <a:latin typeface="Cambria Math" panose="02040503050406030204" pitchFamily="18" charset="0"/>
                        </a:rPr>
                        <m:t>=</m:t>
                      </m:r>
                      <m:f>
                        <m:fPr>
                          <m:ctrlPr>
                            <a:rPr lang="pt-PT" i="1">
                              <a:solidFill>
                                <a:schemeClr val="tx1">
                                  <a:lumMod val="85000"/>
                                </a:schemeClr>
                              </a:solidFill>
                              <a:latin typeface="Cambria Math" panose="02040503050406030204" pitchFamily="18" charset="0"/>
                            </a:rPr>
                          </m:ctrlPr>
                        </m:fPr>
                        <m:num>
                          <m:r>
                            <a:rPr lang="pt-PT" i="1">
                              <a:solidFill>
                                <a:schemeClr val="tx1">
                                  <a:lumMod val="85000"/>
                                </a:schemeClr>
                              </a:solidFill>
                              <a:latin typeface="Cambria Math" panose="02040503050406030204" pitchFamily="18" charset="0"/>
                            </a:rPr>
                            <m:t>𝑏</m:t>
                          </m:r>
                          <m:r>
                            <a:rPr lang="pt-PT" i="0">
                              <a:solidFill>
                                <a:schemeClr val="tx1">
                                  <a:lumMod val="85000"/>
                                </a:schemeClr>
                              </a:solidFill>
                              <a:latin typeface="Cambria Math" panose="02040503050406030204" pitchFamily="18" charset="0"/>
                            </a:rPr>
                            <m:t>−</m:t>
                          </m:r>
                          <m:r>
                            <a:rPr lang="pt-PT" i="1">
                              <a:solidFill>
                                <a:schemeClr val="tx1">
                                  <a:lumMod val="85000"/>
                                </a:schemeClr>
                              </a:solidFill>
                              <a:latin typeface="Cambria Math" panose="02040503050406030204" pitchFamily="18" charset="0"/>
                            </a:rPr>
                            <m:t>𝑑</m:t>
                          </m:r>
                        </m:num>
                        <m:den>
                          <m:r>
                            <a:rPr lang="pt-PT" i="1">
                              <a:solidFill>
                                <a:schemeClr val="tx1">
                                  <a:lumMod val="85000"/>
                                </a:schemeClr>
                              </a:solidFill>
                              <a:latin typeface="Cambria Math" panose="02040503050406030204" pitchFamily="18" charset="0"/>
                            </a:rPr>
                            <m:t>𝑏</m:t>
                          </m:r>
                        </m:den>
                      </m:f>
                    </m:oMath>
                  </m:oMathPara>
                </a14:m>
                <a:endParaRPr lang="pt-PT">
                  <a:solidFill>
                    <a:schemeClr val="tx1">
                      <a:lumMod val="85000"/>
                    </a:schemeClr>
                  </a:solidFill>
                </a:endParaRPr>
              </a:p>
            </p:txBody>
          </p:sp>
        </mc:Choice>
        <mc:Fallback>
          <p:sp>
            <p:nvSpPr>
              <p:cNvPr id="30" name="CaixaDeTexto 29">
                <a:extLst>
                  <a:ext uri="{FF2B5EF4-FFF2-40B4-BE49-F238E27FC236}">
                    <a16:creationId xmlns:a16="http://schemas.microsoft.com/office/drawing/2014/main" id="{4A8FA15D-2FCA-74F2-1BC6-6EF595D2FFB8}"/>
                  </a:ext>
                </a:extLst>
              </p:cNvPr>
              <p:cNvSpPr txBox="1">
                <a:spLocks noRot="1" noChangeAspect="1" noMove="1" noResize="1" noEditPoints="1" noAdjustHandles="1" noChangeArrowheads="1" noChangeShapeType="1" noTextEdit="1"/>
              </p:cNvSpPr>
              <p:nvPr/>
            </p:nvSpPr>
            <p:spPr>
              <a:xfrm>
                <a:off x="5396309" y="3450559"/>
                <a:ext cx="2820114" cy="546816"/>
              </a:xfrm>
              <a:prstGeom prst="rect">
                <a:avLst/>
              </a:prstGeom>
              <a:blipFill>
                <a:blip r:embed="rId8"/>
                <a:stretch>
                  <a:fillRect/>
                </a:stretch>
              </a:blipFill>
              <a:ln>
                <a:solidFill>
                  <a:srgbClr val="FFFF00"/>
                </a:solidFill>
              </a:ln>
            </p:spPr>
            <p:txBody>
              <a:bodyPr/>
              <a:lstStyle/>
              <a:p>
                <a:r>
                  <a:rPr lang="pt-PT">
                    <a:noFill/>
                  </a:rPr>
                  <a:t> </a:t>
                </a:r>
              </a:p>
            </p:txBody>
          </p:sp>
        </mc:Fallback>
      </mc:AlternateContent>
      <p:sp>
        <p:nvSpPr>
          <p:cNvPr id="31" name="CaixaDeTexto 30">
            <a:extLst>
              <a:ext uri="{FF2B5EF4-FFF2-40B4-BE49-F238E27FC236}">
                <a16:creationId xmlns:a16="http://schemas.microsoft.com/office/drawing/2014/main" id="{341F2B41-670C-D374-0B12-B2E97EF94701}"/>
              </a:ext>
            </a:extLst>
          </p:cNvPr>
          <p:cNvSpPr txBox="1"/>
          <p:nvPr/>
        </p:nvSpPr>
        <p:spPr>
          <a:xfrm>
            <a:off x="4572000" y="4693841"/>
            <a:ext cx="609600" cy="307777"/>
          </a:xfrm>
          <a:prstGeom prst="rect">
            <a:avLst/>
          </a:prstGeom>
          <a:noFill/>
        </p:spPr>
        <p:txBody>
          <a:bodyPr wrap="square" rtlCol="0">
            <a:spAutoFit/>
          </a:bodyPr>
          <a:lstStyle/>
          <a:p>
            <a:pPr algn="ctr"/>
            <a:r>
              <a:rPr lang="pt-PT">
                <a:solidFill>
                  <a:schemeClr val="tx1">
                    <a:lumMod val="85000"/>
                  </a:schemeClr>
                </a:solidFill>
              </a:rPr>
              <a:t>[7]</a:t>
            </a:r>
          </a:p>
        </p:txBody>
      </p:sp>
      <p:sp>
        <p:nvSpPr>
          <p:cNvPr id="32" name="Marcador de Posição do Número do Diapositivo 31">
            <a:extLst>
              <a:ext uri="{FF2B5EF4-FFF2-40B4-BE49-F238E27FC236}">
                <a16:creationId xmlns:a16="http://schemas.microsoft.com/office/drawing/2014/main" id="{07A7C77A-6C79-041A-9783-61E11F080F52}"/>
              </a:ext>
            </a:extLst>
          </p:cNvPr>
          <p:cNvSpPr>
            <a:spLocks noGrp="1"/>
          </p:cNvSpPr>
          <p:nvPr>
            <p:ph type="sldNum" sz="quarter" idx="11"/>
          </p:nvPr>
        </p:nvSpPr>
        <p:spPr/>
        <p:txBody>
          <a:bodyPr/>
          <a:lstStyle/>
          <a:p>
            <a:fld id="{79F01021-183D-4F51-9BD8-6D90E73A8F08}" type="slidenum">
              <a:rPr lang="pt-PT" smtClean="0"/>
              <a:t>50</a:t>
            </a:fld>
            <a:endParaRPr lang="pt-PT"/>
          </a:p>
        </p:txBody>
      </p:sp>
    </p:spTree>
    <p:extLst>
      <p:ext uri="{BB962C8B-B14F-4D97-AF65-F5344CB8AC3E}">
        <p14:creationId xmlns:p14="http://schemas.microsoft.com/office/powerpoint/2010/main" val="3402704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5594ADA8-3DA8-0224-EF2A-2B1079E6941E}"/>
              </a:ext>
            </a:extLst>
          </p:cNvPr>
          <p:cNvPicPr>
            <a:picLocks noChangeAspect="1"/>
          </p:cNvPicPr>
          <p:nvPr/>
        </p:nvPicPr>
        <p:blipFill>
          <a:blip r:embed="rId2"/>
          <a:stretch>
            <a:fillRect/>
          </a:stretch>
        </p:blipFill>
        <p:spPr>
          <a:xfrm>
            <a:off x="-408870" y="1058056"/>
            <a:ext cx="9648563" cy="2700671"/>
          </a:xfrm>
          <a:prstGeom prst="rect">
            <a:avLst/>
          </a:prstGeom>
        </p:spPr>
      </p:pic>
      <p:sp>
        <p:nvSpPr>
          <p:cNvPr id="2" name="Title 1">
            <a:extLst>
              <a:ext uri="{FF2B5EF4-FFF2-40B4-BE49-F238E27FC236}">
                <a16:creationId xmlns:a16="http://schemas.microsoft.com/office/drawing/2014/main" id="{609515CB-937E-973E-0C44-0CFFC7162991}"/>
              </a:ext>
            </a:extLst>
          </p:cNvPr>
          <p:cNvSpPr>
            <a:spLocks noGrp="1"/>
          </p:cNvSpPr>
          <p:nvPr>
            <p:ph type="title"/>
          </p:nvPr>
        </p:nvSpPr>
        <p:spPr>
          <a:xfrm>
            <a:off x="395223" y="309852"/>
            <a:ext cx="7717500" cy="738900"/>
          </a:xfrm>
        </p:spPr>
        <p:txBody>
          <a:bodyPr/>
          <a:lstStyle/>
          <a:p>
            <a:r>
              <a:rPr lang="en-US"/>
              <a:t>Computational analysis</a:t>
            </a:r>
          </a:p>
        </p:txBody>
      </p:sp>
      <p:sp>
        <p:nvSpPr>
          <p:cNvPr id="3" name="Subtitle 2">
            <a:extLst>
              <a:ext uri="{FF2B5EF4-FFF2-40B4-BE49-F238E27FC236}">
                <a16:creationId xmlns:a16="http://schemas.microsoft.com/office/drawing/2014/main" id="{B3D70108-991F-EAC1-4F77-79E215F25C01}"/>
              </a:ext>
            </a:extLst>
          </p:cNvPr>
          <p:cNvSpPr>
            <a:spLocks noGrp="1"/>
          </p:cNvSpPr>
          <p:nvPr>
            <p:ph type="subTitle" idx="1"/>
          </p:nvPr>
        </p:nvSpPr>
        <p:spPr>
          <a:xfrm>
            <a:off x="-303748" y="1370444"/>
            <a:ext cx="3049726" cy="2715000"/>
          </a:xfrm>
        </p:spPr>
        <p:txBody>
          <a:bodyPr/>
          <a:lstStyle/>
          <a:p>
            <a:pPr algn="ctr">
              <a:lnSpc>
                <a:spcPct val="150000"/>
              </a:lnSpc>
            </a:pPr>
            <a:r>
              <a:rPr lang="en-US" sz="1800">
                <a:solidFill>
                  <a:schemeClr val="bg1"/>
                </a:solidFill>
              </a:rPr>
              <a:t>	FINITE </a:t>
            </a:r>
          </a:p>
          <a:p>
            <a:pPr algn="ctr">
              <a:lnSpc>
                <a:spcPct val="150000"/>
              </a:lnSpc>
            </a:pPr>
            <a:r>
              <a:rPr lang="en-US" sz="1800">
                <a:solidFill>
                  <a:schemeClr val="bg1"/>
                </a:solidFill>
              </a:rPr>
              <a:t>	ELEMENT </a:t>
            </a:r>
          </a:p>
          <a:p>
            <a:pPr algn="ctr">
              <a:lnSpc>
                <a:spcPct val="150000"/>
              </a:lnSpc>
            </a:pPr>
            <a:r>
              <a:rPr lang="en-US" sz="1800">
                <a:solidFill>
                  <a:schemeClr val="bg1"/>
                </a:solidFill>
              </a:rPr>
              <a:t>	METHOD </a:t>
            </a:r>
          </a:p>
          <a:p>
            <a:pPr algn="ctr">
              <a:lnSpc>
                <a:spcPct val="150000"/>
              </a:lnSpc>
            </a:pPr>
            <a:r>
              <a:rPr lang="en-US" sz="1800">
                <a:solidFill>
                  <a:schemeClr val="bg1"/>
                </a:solidFill>
              </a:rPr>
              <a:t>	(FEM)</a:t>
            </a:r>
          </a:p>
        </p:txBody>
      </p:sp>
      <p:sp>
        <p:nvSpPr>
          <p:cNvPr id="4" name="Subtitle 3">
            <a:extLst>
              <a:ext uri="{FF2B5EF4-FFF2-40B4-BE49-F238E27FC236}">
                <a16:creationId xmlns:a16="http://schemas.microsoft.com/office/drawing/2014/main" id="{D53C39C3-A0E8-03FB-CAE2-D28666B84E73}"/>
              </a:ext>
            </a:extLst>
          </p:cNvPr>
          <p:cNvSpPr>
            <a:spLocks noGrp="1"/>
          </p:cNvSpPr>
          <p:nvPr>
            <p:ph type="subTitle" idx="2"/>
          </p:nvPr>
        </p:nvSpPr>
        <p:spPr>
          <a:xfrm>
            <a:off x="5005158" y="3990223"/>
            <a:ext cx="4638572" cy="3267297"/>
          </a:xfrm>
        </p:spPr>
        <p:txBody>
          <a:bodyPr/>
          <a:lstStyle/>
          <a:p>
            <a:r>
              <a:rPr lang="pt-PT" b="1" err="1">
                <a:solidFill>
                  <a:schemeClr val="tx1"/>
                </a:solidFill>
                <a:effectLst/>
                <a:latin typeface="Helvetica" pitchFamily="2" charset="0"/>
              </a:rPr>
              <a:t>Trough</a:t>
            </a:r>
            <a:r>
              <a:rPr lang="pt-PT" b="1">
                <a:solidFill>
                  <a:schemeClr val="tx1"/>
                </a:solidFill>
                <a:effectLst/>
                <a:latin typeface="Helvetica" pitchFamily="2" charset="0"/>
              </a:rPr>
              <a:t> a </a:t>
            </a:r>
            <a:r>
              <a:rPr lang="pt-PT" b="1" err="1">
                <a:solidFill>
                  <a:schemeClr val="tx1"/>
                </a:solidFill>
                <a:latin typeface="Helvetica" pitchFamily="2" charset="0"/>
              </a:rPr>
              <a:t>s</a:t>
            </a:r>
            <a:r>
              <a:rPr lang="pt-PT" b="1" err="1">
                <a:solidFill>
                  <a:schemeClr val="tx1"/>
                </a:solidFill>
                <a:effectLst/>
                <a:latin typeface="Helvetica" pitchFamily="2" charset="0"/>
              </a:rPr>
              <a:t>earch</a:t>
            </a:r>
            <a:r>
              <a:rPr lang="pt-PT" b="1">
                <a:solidFill>
                  <a:schemeClr val="tx1"/>
                </a:solidFill>
                <a:effectLst/>
                <a:latin typeface="Helvetica" pitchFamily="2" charset="0"/>
              </a:rPr>
              <a:t> </a:t>
            </a:r>
            <a:r>
              <a:rPr lang="pt-PT" b="1" err="1">
                <a:solidFill>
                  <a:schemeClr val="tx1"/>
                </a:solidFill>
                <a:effectLst/>
                <a:latin typeface="Helvetica" pitchFamily="2" charset="0"/>
              </a:rPr>
              <a:t>on</a:t>
            </a:r>
            <a:r>
              <a:rPr lang="pt-PT" b="1">
                <a:solidFill>
                  <a:schemeClr val="tx1"/>
                </a:solidFill>
                <a:effectLst/>
                <a:latin typeface="Helvetica" pitchFamily="2" charset="0"/>
              </a:rPr>
              <a:t> Springer</a:t>
            </a:r>
          </a:p>
          <a:p>
            <a:r>
              <a:rPr lang="pt-PT" b="1" err="1">
                <a:solidFill>
                  <a:schemeClr val="tx1"/>
                </a:solidFill>
                <a:latin typeface="Helvetica" pitchFamily="2" charset="0"/>
              </a:rPr>
              <a:t>Keywords</a:t>
            </a:r>
            <a:r>
              <a:rPr lang="pt-PT">
                <a:solidFill>
                  <a:schemeClr val="tx1"/>
                </a:solidFill>
                <a:latin typeface="Helvetica" pitchFamily="2" charset="0"/>
              </a:rPr>
              <a:t>:</a:t>
            </a:r>
            <a:r>
              <a:rPr lang="pt-PT">
                <a:solidFill>
                  <a:schemeClr val="tx1"/>
                </a:solidFill>
                <a:effectLst/>
                <a:latin typeface="Helvetica" pitchFamily="2" charset="0"/>
              </a:rPr>
              <a:t> “</a:t>
            </a:r>
            <a:r>
              <a:rPr lang="pt-PT" err="1">
                <a:solidFill>
                  <a:schemeClr val="tx1"/>
                </a:solidFill>
                <a:effectLst/>
                <a:latin typeface="Helvetica" pitchFamily="2" charset="0"/>
              </a:rPr>
              <a:t>Finite</a:t>
            </a:r>
            <a:r>
              <a:rPr lang="pt-PT">
                <a:solidFill>
                  <a:schemeClr val="tx1"/>
                </a:solidFill>
                <a:effectLst/>
                <a:latin typeface="Helvetica" pitchFamily="2" charset="0"/>
              </a:rPr>
              <a:t> </a:t>
            </a:r>
            <a:r>
              <a:rPr lang="pt-PT" err="1">
                <a:solidFill>
                  <a:schemeClr val="tx1"/>
                </a:solidFill>
                <a:effectLst/>
                <a:latin typeface="Helvetica" pitchFamily="2" charset="0"/>
              </a:rPr>
              <a:t>Element</a:t>
            </a:r>
            <a:r>
              <a:rPr lang="pt-PT">
                <a:solidFill>
                  <a:schemeClr val="tx1"/>
                </a:solidFill>
                <a:effectLst/>
                <a:latin typeface="Helvetica" pitchFamily="2" charset="0"/>
              </a:rPr>
              <a:t> </a:t>
            </a:r>
            <a:r>
              <a:rPr lang="pt-PT" err="1">
                <a:solidFill>
                  <a:schemeClr val="tx1"/>
                </a:solidFill>
                <a:effectLst/>
                <a:latin typeface="Helvetica" pitchFamily="2" charset="0"/>
              </a:rPr>
              <a:t>Method</a:t>
            </a:r>
            <a:r>
              <a:rPr lang="pt-PT">
                <a:solidFill>
                  <a:schemeClr val="tx1"/>
                </a:solidFill>
                <a:effectLst/>
                <a:latin typeface="Helvetica" pitchFamily="2" charset="0"/>
              </a:rPr>
              <a:t>” </a:t>
            </a:r>
          </a:p>
          <a:p>
            <a:endParaRPr lang="pt-PT">
              <a:solidFill>
                <a:schemeClr val="tx1"/>
              </a:solidFill>
              <a:latin typeface="Helvetica" pitchFamily="2" charset="0"/>
            </a:endParaRPr>
          </a:p>
          <a:p>
            <a:r>
              <a:rPr lang="en-US"/>
              <a:t>[8]</a:t>
            </a:r>
          </a:p>
        </p:txBody>
      </p:sp>
      <p:pic>
        <p:nvPicPr>
          <p:cNvPr id="7" name="Imagem 6">
            <a:extLst>
              <a:ext uri="{FF2B5EF4-FFF2-40B4-BE49-F238E27FC236}">
                <a16:creationId xmlns:a16="http://schemas.microsoft.com/office/drawing/2014/main" id="{CB57BB5A-B573-B9FF-8455-B88EF580E635}"/>
              </a:ext>
            </a:extLst>
          </p:cNvPr>
          <p:cNvPicPr>
            <a:picLocks noChangeAspect="1"/>
          </p:cNvPicPr>
          <p:nvPr/>
        </p:nvPicPr>
        <p:blipFill>
          <a:blip r:embed="rId3"/>
          <a:stretch>
            <a:fillRect/>
          </a:stretch>
        </p:blipFill>
        <p:spPr>
          <a:xfrm>
            <a:off x="3143684" y="1058056"/>
            <a:ext cx="5316654" cy="2507184"/>
          </a:xfrm>
          <a:prstGeom prst="rect">
            <a:avLst/>
          </a:prstGeom>
        </p:spPr>
      </p:pic>
      <p:sp>
        <p:nvSpPr>
          <p:cNvPr id="5" name="Marcador de Posição do Número do Diapositivo 4">
            <a:extLst>
              <a:ext uri="{FF2B5EF4-FFF2-40B4-BE49-F238E27FC236}">
                <a16:creationId xmlns:a16="http://schemas.microsoft.com/office/drawing/2014/main" id="{3B02024F-6739-FCFD-3BD7-19F38FA71593}"/>
              </a:ext>
            </a:extLst>
          </p:cNvPr>
          <p:cNvSpPr>
            <a:spLocks noGrp="1"/>
          </p:cNvSpPr>
          <p:nvPr>
            <p:ph type="sldNum" sz="quarter" idx="11"/>
          </p:nvPr>
        </p:nvSpPr>
        <p:spPr/>
        <p:txBody>
          <a:bodyPr/>
          <a:lstStyle/>
          <a:p>
            <a:fld id="{79F01021-183D-4F51-9BD8-6D90E73A8F08}" type="slidenum">
              <a:rPr lang="pt-PT" smtClean="0"/>
              <a:t>51</a:t>
            </a:fld>
            <a:endParaRPr lang="pt-PT"/>
          </a:p>
        </p:txBody>
      </p:sp>
    </p:spTree>
    <p:extLst>
      <p:ext uri="{BB962C8B-B14F-4D97-AF65-F5344CB8AC3E}">
        <p14:creationId xmlns:p14="http://schemas.microsoft.com/office/powerpoint/2010/main" val="3554996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26BE-B325-D53E-3E40-426DFB3D126A}"/>
              </a:ext>
            </a:extLst>
          </p:cNvPr>
          <p:cNvSpPr>
            <a:spLocks noGrp="1"/>
          </p:cNvSpPr>
          <p:nvPr>
            <p:ph type="title"/>
          </p:nvPr>
        </p:nvSpPr>
        <p:spPr>
          <a:xfrm>
            <a:off x="332387" y="229929"/>
            <a:ext cx="7717500" cy="738900"/>
          </a:xfrm>
        </p:spPr>
        <p:txBody>
          <a:bodyPr/>
          <a:lstStyle/>
          <a:p>
            <a:r>
              <a:rPr lang="en-US"/>
              <a:t>Computational analysis (cont.)</a:t>
            </a:r>
          </a:p>
        </p:txBody>
      </p:sp>
      <p:sp>
        <p:nvSpPr>
          <p:cNvPr id="3" name="Subtitle 2">
            <a:extLst>
              <a:ext uri="{FF2B5EF4-FFF2-40B4-BE49-F238E27FC236}">
                <a16:creationId xmlns:a16="http://schemas.microsoft.com/office/drawing/2014/main" id="{B051D7EF-72E9-8F55-8F86-3AE1ECCF5F1A}"/>
              </a:ext>
            </a:extLst>
          </p:cNvPr>
          <p:cNvSpPr>
            <a:spLocks noGrp="1"/>
          </p:cNvSpPr>
          <p:nvPr>
            <p:ph type="subTitle" idx="1"/>
          </p:nvPr>
        </p:nvSpPr>
        <p:spPr>
          <a:xfrm>
            <a:off x="332387" y="1448267"/>
            <a:ext cx="1713164" cy="75249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139700" indent="0" algn="ctr"/>
            <a:r>
              <a:rPr lang="en-US" sz="1800"/>
              <a:t>Modelling</a:t>
            </a:r>
            <a:endParaRPr lang="en-US"/>
          </a:p>
        </p:txBody>
      </p:sp>
      <p:pic>
        <p:nvPicPr>
          <p:cNvPr id="5" name="Graphic 4" descr="Line arrow: Straight with solid fill">
            <a:extLst>
              <a:ext uri="{FF2B5EF4-FFF2-40B4-BE49-F238E27FC236}">
                <a16:creationId xmlns:a16="http://schemas.microsoft.com/office/drawing/2014/main" id="{288E2C20-00DB-8D60-8564-FCAA692AEC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2081332" y="1367313"/>
            <a:ext cx="914400" cy="914400"/>
          </a:xfrm>
          <a:prstGeom prst="rect">
            <a:avLst/>
          </a:prstGeom>
        </p:spPr>
      </p:pic>
      <p:sp>
        <p:nvSpPr>
          <p:cNvPr id="7" name="Subtitle 2">
            <a:extLst>
              <a:ext uri="{FF2B5EF4-FFF2-40B4-BE49-F238E27FC236}">
                <a16:creationId xmlns:a16="http://schemas.microsoft.com/office/drawing/2014/main" id="{13BA4F4A-EA35-5B66-366B-42648A998E29}"/>
              </a:ext>
            </a:extLst>
          </p:cNvPr>
          <p:cNvSpPr txBox="1">
            <a:spLocks/>
          </p:cNvSpPr>
          <p:nvPr/>
        </p:nvSpPr>
        <p:spPr>
          <a:xfrm>
            <a:off x="3013512" y="1167626"/>
            <a:ext cx="2292188" cy="13064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pPr marL="139700" indent="0" algn="ctr"/>
            <a:r>
              <a:rPr lang="en-US" sz="1800" b="1"/>
              <a:t>Definition of the problem</a:t>
            </a:r>
            <a:r>
              <a:rPr lang="en-US" sz="1800"/>
              <a:t> (load, boundary conditions, etc.)</a:t>
            </a:r>
          </a:p>
        </p:txBody>
      </p:sp>
      <p:sp>
        <p:nvSpPr>
          <p:cNvPr id="9" name="Subtitle 2">
            <a:extLst>
              <a:ext uri="{FF2B5EF4-FFF2-40B4-BE49-F238E27FC236}">
                <a16:creationId xmlns:a16="http://schemas.microsoft.com/office/drawing/2014/main" id="{ED1708A0-4779-D28E-C6BB-E40F424C440A}"/>
              </a:ext>
            </a:extLst>
          </p:cNvPr>
          <p:cNvSpPr txBox="1">
            <a:spLocks/>
          </p:cNvSpPr>
          <p:nvPr/>
        </p:nvSpPr>
        <p:spPr>
          <a:xfrm>
            <a:off x="6293442" y="1094735"/>
            <a:ext cx="2633185" cy="134021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pPr marL="139700" indent="0" algn="ctr"/>
            <a:r>
              <a:rPr lang="en-US" sz="1800"/>
              <a:t>Mesh construction and validation (skewness, orthogonal quality) </a:t>
            </a:r>
          </a:p>
        </p:txBody>
      </p:sp>
      <p:sp>
        <p:nvSpPr>
          <p:cNvPr id="11" name="Subtitle 2">
            <a:extLst>
              <a:ext uri="{FF2B5EF4-FFF2-40B4-BE49-F238E27FC236}">
                <a16:creationId xmlns:a16="http://schemas.microsoft.com/office/drawing/2014/main" id="{3988C855-6A4F-C77B-4995-4BF9EDD14429}"/>
              </a:ext>
            </a:extLst>
          </p:cNvPr>
          <p:cNvSpPr txBox="1">
            <a:spLocks/>
          </p:cNvSpPr>
          <p:nvPr/>
        </p:nvSpPr>
        <p:spPr>
          <a:xfrm>
            <a:off x="6143304" y="3435626"/>
            <a:ext cx="2781379" cy="96696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pPr marL="139700" indent="0" algn="ctr"/>
            <a:r>
              <a:rPr lang="en-US" sz="1800"/>
              <a:t>Solution and analysis/comparison</a:t>
            </a:r>
          </a:p>
        </p:txBody>
      </p:sp>
      <p:pic>
        <p:nvPicPr>
          <p:cNvPr id="12" name="Graphic 11" descr="Line arrow: Straight with solid fill">
            <a:extLst>
              <a:ext uri="{FF2B5EF4-FFF2-40B4-BE49-F238E27FC236}">
                <a16:creationId xmlns:a16="http://schemas.microsoft.com/office/drawing/2014/main" id="{B2B41EA6-612A-1CB2-B754-E8BBD62C3B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0800000">
            <a:off x="5381918" y="1400606"/>
            <a:ext cx="914400" cy="914400"/>
          </a:xfrm>
          <a:prstGeom prst="rect">
            <a:avLst/>
          </a:prstGeom>
        </p:spPr>
      </p:pic>
      <p:pic>
        <p:nvPicPr>
          <p:cNvPr id="13" name="Graphic 12" descr="Line arrow: Straight with solid fill">
            <a:extLst>
              <a:ext uri="{FF2B5EF4-FFF2-40B4-BE49-F238E27FC236}">
                <a16:creationId xmlns:a16="http://schemas.microsoft.com/office/drawing/2014/main" id="{AACCC9D5-53E3-34A5-8D31-B9FB0EC3383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112752" y="2448733"/>
            <a:ext cx="914400" cy="914400"/>
          </a:xfrm>
          <a:prstGeom prst="rect">
            <a:avLst/>
          </a:prstGeom>
        </p:spPr>
      </p:pic>
      <p:pic>
        <p:nvPicPr>
          <p:cNvPr id="15" name="Picture 14" descr="Solidworks Icon, SW, png | PNGEgg">
            <a:extLst>
              <a:ext uri="{FF2B5EF4-FFF2-40B4-BE49-F238E27FC236}">
                <a16:creationId xmlns:a16="http://schemas.microsoft.com/office/drawing/2014/main" id="{D09097B1-19F3-9A9F-831D-D3DE78A52AD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3064" l="0" r="97989">
                        <a14:foregroundMark x1="63506" y1="19364" x2="63506" y2="19364"/>
                        <a14:foregroundMark x1="66667" y1="13295" x2="66667" y2="13295"/>
                        <a14:foregroundMark x1="89080" y1="16185" x2="89080" y2="16185"/>
                        <a14:foregroundMark x1="91954" y1="22543" x2="91954" y2="22543"/>
                        <a14:foregroundMark x1="93966" y1="20520" x2="93966" y2="20520"/>
                        <a14:foregroundMark x1="84195" y1="49133" x2="84195" y2="49133"/>
                        <a14:foregroundMark x1="81322" y1="62428" x2="81322" y2="62428"/>
                        <a14:foregroundMark x1="75287" y1="45954" x2="75287" y2="45954"/>
                        <a14:foregroundMark x1="26724" y1="47110" x2="26724" y2="47110"/>
                        <a14:foregroundMark x1="10057" y1="32659" x2="18678" y2="37861"/>
                        <a14:foregroundMark x1="21839" y1="35838" x2="21839" y2="35838"/>
                        <a14:foregroundMark x1="21839" y1="35838" x2="61207" y2="81792"/>
                        <a14:foregroundMark x1="61207" y1="81792" x2="73276" y2="38728"/>
                        <a14:foregroundMark x1="70402" y1="45087" x2="91954" y2="38728"/>
                        <a14:foregroundMark x1="89943" y1="34682" x2="32184" y2="45087"/>
                        <a14:foregroundMark x1="32184" y1="45087" x2="34483" y2="77746"/>
                        <a14:foregroundMark x1="21839" y1="61272" x2="21839" y2="61272"/>
                        <a14:foregroundMark x1="13793" y1="61272" x2="13793" y2="61272"/>
                        <a14:foregroundMark x1="14943" y1="60405" x2="27586" y2="65607"/>
                        <a14:foregroundMark x1="20690" y1="58382" x2="17816" y2="52023"/>
                        <a14:foregroundMark x1="27586" y1="54335" x2="15805" y2="43064"/>
                        <a14:foregroundMark x1="10057" y1="32659" x2="31322" y2="39884"/>
                        <a14:foregroundMark x1="30460" y1="56358" x2="27586" y2="76879"/>
                        <a14:foregroundMark x1="25575" y1="74855" x2="12931" y2="57225"/>
                        <a14:foregroundMark x1="56897" y1="45087" x2="63506" y2="65607"/>
                        <a14:foregroundMark x1="64655" y1="73699" x2="65517" y2="58382"/>
                        <a14:foregroundMark x1="67529" y1="76879" x2="69540" y2="63584"/>
                        <a14:foregroundMark x1="74425" y1="53179" x2="76437" y2="62428"/>
                        <a14:foregroundMark x1="78161" y1="60405" x2="83046" y2="45954"/>
                        <a14:foregroundMark x1="84195" y1="63584" x2="87069" y2="39884"/>
                        <a14:foregroundMark x1="89943" y1="33815" x2="90805" y2="25434"/>
                        <a14:foregroundMark x1="52874" y1="6069" x2="49812" y2="4439"/>
                        <a14:foregroundMark x1="8046" y1="14162" x2="19828" y2="75434"/>
                        <a14:foregroundMark x1="19828" y1="75434" x2="50862" y2="80925"/>
                        <a14:foregroundMark x1="52011" y1="88150" x2="44253" y2="86994"/>
                        <a14:foregroundMark x1="62644" y1="89017" x2="44253" y2="83815"/>
                        <a14:foregroundMark x1="44253" y1="93064" x2="36207" y2="88150"/>
                        <a14:foregroundMark x1="6034" y1="75723" x2="5172" y2="61272"/>
                        <a14:foregroundMark x1="6034" y1="43931" x2="6034" y2="26590"/>
                        <a14:foregroundMark x1="8908" y1="25434" x2="30460" y2="26590"/>
                        <a14:foregroundMark x1="32471" y1="28613" x2="44253" y2="34682"/>
                        <a14:foregroundMark x1="38218" y1="31792" x2="12931" y2="20520"/>
                        <a14:foregroundMark x1="21839" y1="21387" x2="26724" y2="22543"/>
                        <a14:foregroundMark x1="1655" y1="20893" x2="287" y2="26590"/>
                        <a14:foregroundMark x1="2299" y1="18208" x2="2081" y2="19118"/>
                        <a14:foregroundMark x1="90805" y1="68497" x2="90805" y2="59249"/>
                        <a14:foregroundMark x1="90805" y1="47110" x2="90805" y2="38728"/>
                        <a14:foregroundMark x1="89080" y1="58382" x2="85057" y2="65607"/>
                        <a14:foregroundMark x1="61782" y1="52023" x2="61782" y2="52023"/>
                        <a14:foregroundMark x1="89943" y1="29480" x2="93966" y2="39884"/>
                        <a14:foregroundMark x1="47126" y1="37861" x2="47126" y2="37861"/>
                        <a14:foregroundMark x1="52874" y1="39884" x2="92816" y2="28613"/>
                        <a14:foregroundMark x1="92816" y1="35838" x2="92816" y2="35838"/>
                        <a14:foregroundMark x1="92816" y1="32659" x2="92816" y2="32659"/>
                        <a14:foregroundMark x1="92816" y1="35838" x2="92816" y2="35838"/>
                        <a14:foregroundMark x1="91954" y1="38728" x2="92816" y2="34682"/>
                        <a14:foregroundMark x1="93966" y1="39884" x2="95690" y2="29480"/>
                        <a14:foregroundMark x1="32471" y1="53179" x2="17816" y2="28613"/>
                        <a14:foregroundMark x1="39368" y1="73699" x2="37356" y2="68497"/>
                        <a14:foregroundMark x1="71839" y1="13873" x2="66954" y2="14162"/>
                        <a14:foregroundMark x1="75287" y1="10694" x2="62356" y2="8671"/>
                        <a14:foregroundMark x1="51724" y1="3468" x2="47701" y2="3468"/>
                        <a14:foregroundMark x1="43966" y1="2890" x2="41667" y2="3468"/>
                        <a14:foregroundMark x1="58046" y1="3757" x2="39943" y2="3757"/>
                        <a14:foregroundMark x1="59195" y1="2890" x2="62069" y2="11561"/>
                        <a14:foregroundMark x1="18103" y1="70809" x2="4598" y2="57225"/>
                        <a14:foregroundMark x1="94540" y1="34393" x2="97701" y2="27746"/>
                        <a14:foregroundMark x1="58908" y1="52890" x2="65230" y2="43064"/>
                        <a14:foregroundMark x1="95402" y1="30058" x2="95402" y2="30058"/>
                        <a14:foregroundMark x1="96839" y1="30058" x2="96839" y2="24855"/>
                        <a14:foregroundMark x1="97126" y1="28613" x2="97701" y2="26590"/>
                        <a14:foregroundMark x1="96264" y1="30058" x2="96839" y2="28613"/>
                        <a14:foregroundMark x1="95402" y1="53757" x2="95402" y2="53757"/>
                        <a14:foregroundMark x1="91667" y1="45665" x2="97126" y2="28035"/>
                        <a14:foregroundMark x1="91667" y1="40462" x2="97989" y2="25723"/>
                        <a14:backgroundMark x1="0" y1="41908" x2="0" y2="22543"/>
                        <a14:backgroundMark x1="287" y1="35260" x2="575" y2="24277"/>
                        <a14:backgroundMark x1="287" y1="29480" x2="575" y2="22254"/>
                        <a14:backgroundMark x1="98739" y1="30058" x2="98563" y2="26879"/>
                        <a14:backgroundMark x1="98851" y1="32081" x2="98739" y2="30058"/>
                      </a14:backgroundRemoval>
                    </a14:imgEffect>
                  </a14:imgLayer>
                </a14:imgProps>
              </a:ext>
            </a:extLst>
          </a:blip>
          <a:stretch>
            <a:fillRect/>
          </a:stretch>
        </p:blipFill>
        <p:spPr>
          <a:xfrm>
            <a:off x="679285" y="3225607"/>
            <a:ext cx="856311" cy="806272"/>
          </a:xfrm>
          <a:prstGeom prst="rect">
            <a:avLst/>
          </a:prstGeom>
        </p:spPr>
      </p:pic>
      <p:pic>
        <p:nvPicPr>
          <p:cNvPr id="16" name="Picture 15" descr="Ansys Logo PNG Vector (PDF) Free Download">
            <a:extLst>
              <a:ext uri="{FF2B5EF4-FFF2-40B4-BE49-F238E27FC236}">
                <a16:creationId xmlns:a16="http://schemas.microsoft.com/office/drawing/2014/main" id="{C6AF8004-09D7-DCA4-4D5F-5E1B8CD4C812}"/>
              </a:ext>
            </a:extLst>
          </p:cNvPr>
          <p:cNvPicPr>
            <a:picLocks noChangeAspect="1"/>
          </p:cNvPicPr>
          <p:nvPr/>
        </p:nvPicPr>
        <p:blipFill>
          <a:blip r:embed="rId6"/>
          <a:stretch>
            <a:fillRect/>
          </a:stretch>
        </p:blipFill>
        <p:spPr>
          <a:xfrm>
            <a:off x="1984506" y="3124260"/>
            <a:ext cx="912464" cy="907619"/>
          </a:xfrm>
          <a:prstGeom prst="rect">
            <a:avLst/>
          </a:prstGeom>
        </p:spPr>
      </p:pic>
      <p:pic>
        <p:nvPicPr>
          <p:cNvPr id="17" name="Picture 16" descr="Abaqus — Wikipédia">
            <a:extLst>
              <a:ext uri="{FF2B5EF4-FFF2-40B4-BE49-F238E27FC236}">
                <a16:creationId xmlns:a16="http://schemas.microsoft.com/office/drawing/2014/main" id="{CEFA7E69-A0D4-4DFD-49EE-008C0A346F7F}"/>
              </a:ext>
            </a:extLst>
          </p:cNvPr>
          <p:cNvPicPr>
            <a:picLocks noChangeAspect="1"/>
          </p:cNvPicPr>
          <p:nvPr/>
        </p:nvPicPr>
        <p:blipFill>
          <a:blip r:embed="rId7"/>
          <a:stretch>
            <a:fillRect/>
          </a:stretch>
        </p:blipFill>
        <p:spPr>
          <a:xfrm>
            <a:off x="3431345" y="3225607"/>
            <a:ext cx="1712623" cy="806272"/>
          </a:xfrm>
          <a:prstGeom prst="roundRect">
            <a:avLst>
              <a:gd name="adj" fmla="val 8594"/>
            </a:avLst>
          </a:prstGeom>
          <a:solidFill>
            <a:srgbClr val="FFFFFF">
              <a:shade val="85000"/>
            </a:srgbClr>
          </a:solidFill>
          <a:ln>
            <a:noFill/>
          </a:ln>
          <a:effectLst/>
        </p:spPr>
      </p:pic>
      <p:sp>
        <p:nvSpPr>
          <p:cNvPr id="4" name="Marcador de Posição do Número do Diapositivo 3">
            <a:extLst>
              <a:ext uri="{FF2B5EF4-FFF2-40B4-BE49-F238E27FC236}">
                <a16:creationId xmlns:a16="http://schemas.microsoft.com/office/drawing/2014/main" id="{48D745D1-92C7-30DA-F137-E80EC3DF0E7D}"/>
              </a:ext>
            </a:extLst>
          </p:cNvPr>
          <p:cNvSpPr>
            <a:spLocks noGrp="1"/>
          </p:cNvSpPr>
          <p:nvPr>
            <p:ph type="sldNum" sz="quarter" idx="11"/>
          </p:nvPr>
        </p:nvSpPr>
        <p:spPr/>
        <p:txBody>
          <a:bodyPr/>
          <a:lstStyle/>
          <a:p>
            <a:fld id="{79F01021-183D-4F51-9BD8-6D90E73A8F08}" type="slidenum">
              <a:rPr lang="pt-PT" smtClean="0"/>
              <a:t>52</a:t>
            </a:fld>
            <a:endParaRPr lang="pt-PT"/>
          </a:p>
        </p:txBody>
      </p:sp>
    </p:spTree>
    <p:extLst>
      <p:ext uri="{BB962C8B-B14F-4D97-AF65-F5344CB8AC3E}">
        <p14:creationId xmlns:p14="http://schemas.microsoft.com/office/powerpoint/2010/main" val="3311286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7F8F51-C569-DAF8-2B11-DA0B6E01C712}"/>
              </a:ext>
            </a:extLst>
          </p:cNvPr>
          <p:cNvSpPr>
            <a:spLocks noGrp="1"/>
          </p:cNvSpPr>
          <p:nvPr>
            <p:ph type="title"/>
          </p:nvPr>
        </p:nvSpPr>
        <p:spPr>
          <a:xfrm>
            <a:off x="237349" y="121712"/>
            <a:ext cx="7717500" cy="738900"/>
          </a:xfrm>
        </p:spPr>
        <p:txBody>
          <a:bodyPr/>
          <a:lstStyle/>
          <a:p>
            <a:r>
              <a:rPr lang="pt-PT" err="1"/>
              <a:t>Computational</a:t>
            </a:r>
            <a:r>
              <a:rPr lang="pt-PT"/>
              <a:t> </a:t>
            </a:r>
            <a:r>
              <a:rPr lang="pt-PT" err="1"/>
              <a:t>analysis</a:t>
            </a:r>
            <a:r>
              <a:rPr lang="pt-PT"/>
              <a:t> (</a:t>
            </a:r>
            <a:r>
              <a:rPr lang="pt-PT" err="1"/>
              <a:t>cont</a:t>
            </a:r>
            <a:r>
              <a:rPr lang="pt-PT"/>
              <a:t>.) </a:t>
            </a:r>
          </a:p>
        </p:txBody>
      </p:sp>
      <p:sp>
        <p:nvSpPr>
          <p:cNvPr id="3" name="Subtítulo 2">
            <a:extLst>
              <a:ext uri="{FF2B5EF4-FFF2-40B4-BE49-F238E27FC236}">
                <a16:creationId xmlns:a16="http://schemas.microsoft.com/office/drawing/2014/main" id="{A4994E8F-3961-A950-DF03-A5D649BC863B}"/>
              </a:ext>
            </a:extLst>
          </p:cNvPr>
          <p:cNvSpPr>
            <a:spLocks noGrp="1"/>
          </p:cNvSpPr>
          <p:nvPr>
            <p:ph type="subTitle" idx="1"/>
          </p:nvPr>
        </p:nvSpPr>
        <p:spPr>
          <a:xfrm>
            <a:off x="2808400" y="3861746"/>
            <a:ext cx="6335600" cy="2715000"/>
          </a:xfrm>
        </p:spPr>
        <p:txBody>
          <a:bodyPr/>
          <a:lstStyle/>
          <a:p>
            <a:endParaRPr lang="pt-PT"/>
          </a:p>
          <a:p>
            <a:r>
              <a:rPr lang="pt-PT" b="1" u="sng" err="1"/>
              <a:t>Example</a:t>
            </a:r>
            <a:r>
              <a:rPr lang="pt-PT" b="1" u="sng"/>
              <a:t> </a:t>
            </a:r>
            <a:r>
              <a:rPr lang="pt-PT" b="1" u="sng" err="1"/>
              <a:t>of</a:t>
            </a:r>
            <a:r>
              <a:rPr lang="pt-PT" b="1" u="sng"/>
              <a:t> </a:t>
            </a:r>
            <a:r>
              <a:rPr lang="pt-PT" b="1" u="sng" err="1"/>
              <a:t>keywords</a:t>
            </a:r>
            <a:r>
              <a:rPr lang="pt-PT" b="1" u="sng"/>
              <a:t> </a:t>
            </a:r>
            <a:r>
              <a:rPr lang="pt-PT" b="1" u="sng" err="1"/>
              <a:t>searched</a:t>
            </a:r>
            <a:r>
              <a:rPr lang="pt-PT" b="1" u="sng"/>
              <a:t> Google </a:t>
            </a:r>
            <a:r>
              <a:rPr lang="pt-PT" b="1" u="sng" err="1"/>
              <a:t>Academic</a:t>
            </a:r>
            <a:r>
              <a:rPr lang="pt-PT" b="1" u="sng"/>
              <a:t>, </a:t>
            </a:r>
            <a:r>
              <a:rPr lang="pt-PT" b="1" u="sng" err="1"/>
              <a:t>ResearchGate</a:t>
            </a:r>
            <a:r>
              <a:rPr lang="pt-PT" b="1" u="sng"/>
              <a:t> </a:t>
            </a:r>
            <a:r>
              <a:rPr lang="pt-PT" b="1" u="sng" err="1"/>
              <a:t>and</a:t>
            </a:r>
            <a:r>
              <a:rPr lang="pt-PT" b="1" u="sng"/>
              <a:t> </a:t>
            </a:r>
            <a:r>
              <a:rPr lang="pt-PT" b="1" u="sng" err="1"/>
              <a:t>Science</a:t>
            </a:r>
            <a:r>
              <a:rPr lang="pt-PT" b="1" u="sng"/>
              <a:t> </a:t>
            </a:r>
            <a:r>
              <a:rPr lang="pt-PT" b="1" u="sng" err="1"/>
              <a:t>Direct</a:t>
            </a:r>
            <a:r>
              <a:rPr lang="pt-PT"/>
              <a:t>:  "</a:t>
            </a:r>
            <a:r>
              <a:rPr lang="pt-PT" err="1"/>
              <a:t>rivet</a:t>
            </a:r>
            <a:r>
              <a:rPr lang="pt-PT"/>
              <a:t> </a:t>
            </a:r>
            <a:r>
              <a:rPr lang="pt-PT" err="1"/>
              <a:t>thin</a:t>
            </a:r>
            <a:r>
              <a:rPr lang="pt-PT"/>
              <a:t> </a:t>
            </a:r>
            <a:r>
              <a:rPr lang="pt-PT" err="1"/>
              <a:t>plate</a:t>
            </a:r>
            <a:r>
              <a:rPr lang="pt-PT"/>
              <a:t> </a:t>
            </a:r>
            <a:r>
              <a:rPr lang="pt-PT" err="1"/>
              <a:t>finite</a:t>
            </a:r>
            <a:r>
              <a:rPr lang="pt-PT"/>
              <a:t> </a:t>
            </a:r>
            <a:r>
              <a:rPr lang="pt-PT" err="1"/>
              <a:t>element</a:t>
            </a:r>
            <a:r>
              <a:rPr lang="pt-PT"/>
              <a:t>"; “</a:t>
            </a:r>
            <a:r>
              <a:rPr lang="pt-PT" err="1"/>
              <a:t>finite</a:t>
            </a:r>
            <a:r>
              <a:rPr lang="pt-PT"/>
              <a:t> </a:t>
            </a:r>
            <a:r>
              <a:rPr lang="pt-PT" err="1"/>
              <a:t>element</a:t>
            </a:r>
            <a:r>
              <a:rPr lang="pt-PT"/>
              <a:t> </a:t>
            </a:r>
            <a:r>
              <a:rPr lang="pt-PT" err="1"/>
              <a:t>method</a:t>
            </a:r>
            <a:r>
              <a:rPr lang="pt-PT"/>
              <a:t> </a:t>
            </a:r>
            <a:r>
              <a:rPr lang="pt-PT" err="1"/>
              <a:t>analysis</a:t>
            </a:r>
            <a:r>
              <a:rPr lang="pt-PT"/>
              <a:t> </a:t>
            </a:r>
            <a:r>
              <a:rPr lang="pt-PT" err="1"/>
              <a:t>of</a:t>
            </a:r>
            <a:r>
              <a:rPr lang="pt-PT"/>
              <a:t> </a:t>
            </a:r>
            <a:r>
              <a:rPr lang="pt-PT" err="1"/>
              <a:t>rivets</a:t>
            </a:r>
            <a:r>
              <a:rPr lang="pt-PT"/>
              <a:t> </a:t>
            </a:r>
            <a:r>
              <a:rPr lang="pt-PT" err="1"/>
              <a:t>on</a:t>
            </a:r>
            <a:r>
              <a:rPr lang="pt-PT"/>
              <a:t> </a:t>
            </a:r>
            <a:r>
              <a:rPr lang="pt-PT" err="1"/>
              <a:t>thin</a:t>
            </a:r>
            <a:r>
              <a:rPr lang="pt-PT"/>
              <a:t> </a:t>
            </a:r>
            <a:r>
              <a:rPr lang="pt-PT" err="1"/>
              <a:t>structures</a:t>
            </a:r>
            <a:r>
              <a:rPr lang="pt-PT"/>
              <a:t>”; “</a:t>
            </a:r>
            <a:r>
              <a:rPr lang="pt-PT" err="1"/>
              <a:t>computational</a:t>
            </a:r>
            <a:r>
              <a:rPr lang="pt-PT"/>
              <a:t> </a:t>
            </a:r>
            <a:r>
              <a:rPr lang="pt-PT" err="1"/>
              <a:t>analysis</a:t>
            </a:r>
            <a:r>
              <a:rPr lang="pt-PT"/>
              <a:t> </a:t>
            </a:r>
            <a:r>
              <a:rPr lang="pt-PT" err="1"/>
              <a:t>on</a:t>
            </a:r>
            <a:r>
              <a:rPr lang="pt-PT"/>
              <a:t> </a:t>
            </a:r>
            <a:r>
              <a:rPr lang="pt-PT" err="1"/>
              <a:t>rivets</a:t>
            </a:r>
            <a:r>
              <a:rPr lang="pt-PT"/>
              <a:t> “</a:t>
            </a:r>
          </a:p>
          <a:p>
            <a:endParaRPr lang="pt-PT"/>
          </a:p>
        </p:txBody>
      </p:sp>
      <p:pic>
        <p:nvPicPr>
          <p:cNvPr id="5" name="Imagem 4">
            <a:extLst>
              <a:ext uri="{FF2B5EF4-FFF2-40B4-BE49-F238E27FC236}">
                <a16:creationId xmlns:a16="http://schemas.microsoft.com/office/drawing/2014/main" id="{7E384FAE-1E8A-D0B8-4615-13D6BAF5B00F}"/>
              </a:ext>
            </a:extLst>
          </p:cNvPr>
          <p:cNvPicPr>
            <a:picLocks noChangeAspect="1"/>
          </p:cNvPicPr>
          <p:nvPr/>
        </p:nvPicPr>
        <p:blipFill>
          <a:blip r:embed="rId2"/>
          <a:stretch>
            <a:fillRect/>
          </a:stretch>
        </p:blipFill>
        <p:spPr>
          <a:xfrm>
            <a:off x="1619686" y="1995369"/>
            <a:ext cx="2603500" cy="1714500"/>
          </a:xfrm>
          <a:prstGeom prst="rect">
            <a:avLst/>
          </a:prstGeom>
        </p:spPr>
      </p:pic>
      <p:pic>
        <p:nvPicPr>
          <p:cNvPr id="7" name="Imagem 6">
            <a:extLst>
              <a:ext uri="{FF2B5EF4-FFF2-40B4-BE49-F238E27FC236}">
                <a16:creationId xmlns:a16="http://schemas.microsoft.com/office/drawing/2014/main" id="{9DDD158A-7894-87B2-83EF-C7519D62D1B3}"/>
              </a:ext>
            </a:extLst>
          </p:cNvPr>
          <p:cNvPicPr>
            <a:picLocks noChangeAspect="1"/>
          </p:cNvPicPr>
          <p:nvPr/>
        </p:nvPicPr>
        <p:blipFill>
          <a:blip r:embed="rId3"/>
          <a:stretch>
            <a:fillRect/>
          </a:stretch>
        </p:blipFill>
        <p:spPr>
          <a:xfrm>
            <a:off x="4572296" y="1995369"/>
            <a:ext cx="2438807" cy="1714500"/>
          </a:xfrm>
          <a:prstGeom prst="rect">
            <a:avLst/>
          </a:prstGeom>
        </p:spPr>
      </p:pic>
      <p:sp>
        <p:nvSpPr>
          <p:cNvPr id="9" name="Subtítulo 2">
            <a:extLst>
              <a:ext uri="{FF2B5EF4-FFF2-40B4-BE49-F238E27FC236}">
                <a16:creationId xmlns:a16="http://schemas.microsoft.com/office/drawing/2014/main" id="{EA943FEB-1A62-21AE-727A-627C72DC986D}"/>
              </a:ext>
            </a:extLst>
          </p:cNvPr>
          <p:cNvSpPr txBox="1">
            <a:spLocks/>
          </p:cNvSpPr>
          <p:nvPr/>
        </p:nvSpPr>
        <p:spPr>
          <a:xfrm>
            <a:off x="0" y="730435"/>
            <a:ext cx="6335600" cy="1189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r>
              <a:rPr lang="pt-PT" err="1"/>
              <a:t>According</a:t>
            </a:r>
            <a:r>
              <a:rPr lang="pt-PT"/>
              <a:t> to the </a:t>
            </a:r>
            <a:r>
              <a:rPr lang="pt-PT" err="1"/>
              <a:t>chapter</a:t>
            </a:r>
            <a:r>
              <a:rPr lang="pt-PT"/>
              <a:t>: </a:t>
            </a:r>
          </a:p>
          <a:p>
            <a:r>
              <a:rPr lang="pt-PT"/>
              <a:t>“</a:t>
            </a:r>
            <a:r>
              <a:rPr lang="pt-PT" err="1"/>
              <a:t>Methods</a:t>
            </a:r>
            <a:r>
              <a:rPr lang="pt-PT"/>
              <a:t> for </a:t>
            </a:r>
            <a:r>
              <a:rPr lang="pt-PT" err="1"/>
              <a:t>Fem</a:t>
            </a:r>
            <a:r>
              <a:rPr lang="pt-PT"/>
              <a:t> </a:t>
            </a:r>
            <a:r>
              <a:rPr lang="pt-PT" err="1"/>
              <a:t>Analysis</a:t>
            </a:r>
            <a:r>
              <a:rPr lang="pt-PT"/>
              <a:t> </a:t>
            </a:r>
            <a:r>
              <a:rPr lang="pt-PT" err="1"/>
              <a:t>of</a:t>
            </a:r>
            <a:r>
              <a:rPr lang="pt-PT"/>
              <a:t> </a:t>
            </a:r>
            <a:r>
              <a:rPr lang="pt-PT" err="1"/>
              <a:t>Riveted</a:t>
            </a:r>
            <a:r>
              <a:rPr lang="pt-PT"/>
              <a:t> </a:t>
            </a:r>
            <a:r>
              <a:rPr lang="pt-PT" err="1"/>
              <a:t>Joints</a:t>
            </a:r>
            <a:r>
              <a:rPr lang="pt-PT"/>
              <a:t> </a:t>
            </a:r>
            <a:r>
              <a:rPr lang="pt-PT" err="1"/>
              <a:t>of</a:t>
            </a:r>
            <a:r>
              <a:rPr lang="pt-PT"/>
              <a:t> </a:t>
            </a:r>
            <a:r>
              <a:rPr lang="pt-PT" err="1"/>
              <a:t>Thin-Walled</a:t>
            </a:r>
            <a:r>
              <a:rPr lang="pt-PT"/>
              <a:t> </a:t>
            </a:r>
            <a:r>
              <a:rPr lang="pt-PT" err="1"/>
              <a:t>Aircraft</a:t>
            </a:r>
            <a:r>
              <a:rPr lang="pt-PT"/>
              <a:t> </a:t>
            </a:r>
            <a:r>
              <a:rPr lang="pt-PT" err="1"/>
              <a:t>Structures</a:t>
            </a:r>
            <a:r>
              <a:rPr lang="pt-PT"/>
              <a:t> </a:t>
            </a:r>
            <a:r>
              <a:rPr lang="pt-PT" err="1"/>
              <a:t>Within</a:t>
            </a:r>
            <a:r>
              <a:rPr lang="pt-PT"/>
              <a:t> the </a:t>
            </a:r>
            <a:r>
              <a:rPr lang="pt-PT" err="1"/>
              <a:t>Imperja</a:t>
            </a:r>
            <a:r>
              <a:rPr lang="pt-PT"/>
              <a:t> Project”  [9]</a:t>
            </a:r>
          </a:p>
          <a:p>
            <a:endParaRPr lang="pt-PT"/>
          </a:p>
          <a:p>
            <a:endParaRPr lang="pt-PT"/>
          </a:p>
        </p:txBody>
      </p:sp>
      <p:sp>
        <p:nvSpPr>
          <p:cNvPr id="10" name="Subtítulo 2">
            <a:extLst>
              <a:ext uri="{FF2B5EF4-FFF2-40B4-BE49-F238E27FC236}">
                <a16:creationId xmlns:a16="http://schemas.microsoft.com/office/drawing/2014/main" id="{995952A6-0FB2-A30B-A6F2-081BDFD304A7}"/>
              </a:ext>
            </a:extLst>
          </p:cNvPr>
          <p:cNvSpPr txBox="1">
            <a:spLocks/>
          </p:cNvSpPr>
          <p:nvPr/>
        </p:nvSpPr>
        <p:spPr>
          <a:xfrm>
            <a:off x="2924576" y="1623525"/>
            <a:ext cx="6335600" cy="11891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1pPr>
            <a:lvl2pPr marL="914400" marR="0" lvl="1"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2pPr>
            <a:lvl3pPr marL="1371600" marR="0" lvl="2"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3pPr>
            <a:lvl4pPr marL="1828800" marR="0" lvl="3"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4pPr>
            <a:lvl5pPr marL="2286000" marR="0" lvl="4"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5pPr>
            <a:lvl6pPr marL="2743200" marR="0" lvl="5"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6pPr>
            <a:lvl7pPr marL="3200400" marR="0" lvl="6"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7pPr>
            <a:lvl8pPr marL="3657600" marR="0" lvl="7"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8pPr>
            <a:lvl9pPr marL="4114800" marR="0" lvl="8" indent="-317500" algn="ctr" rtl="0">
              <a:lnSpc>
                <a:spcPct val="100000"/>
              </a:lnSpc>
              <a:spcBef>
                <a:spcPts val="0"/>
              </a:spcBef>
              <a:spcAft>
                <a:spcPts val="0"/>
              </a:spcAft>
              <a:buClr>
                <a:schemeClr val="dk1"/>
              </a:buClr>
              <a:buSzPts val="1400"/>
              <a:buFont typeface="Space Grotesk"/>
              <a:buNone/>
              <a:defRPr sz="1400" b="0" i="0" u="none" strike="noStrike" cap="none">
                <a:solidFill>
                  <a:schemeClr val="dk1"/>
                </a:solidFill>
                <a:latin typeface="Space Grotesk"/>
                <a:ea typeface="Space Grotesk"/>
                <a:cs typeface="Space Grotesk"/>
                <a:sym typeface="Space Grotesk"/>
              </a:defRPr>
            </a:lvl9pPr>
          </a:lstStyle>
          <a:p>
            <a:r>
              <a:rPr lang="pt-PT"/>
              <a:t>2 </a:t>
            </a:r>
            <a:r>
              <a:rPr lang="pt-PT" err="1"/>
              <a:t>methods</a:t>
            </a:r>
            <a:r>
              <a:rPr lang="pt-PT"/>
              <a:t> for local </a:t>
            </a:r>
            <a:r>
              <a:rPr lang="pt-PT" err="1"/>
              <a:t>model</a:t>
            </a:r>
            <a:r>
              <a:rPr lang="pt-PT"/>
              <a:t>:</a:t>
            </a:r>
          </a:p>
          <a:p>
            <a:endParaRPr lang="pt-PT"/>
          </a:p>
        </p:txBody>
      </p:sp>
      <p:sp>
        <p:nvSpPr>
          <p:cNvPr id="11" name="Marcador de Posição do Número do Diapositivo 10">
            <a:extLst>
              <a:ext uri="{FF2B5EF4-FFF2-40B4-BE49-F238E27FC236}">
                <a16:creationId xmlns:a16="http://schemas.microsoft.com/office/drawing/2014/main" id="{41544E67-62DF-7423-EE26-93251F3B0457}"/>
              </a:ext>
            </a:extLst>
          </p:cNvPr>
          <p:cNvSpPr>
            <a:spLocks noGrp="1"/>
          </p:cNvSpPr>
          <p:nvPr>
            <p:ph type="sldNum" sz="quarter" idx="11"/>
          </p:nvPr>
        </p:nvSpPr>
        <p:spPr/>
        <p:txBody>
          <a:bodyPr/>
          <a:lstStyle/>
          <a:p>
            <a:fld id="{79F01021-183D-4F51-9BD8-6D90E73A8F08}" type="slidenum">
              <a:rPr lang="pt-PT" smtClean="0"/>
              <a:t>53</a:t>
            </a:fld>
            <a:endParaRPr lang="pt-PT"/>
          </a:p>
        </p:txBody>
      </p:sp>
    </p:spTree>
    <p:extLst>
      <p:ext uri="{BB962C8B-B14F-4D97-AF65-F5344CB8AC3E}">
        <p14:creationId xmlns:p14="http://schemas.microsoft.com/office/powerpoint/2010/main" val="4041125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0B68B5-F134-E655-CB39-CBF36349F238}"/>
              </a:ext>
            </a:extLst>
          </p:cNvPr>
          <p:cNvSpPr>
            <a:spLocks noGrp="1"/>
          </p:cNvSpPr>
          <p:nvPr>
            <p:ph type="title"/>
          </p:nvPr>
        </p:nvSpPr>
        <p:spPr>
          <a:xfrm>
            <a:off x="324340" y="172379"/>
            <a:ext cx="6872269" cy="738900"/>
          </a:xfrm>
        </p:spPr>
        <p:txBody>
          <a:bodyPr/>
          <a:lstStyle/>
          <a:p>
            <a:r>
              <a:rPr lang="pt-PT" err="1"/>
              <a:t>Computational</a:t>
            </a:r>
            <a:r>
              <a:rPr lang="pt-PT"/>
              <a:t> </a:t>
            </a:r>
            <a:r>
              <a:rPr lang="pt-PT" err="1"/>
              <a:t>analysis</a:t>
            </a:r>
            <a:r>
              <a:rPr lang="pt-PT"/>
              <a:t> (</a:t>
            </a:r>
            <a:r>
              <a:rPr lang="pt-PT" err="1"/>
              <a:t>cont</a:t>
            </a:r>
            <a:r>
              <a:rPr lang="pt-PT"/>
              <a:t>.) &amp; </a:t>
            </a:r>
            <a:r>
              <a:rPr lang="pt-PT" err="1"/>
              <a:t>Ideas</a:t>
            </a:r>
            <a:r>
              <a:rPr lang="pt-PT"/>
              <a:t> to explore</a:t>
            </a:r>
          </a:p>
        </p:txBody>
      </p:sp>
      <p:sp>
        <p:nvSpPr>
          <p:cNvPr id="3" name="Subtítulo 2">
            <a:extLst>
              <a:ext uri="{FF2B5EF4-FFF2-40B4-BE49-F238E27FC236}">
                <a16:creationId xmlns:a16="http://schemas.microsoft.com/office/drawing/2014/main" id="{B635386A-E24D-1FE6-F8F5-907D782218C1}"/>
              </a:ext>
            </a:extLst>
          </p:cNvPr>
          <p:cNvSpPr>
            <a:spLocks noGrp="1"/>
          </p:cNvSpPr>
          <p:nvPr>
            <p:ph type="subTitle" idx="1"/>
          </p:nvPr>
        </p:nvSpPr>
        <p:spPr/>
        <p:txBody>
          <a:bodyPr/>
          <a:lstStyle/>
          <a:p>
            <a:endParaRPr lang="pt-PT"/>
          </a:p>
        </p:txBody>
      </p:sp>
      <p:sp>
        <p:nvSpPr>
          <p:cNvPr id="4" name="Subtítulo 3">
            <a:extLst>
              <a:ext uri="{FF2B5EF4-FFF2-40B4-BE49-F238E27FC236}">
                <a16:creationId xmlns:a16="http://schemas.microsoft.com/office/drawing/2014/main" id="{BD1C021D-079E-DFBF-BAC8-0EC518D79C9A}"/>
              </a:ext>
            </a:extLst>
          </p:cNvPr>
          <p:cNvSpPr>
            <a:spLocks noGrp="1"/>
          </p:cNvSpPr>
          <p:nvPr>
            <p:ph type="subTitle" idx="2"/>
          </p:nvPr>
        </p:nvSpPr>
        <p:spPr/>
        <p:txBody>
          <a:bodyPr/>
          <a:lstStyle/>
          <a:p>
            <a:endParaRPr lang="pt-PT"/>
          </a:p>
        </p:txBody>
      </p:sp>
      <p:pic>
        <p:nvPicPr>
          <p:cNvPr id="6" name="Imagem 5">
            <a:extLst>
              <a:ext uri="{FF2B5EF4-FFF2-40B4-BE49-F238E27FC236}">
                <a16:creationId xmlns:a16="http://schemas.microsoft.com/office/drawing/2014/main" id="{2B454BD8-F6EF-C5F3-E46F-D16AA5ED4E38}"/>
              </a:ext>
            </a:extLst>
          </p:cNvPr>
          <p:cNvPicPr>
            <a:picLocks noChangeAspect="1"/>
          </p:cNvPicPr>
          <p:nvPr/>
        </p:nvPicPr>
        <p:blipFill>
          <a:blip r:embed="rId3"/>
          <a:stretch>
            <a:fillRect/>
          </a:stretch>
        </p:blipFill>
        <p:spPr>
          <a:xfrm>
            <a:off x="588025" y="1547949"/>
            <a:ext cx="1960660" cy="1214101"/>
          </a:xfrm>
          <a:prstGeom prst="rect">
            <a:avLst/>
          </a:prstGeom>
        </p:spPr>
      </p:pic>
      <p:pic>
        <p:nvPicPr>
          <p:cNvPr id="7" name="Imagem 6">
            <a:extLst>
              <a:ext uri="{FF2B5EF4-FFF2-40B4-BE49-F238E27FC236}">
                <a16:creationId xmlns:a16="http://schemas.microsoft.com/office/drawing/2014/main" id="{2A8E75E5-4CB1-0B35-D025-AF7EDBB83647}"/>
              </a:ext>
            </a:extLst>
          </p:cNvPr>
          <p:cNvPicPr>
            <a:picLocks noChangeAspect="1"/>
          </p:cNvPicPr>
          <p:nvPr/>
        </p:nvPicPr>
        <p:blipFill>
          <a:blip r:embed="rId4"/>
          <a:stretch>
            <a:fillRect/>
          </a:stretch>
        </p:blipFill>
        <p:spPr>
          <a:xfrm>
            <a:off x="588025" y="2762050"/>
            <a:ext cx="1960660" cy="1214102"/>
          </a:xfrm>
          <a:prstGeom prst="rect">
            <a:avLst/>
          </a:prstGeom>
        </p:spPr>
      </p:pic>
      <p:pic>
        <p:nvPicPr>
          <p:cNvPr id="8" name="Imagem 7">
            <a:extLst>
              <a:ext uri="{FF2B5EF4-FFF2-40B4-BE49-F238E27FC236}">
                <a16:creationId xmlns:a16="http://schemas.microsoft.com/office/drawing/2014/main" id="{CB09B293-93FF-8E94-AFC9-57DA8ED443F1}"/>
              </a:ext>
            </a:extLst>
          </p:cNvPr>
          <p:cNvPicPr>
            <a:picLocks noChangeAspect="1"/>
          </p:cNvPicPr>
          <p:nvPr/>
        </p:nvPicPr>
        <p:blipFill>
          <a:blip r:embed="rId5"/>
          <a:stretch>
            <a:fillRect/>
          </a:stretch>
        </p:blipFill>
        <p:spPr>
          <a:xfrm>
            <a:off x="6457950" y="988100"/>
            <a:ext cx="2589135" cy="2006008"/>
          </a:xfrm>
          <a:prstGeom prst="rect">
            <a:avLst/>
          </a:prstGeom>
        </p:spPr>
      </p:pic>
      <p:pic>
        <p:nvPicPr>
          <p:cNvPr id="9" name="Imagem 8">
            <a:extLst>
              <a:ext uri="{FF2B5EF4-FFF2-40B4-BE49-F238E27FC236}">
                <a16:creationId xmlns:a16="http://schemas.microsoft.com/office/drawing/2014/main" id="{81858EDB-CE85-EF67-6954-608389D1C856}"/>
              </a:ext>
            </a:extLst>
          </p:cNvPr>
          <p:cNvPicPr>
            <a:picLocks noChangeAspect="1"/>
          </p:cNvPicPr>
          <p:nvPr/>
        </p:nvPicPr>
        <p:blipFill>
          <a:blip r:embed="rId6"/>
          <a:stretch>
            <a:fillRect/>
          </a:stretch>
        </p:blipFill>
        <p:spPr>
          <a:xfrm>
            <a:off x="6457949" y="2976810"/>
            <a:ext cx="2589135" cy="1342596"/>
          </a:xfrm>
          <a:prstGeom prst="rect">
            <a:avLst/>
          </a:prstGeom>
        </p:spPr>
      </p:pic>
      <p:pic>
        <p:nvPicPr>
          <p:cNvPr id="11" name="Imagem 10">
            <a:extLst>
              <a:ext uri="{FF2B5EF4-FFF2-40B4-BE49-F238E27FC236}">
                <a16:creationId xmlns:a16="http://schemas.microsoft.com/office/drawing/2014/main" id="{AB01C2BD-F7BB-F019-ECD1-909F9C2B3569}"/>
              </a:ext>
            </a:extLst>
          </p:cNvPr>
          <p:cNvPicPr>
            <a:picLocks noChangeAspect="1"/>
          </p:cNvPicPr>
          <p:nvPr/>
        </p:nvPicPr>
        <p:blipFill>
          <a:blip r:embed="rId7"/>
          <a:stretch>
            <a:fillRect/>
          </a:stretch>
        </p:blipFill>
        <p:spPr>
          <a:xfrm>
            <a:off x="2952919" y="1575927"/>
            <a:ext cx="2916120" cy="2400225"/>
          </a:xfrm>
          <a:prstGeom prst="rect">
            <a:avLst/>
          </a:prstGeom>
        </p:spPr>
      </p:pic>
      <p:cxnSp>
        <p:nvCxnSpPr>
          <p:cNvPr id="18" name="Conexão Reta 17">
            <a:extLst>
              <a:ext uri="{FF2B5EF4-FFF2-40B4-BE49-F238E27FC236}">
                <a16:creationId xmlns:a16="http://schemas.microsoft.com/office/drawing/2014/main" id="{7AAD9A1C-DCBA-4ED6-66BE-1F7F260BD7B3}"/>
              </a:ext>
            </a:extLst>
          </p:cNvPr>
          <p:cNvCxnSpPr>
            <a:cxnSpLocks/>
          </p:cNvCxnSpPr>
          <p:nvPr/>
        </p:nvCxnSpPr>
        <p:spPr>
          <a:xfrm>
            <a:off x="6256420" y="988100"/>
            <a:ext cx="0" cy="3348604"/>
          </a:xfrm>
          <a:prstGeom prst="line">
            <a:avLst/>
          </a:prstGeom>
          <a:ln/>
        </p:spPr>
        <p:style>
          <a:lnRef idx="1">
            <a:schemeClr val="accent1"/>
          </a:lnRef>
          <a:fillRef idx="0">
            <a:schemeClr val="accent1"/>
          </a:fillRef>
          <a:effectRef idx="0">
            <a:schemeClr val="accent1"/>
          </a:effectRef>
          <a:fontRef idx="minor">
            <a:schemeClr val="tx1"/>
          </a:fontRef>
        </p:style>
      </p:cxnSp>
      <p:sp>
        <p:nvSpPr>
          <p:cNvPr id="5" name="Marcador de Posição do Número do Diapositivo 4">
            <a:extLst>
              <a:ext uri="{FF2B5EF4-FFF2-40B4-BE49-F238E27FC236}">
                <a16:creationId xmlns:a16="http://schemas.microsoft.com/office/drawing/2014/main" id="{DCBA6633-C692-69B8-D5C3-B532A3917AE0}"/>
              </a:ext>
            </a:extLst>
          </p:cNvPr>
          <p:cNvSpPr>
            <a:spLocks noGrp="1"/>
          </p:cNvSpPr>
          <p:nvPr>
            <p:ph type="sldNum" sz="quarter" idx="11"/>
          </p:nvPr>
        </p:nvSpPr>
        <p:spPr/>
        <p:txBody>
          <a:bodyPr/>
          <a:lstStyle/>
          <a:p>
            <a:fld id="{79F01021-183D-4F51-9BD8-6D90E73A8F08}" type="slidenum">
              <a:rPr lang="pt-PT" smtClean="0"/>
              <a:t>54</a:t>
            </a:fld>
            <a:endParaRPr lang="pt-PT"/>
          </a:p>
        </p:txBody>
      </p:sp>
      <p:sp>
        <p:nvSpPr>
          <p:cNvPr id="10" name="CaixaDeTexto 9">
            <a:extLst>
              <a:ext uri="{FF2B5EF4-FFF2-40B4-BE49-F238E27FC236}">
                <a16:creationId xmlns:a16="http://schemas.microsoft.com/office/drawing/2014/main" id="{F8C339B0-4A5D-1A1C-BF08-6160567E3928}"/>
              </a:ext>
            </a:extLst>
          </p:cNvPr>
          <p:cNvSpPr txBox="1"/>
          <p:nvPr/>
        </p:nvSpPr>
        <p:spPr>
          <a:xfrm>
            <a:off x="748888" y="4109060"/>
            <a:ext cx="1046480" cy="307777"/>
          </a:xfrm>
          <a:prstGeom prst="rect">
            <a:avLst/>
          </a:prstGeom>
          <a:noFill/>
        </p:spPr>
        <p:txBody>
          <a:bodyPr wrap="square" rtlCol="0">
            <a:spAutoFit/>
          </a:bodyPr>
          <a:lstStyle/>
          <a:p>
            <a:r>
              <a:rPr lang="pt-PT">
                <a:solidFill>
                  <a:schemeClr val="tx1">
                    <a:lumMod val="85000"/>
                  </a:schemeClr>
                </a:solidFill>
              </a:rPr>
              <a:t>[10]</a:t>
            </a:r>
          </a:p>
        </p:txBody>
      </p:sp>
      <p:sp>
        <p:nvSpPr>
          <p:cNvPr id="12" name="CaixaDeTexto 11">
            <a:extLst>
              <a:ext uri="{FF2B5EF4-FFF2-40B4-BE49-F238E27FC236}">
                <a16:creationId xmlns:a16="http://schemas.microsoft.com/office/drawing/2014/main" id="{E81F9AC3-02BA-D3B1-E0A5-D04C1B86AB68}"/>
              </a:ext>
            </a:extLst>
          </p:cNvPr>
          <p:cNvSpPr txBox="1"/>
          <p:nvPr/>
        </p:nvSpPr>
        <p:spPr>
          <a:xfrm>
            <a:off x="3760474" y="4083515"/>
            <a:ext cx="1046480" cy="307777"/>
          </a:xfrm>
          <a:prstGeom prst="rect">
            <a:avLst/>
          </a:prstGeom>
          <a:noFill/>
        </p:spPr>
        <p:txBody>
          <a:bodyPr wrap="square" rtlCol="0">
            <a:spAutoFit/>
          </a:bodyPr>
          <a:lstStyle/>
          <a:p>
            <a:pPr algn="ctr"/>
            <a:r>
              <a:rPr lang="pt-PT">
                <a:solidFill>
                  <a:schemeClr val="tx1">
                    <a:lumMod val="85000"/>
                  </a:schemeClr>
                </a:solidFill>
              </a:rPr>
              <a:t>[11]</a:t>
            </a:r>
          </a:p>
        </p:txBody>
      </p:sp>
    </p:spTree>
    <p:extLst>
      <p:ext uri="{BB962C8B-B14F-4D97-AF65-F5344CB8AC3E}">
        <p14:creationId xmlns:p14="http://schemas.microsoft.com/office/powerpoint/2010/main" val="11472296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7"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1000"/>
                                        <p:tgtEl>
                                          <p:spTgt spid="8"/>
                                        </p:tgtEl>
                                      </p:cBhvr>
                                    </p:animEffect>
                                    <p:anim calcmode="lin" valueType="num">
                                      <p:cBhvr>
                                        <p:cTn id="12" dur="1000" fill="hold"/>
                                        <p:tgtEl>
                                          <p:spTgt spid="8"/>
                                        </p:tgtEl>
                                        <p:attrNameLst>
                                          <p:attrName>ppt_x</p:attrName>
                                        </p:attrNameLst>
                                      </p:cBhvr>
                                      <p:tavLst>
                                        <p:tav tm="0">
                                          <p:val>
                                            <p:strVal val="#ppt_x"/>
                                          </p:val>
                                        </p:tav>
                                        <p:tav tm="100000">
                                          <p:val>
                                            <p:strVal val="#ppt_x"/>
                                          </p:val>
                                        </p:tav>
                                      </p:tavLst>
                                    </p:anim>
                                    <p:anim calcmode="lin" valueType="num">
                                      <p:cBhvr>
                                        <p:cTn id="13" dur="900" decel="100000" fill="hold"/>
                                        <p:tgtEl>
                                          <p:spTgt spid="8"/>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15" presetID="37"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900" decel="100000" fill="hold"/>
                                        <p:tgtEl>
                                          <p:spTgt spid="9"/>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2738">
          <a:extLst>
            <a:ext uri="{FF2B5EF4-FFF2-40B4-BE49-F238E27FC236}">
              <a16:creationId xmlns:a16="http://schemas.microsoft.com/office/drawing/2014/main" id="{2950E041-9C4A-4583-FE4C-DF3DD99C6852}"/>
            </a:ext>
          </a:extLst>
        </p:cNvPr>
        <p:cNvGrpSpPr/>
        <p:nvPr/>
      </p:nvGrpSpPr>
      <p:grpSpPr>
        <a:xfrm>
          <a:off x="0" y="0"/>
          <a:ext cx="0" cy="0"/>
          <a:chOff x="0" y="0"/>
          <a:chExt cx="0" cy="0"/>
        </a:xfrm>
      </p:grpSpPr>
      <p:sp>
        <p:nvSpPr>
          <p:cNvPr id="2739" name="Google Shape;2739;p60">
            <a:extLst>
              <a:ext uri="{FF2B5EF4-FFF2-40B4-BE49-F238E27FC236}">
                <a16:creationId xmlns:a16="http://schemas.microsoft.com/office/drawing/2014/main" id="{43FC2242-E455-A2D6-87C2-1B366AD11981}"/>
              </a:ext>
            </a:extLst>
          </p:cNvPr>
          <p:cNvSpPr/>
          <p:nvPr/>
        </p:nvSpPr>
        <p:spPr>
          <a:xfrm>
            <a:off x="713400" y="1589730"/>
            <a:ext cx="932700" cy="932700"/>
          </a:xfrm>
          <a:prstGeom prst="snip1Rect">
            <a:avLst>
              <a:gd name="adj" fmla="val 1666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ace Grotesk"/>
              <a:ea typeface="Space Grotesk"/>
              <a:cs typeface="Space Grotesk"/>
              <a:sym typeface="Space Grotesk"/>
            </a:endParaRPr>
          </a:p>
        </p:txBody>
      </p:sp>
      <p:sp>
        <p:nvSpPr>
          <p:cNvPr id="2741" name="Google Shape;2741;p60">
            <a:extLst>
              <a:ext uri="{FF2B5EF4-FFF2-40B4-BE49-F238E27FC236}">
                <a16:creationId xmlns:a16="http://schemas.microsoft.com/office/drawing/2014/main" id="{BBE0C3A3-BFAA-1C11-F98D-FEF970A3A6A6}"/>
              </a:ext>
            </a:extLst>
          </p:cNvPr>
          <p:cNvSpPr txBox="1">
            <a:spLocks noGrp="1"/>
          </p:cNvSpPr>
          <p:nvPr>
            <p:ph type="title"/>
          </p:nvPr>
        </p:nvSpPr>
        <p:spPr>
          <a:xfrm>
            <a:off x="713400" y="445025"/>
            <a:ext cx="77172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Phase</a:t>
            </a:r>
            <a:endParaRPr/>
          </a:p>
        </p:txBody>
      </p:sp>
      <p:sp>
        <p:nvSpPr>
          <p:cNvPr id="2742" name="Google Shape;2742;p60">
            <a:extLst>
              <a:ext uri="{FF2B5EF4-FFF2-40B4-BE49-F238E27FC236}">
                <a16:creationId xmlns:a16="http://schemas.microsoft.com/office/drawing/2014/main" id="{87A7E1DB-A288-6DCE-CFB9-C3FAF816BED5}"/>
              </a:ext>
            </a:extLst>
          </p:cNvPr>
          <p:cNvSpPr txBox="1">
            <a:spLocks noGrp="1"/>
          </p:cNvSpPr>
          <p:nvPr>
            <p:ph type="title" idx="2"/>
          </p:nvPr>
        </p:nvSpPr>
        <p:spPr>
          <a:xfrm>
            <a:off x="1934364" y="921875"/>
            <a:ext cx="34281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Riveted Junction in thin plates</a:t>
            </a:r>
            <a:endParaRPr/>
          </a:p>
        </p:txBody>
      </p:sp>
      <p:sp>
        <p:nvSpPr>
          <p:cNvPr id="2743" name="Google Shape;2743;p60">
            <a:extLst>
              <a:ext uri="{FF2B5EF4-FFF2-40B4-BE49-F238E27FC236}">
                <a16:creationId xmlns:a16="http://schemas.microsoft.com/office/drawing/2014/main" id="{42A2F6E7-EDDD-6C29-EAA1-32CA0E0860C4}"/>
              </a:ext>
            </a:extLst>
          </p:cNvPr>
          <p:cNvSpPr txBox="1">
            <a:spLocks noGrp="1"/>
          </p:cNvSpPr>
          <p:nvPr>
            <p:ph type="subTitle" idx="1"/>
          </p:nvPr>
        </p:nvSpPr>
        <p:spPr>
          <a:xfrm>
            <a:off x="1934364" y="1449575"/>
            <a:ext cx="3925243"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Study a case,</a:t>
            </a:r>
            <a:r>
              <a:rPr lang="en-US"/>
              <a:t> analytically and computationally, of the stresses in a system composed of two plates and two rivets in the previously mentioned cases.</a:t>
            </a:r>
          </a:p>
          <a:p>
            <a:pPr marL="0" lvl="0" indent="0" algn="l" rtl="0">
              <a:spcBef>
                <a:spcPts val="0"/>
              </a:spcBef>
              <a:spcAft>
                <a:spcPts val="0"/>
              </a:spcAft>
              <a:buNone/>
            </a:pPr>
            <a:endParaRPr lang="en-US"/>
          </a:p>
          <a:p>
            <a:pPr marL="0" lvl="0" indent="0" algn="l" rtl="0">
              <a:spcBef>
                <a:spcPts val="0"/>
              </a:spcBef>
              <a:spcAft>
                <a:spcPts val="0"/>
              </a:spcAft>
              <a:buNone/>
            </a:pPr>
            <a:r>
              <a:rPr lang="en-US"/>
              <a:t>Comparison between the analytical results, the computational ones and the experimental, from a case study already done.</a:t>
            </a:r>
          </a:p>
          <a:p>
            <a:pPr marL="0" lvl="0" indent="0" algn="l" rtl="0">
              <a:spcBef>
                <a:spcPts val="0"/>
              </a:spcBef>
              <a:spcAft>
                <a:spcPts val="0"/>
              </a:spcAft>
              <a:buNone/>
            </a:pPr>
            <a:endParaRPr lang="en-US"/>
          </a:p>
          <a:p>
            <a:pPr marL="0" lvl="0" indent="0" algn="l" rtl="0">
              <a:spcBef>
                <a:spcPts val="0"/>
              </a:spcBef>
              <a:spcAft>
                <a:spcPts val="0"/>
              </a:spcAft>
              <a:buNone/>
            </a:pPr>
            <a:r>
              <a:rPr lang="en-US"/>
              <a:t>Study the case where there is 3 plates in a rivet junction and compare it to the 2 plates case.</a:t>
            </a:r>
          </a:p>
          <a:p>
            <a:pPr marL="0" lvl="0" indent="0" algn="l" rtl="0">
              <a:spcBef>
                <a:spcPts val="0"/>
              </a:spcBef>
              <a:spcAft>
                <a:spcPts val="0"/>
              </a:spcAft>
              <a:buNone/>
            </a:pPr>
            <a:endParaRPr lang="en-US"/>
          </a:p>
          <a:p>
            <a:pPr marL="0" lvl="0" indent="0" algn="l" rtl="0">
              <a:spcBef>
                <a:spcPts val="0"/>
              </a:spcBef>
              <a:spcAft>
                <a:spcPts val="0"/>
              </a:spcAft>
              <a:buNone/>
            </a:pPr>
            <a:r>
              <a:rPr lang="en-US"/>
              <a:t>Analyze the different configurations of the riveted position in the connection between 2 plates.</a:t>
            </a:r>
          </a:p>
          <a:p>
            <a:pPr marL="0" lvl="0" indent="0" algn="l" rtl="0">
              <a:spcBef>
                <a:spcPts val="0"/>
              </a:spcBef>
              <a:spcAft>
                <a:spcPts val="0"/>
              </a:spcAft>
              <a:buNone/>
            </a:pPr>
            <a:endParaRPr lang="en-US"/>
          </a:p>
        </p:txBody>
      </p:sp>
      <p:grpSp>
        <p:nvGrpSpPr>
          <p:cNvPr id="2755" name="Google Shape;2755;p60">
            <a:extLst>
              <a:ext uri="{FF2B5EF4-FFF2-40B4-BE49-F238E27FC236}">
                <a16:creationId xmlns:a16="http://schemas.microsoft.com/office/drawing/2014/main" id="{5D0D229E-C7F6-502B-74D8-E193A5B83CE3}"/>
              </a:ext>
            </a:extLst>
          </p:cNvPr>
          <p:cNvGrpSpPr/>
          <p:nvPr/>
        </p:nvGrpSpPr>
        <p:grpSpPr>
          <a:xfrm>
            <a:off x="5928801" y="1350525"/>
            <a:ext cx="2502000" cy="2971800"/>
            <a:chOff x="5928801" y="1350525"/>
            <a:chExt cx="2502000" cy="2971800"/>
          </a:xfrm>
        </p:grpSpPr>
        <p:sp>
          <p:nvSpPr>
            <p:cNvPr id="2756" name="Google Shape;2756;p60">
              <a:extLst>
                <a:ext uri="{FF2B5EF4-FFF2-40B4-BE49-F238E27FC236}">
                  <a16:creationId xmlns:a16="http://schemas.microsoft.com/office/drawing/2014/main" id="{2257BA7B-4864-21A9-DD6A-8DD629D5AA7D}"/>
                </a:ext>
              </a:extLst>
            </p:cNvPr>
            <p:cNvSpPr/>
            <p:nvPr/>
          </p:nvSpPr>
          <p:spPr>
            <a:xfrm>
              <a:off x="5928801" y="1350525"/>
              <a:ext cx="2502000" cy="2971800"/>
            </a:xfrm>
            <a:prstGeom prst="snip1Rect">
              <a:avLst>
                <a:gd name="adj" fmla="val 1666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ace Grotesk"/>
                <a:ea typeface="Space Grotesk"/>
                <a:cs typeface="Space Grotesk"/>
                <a:sym typeface="Space Grotesk"/>
              </a:endParaRPr>
            </a:p>
          </p:txBody>
        </p:sp>
        <p:grpSp>
          <p:nvGrpSpPr>
            <p:cNvPr id="2757" name="Google Shape;2757;p60">
              <a:extLst>
                <a:ext uri="{FF2B5EF4-FFF2-40B4-BE49-F238E27FC236}">
                  <a16:creationId xmlns:a16="http://schemas.microsoft.com/office/drawing/2014/main" id="{5C760682-2D37-2947-BC87-699F89833226}"/>
                </a:ext>
              </a:extLst>
            </p:cNvPr>
            <p:cNvGrpSpPr/>
            <p:nvPr/>
          </p:nvGrpSpPr>
          <p:grpSpPr>
            <a:xfrm>
              <a:off x="6223600" y="1931692"/>
              <a:ext cx="1784618" cy="1809464"/>
              <a:chOff x="1547100" y="3125075"/>
              <a:chExt cx="1804650" cy="1829775"/>
            </a:xfrm>
          </p:grpSpPr>
          <p:sp>
            <p:nvSpPr>
              <p:cNvPr id="2758" name="Google Shape;2758;p60">
                <a:extLst>
                  <a:ext uri="{FF2B5EF4-FFF2-40B4-BE49-F238E27FC236}">
                    <a16:creationId xmlns:a16="http://schemas.microsoft.com/office/drawing/2014/main" id="{31CC8A19-DD3E-4C10-B4E3-F3A5BF876B3A}"/>
                  </a:ext>
                </a:extLst>
              </p:cNvPr>
              <p:cNvSpPr/>
              <p:nvPr/>
            </p:nvSpPr>
            <p:spPr>
              <a:xfrm>
                <a:off x="2452750" y="3637275"/>
                <a:ext cx="212675" cy="221800"/>
              </a:xfrm>
              <a:custGeom>
                <a:avLst/>
                <a:gdLst/>
                <a:ahLst/>
                <a:cxnLst/>
                <a:rect l="l" t="t" r="r" b="b"/>
                <a:pathLst>
                  <a:path w="8507" h="8872" extrusionOk="0">
                    <a:moveTo>
                      <a:pt x="5077" y="310"/>
                    </a:moveTo>
                    <a:cubicBezTo>
                      <a:pt x="5486" y="310"/>
                      <a:pt x="5938" y="455"/>
                      <a:pt x="6472" y="765"/>
                    </a:cubicBezTo>
                    <a:cubicBezTo>
                      <a:pt x="7373" y="1299"/>
                      <a:pt x="7906" y="1899"/>
                      <a:pt x="8040" y="2567"/>
                    </a:cubicBezTo>
                    <a:cubicBezTo>
                      <a:pt x="8207" y="3300"/>
                      <a:pt x="7940" y="4101"/>
                      <a:pt x="7273" y="5035"/>
                    </a:cubicBezTo>
                    <a:cubicBezTo>
                      <a:pt x="6474" y="6121"/>
                      <a:pt x="4269" y="8552"/>
                      <a:pt x="3205" y="8552"/>
                    </a:cubicBezTo>
                    <a:cubicBezTo>
                      <a:pt x="3157" y="8552"/>
                      <a:pt x="3112" y="8547"/>
                      <a:pt x="3070" y="8537"/>
                    </a:cubicBezTo>
                    <a:cubicBezTo>
                      <a:pt x="2202" y="8304"/>
                      <a:pt x="701" y="7136"/>
                      <a:pt x="534" y="6403"/>
                    </a:cubicBezTo>
                    <a:cubicBezTo>
                      <a:pt x="368" y="5602"/>
                      <a:pt x="2002" y="2967"/>
                      <a:pt x="2669" y="2100"/>
                    </a:cubicBezTo>
                    <a:cubicBezTo>
                      <a:pt x="3531" y="966"/>
                      <a:pt x="4208" y="310"/>
                      <a:pt x="5077" y="310"/>
                    </a:cubicBezTo>
                    <a:close/>
                    <a:moveTo>
                      <a:pt x="5085" y="1"/>
                    </a:moveTo>
                    <a:cubicBezTo>
                      <a:pt x="4100" y="1"/>
                      <a:pt x="3322" y="718"/>
                      <a:pt x="2436" y="1899"/>
                    </a:cubicBezTo>
                    <a:cubicBezTo>
                      <a:pt x="2036" y="2400"/>
                      <a:pt x="1" y="5435"/>
                      <a:pt x="234" y="6469"/>
                    </a:cubicBezTo>
                    <a:cubicBezTo>
                      <a:pt x="434" y="7403"/>
                      <a:pt x="2102" y="8604"/>
                      <a:pt x="3003" y="8838"/>
                    </a:cubicBezTo>
                    <a:cubicBezTo>
                      <a:pt x="3070" y="8838"/>
                      <a:pt x="3136" y="8871"/>
                      <a:pt x="3203" y="8871"/>
                    </a:cubicBezTo>
                    <a:cubicBezTo>
                      <a:pt x="4771" y="8871"/>
                      <a:pt x="7473" y="5268"/>
                      <a:pt x="7506" y="5235"/>
                    </a:cubicBezTo>
                    <a:cubicBezTo>
                      <a:pt x="8240" y="4234"/>
                      <a:pt x="8507" y="3300"/>
                      <a:pt x="8340" y="2500"/>
                    </a:cubicBezTo>
                    <a:cubicBezTo>
                      <a:pt x="8173" y="1733"/>
                      <a:pt x="7606" y="1065"/>
                      <a:pt x="6639" y="498"/>
                    </a:cubicBezTo>
                    <a:cubicBezTo>
                      <a:pt x="6054" y="158"/>
                      <a:pt x="5547"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0">
                <a:extLst>
                  <a:ext uri="{FF2B5EF4-FFF2-40B4-BE49-F238E27FC236}">
                    <a16:creationId xmlns:a16="http://schemas.microsoft.com/office/drawing/2014/main" id="{31E9B2F4-2685-5311-13EE-0C1C30AE821F}"/>
                  </a:ext>
                </a:extLst>
              </p:cNvPr>
              <p:cNvSpPr/>
              <p:nvPr/>
            </p:nvSpPr>
            <p:spPr>
              <a:xfrm>
                <a:off x="2525300" y="3711350"/>
                <a:ext cx="98425" cy="63475"/>
              </a:xfrm>
              <a:custGeom>
                <a:avLst/>
                <a:gdLst/>
                <a:ahLst/>
                <a:cxnLst/>
                <a:rect l="l" t="t" r="r" b="b"/>
                <a:pathLst>
                  <a:path w="3937" h="2539" extrusionOk="0">
                    <a:moveTo>
                      <a:pt x="186" y="1"/>
                    </a:moveTo>
                    <a:cubicBezTo>
                      <a:pt x="157" y="1"/>
                      <a:pt x="126" y="12"/>
                      <a:pt x="101" y="37"/>
                    </a:cubicBezTo>
                    <a:cubicBezTo>
                      <a:pt x="34" y="71"/>
                      <a:pt x="1" y="171"/>
                      <a:pt x="34" y="237"/>
                    </a:cubicBezTo>
                    <a:cubicBezTo>
                      <a:pt x="401" y="838"/>
                      <a:pt x="968" y="1371"/>
                      <a:pt x="1669" y="1772"/>
                    </a:cubicBezTo>
                    <a:cubicBezTo>
                      <a:pt x="2236" y="2105"/>
                      <a:pt x="2903" y="2372"/>
                      <a:pt x="3703" y="2539"/>
                    </a:cubicBezTo>
                    <a:lnTo>
                      <a:pt x="3737" y="2539"/>
                    </a:lnTo>
                    <a:cubicBezTo>
                      <a:pt x="3837" y="2539"/>
                      <a:pt x="3870" y="2506"/>
                      <a:pt x="3904" y="2439"/>
                    </a:cubicBezTo>
                    <a:cubicBezTo>
                      <a:pt x="3937" y="2339"/>
                      <a:pt x="3870" y="2272"/>
                      <a:pt x="3804" y="2239"/>
                    </a:cubicBezTo>
                    <a:cubicBezTo>
                      <a:pt x="3003" y="2072"/>
                      <a:pt x="2369" y="1805"/>
                      <a:pt x="1802" y="1505"/>
                    </a:cubicBezTo>
                    <a:cubicBezTo>
                      <a:pt x="1168" y="1138"/>
                      <a:pt x="635" y="638"/>
                      <a:pt x="301" y="71"/>
                    </a:cubicBezTo>
                    <a:cubicBezTo>
                      <a:pt x="280" y="29"/>
                      <a:pt x="234"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0">
                <a:extLst>
                  <a:ext uri="{FF2B5EF4-FFF2-40B4-BE49-F238E27FC236}">
                    <a16:creationId xmlns:a16="http://schemas.microsoft.com/office/drawing/2014/main" id="{374EF8CE-6F96-6726-42BB-060CF4A5277E}"/>
                  </a:ext>
                </a:extLst>
              </p:cNvPr>
              <p:cNvSpPr/>
              <p:nvPr/>
            </p:nvSpPr>
            <p:spPr>
              <a:xfrm>
                <a:off x="2521150" y="3777725"/>
                <a:ext cx="56725" cy="34625"/>
              </a:xfrm>
              <a:custGeom>
                <a:avLst/>
                <a:gdLst/>
                <a:ahLst/>
                <a:cxnLst/>
                <a:rect l="l" t="t" r="r" b="b"/>
                <a:pathLst>
                  <a:path w="2269" h="1385" extrusionOk="0">
                    <a:moveTo>
                      <a:pt x="150" y="1"/>
                    </a:moveTo>
                    <a:cubicBezTo>
                      <a:pt x="108" y="1"/>
                      <a:pt x="67" y="17"/>
                      <a:pt x="33" y="51"/>
                    </a:cubicBezTo>
                    <a:cubicBezTo>
                      <a:pt x="0" y="117"/>
                      <a:pt x="0" y="218"/>
                      <a:pt x="67" y="284"/>
                    </a:cubicBezTo>
                    <a:cubicBezTo>
                      <a:pt x="634" y="785"/>
                      <a:pt x="1334" y="1185"/>
                      <a:pt x="2068" y="1385"/>
                    </a:cubicBezTo>
                    <a:lnTo>
                      <a:pt x="2102" y="1385"/>
                    </a:lnTo>
                    <a:cubicBezTo>
                      <a:pt x="2168" y="1385"/>
                      <a:pt x="2235" y="1352"/>
                      <a:pt x="2235" y="1285"/>
                    </a:cubicBezTo>
                    <a:cubicBezTo>
                      <a:pt x="2268" y="1185"/>
                      <a:pt x="2235" y="1118"/>
                      <a:pt x="2135" y="1085"/>
                    </a:cubicBezTo>
                    <a:cubicBezTo>
                      <a:pt x="1434" y="885"/>
                      <a:pt x="801" y="518"/>
                      <a:pt x="267" y="51"/>
                    </a:cubicBezTo>
                    <a:cubicBezTo>
                      <a:pt x="234" y="17"/>
                      <a:pt x="192"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0">
                <a:extLst>
                  <a:ext uri="{FF2B5EF4-FFF2-40B4-BE49-F238E27FC236}">
                    <a16:creationId xmlns:a16="http://schemas.microsoft.com/office/drawing/2014/main" id="{A25FE57C-FE4C-F9DD-397E-D2C0117027DD}"/>
                  </a:ext>
                </a:extLst>
              </p:cNvPr>
              <p:cNvSpPr/>
              <p:nvPr/>
            </p:nvSpPr>
            <p:spPr>
              <a:xfrm>
                <a:off x="2544500" y="3648900"/>
                <a:ext cx="115925" cy="89250"/>
              </a:xfrm>
              <a:custGeom>
                <a:avLst/>
                <a:gdLst/>
                <a:ahLst/>
                <a:cxnLst/>
                <a:rect l="l" t="t" r="r" b="b"/>
                <a:pathLst>
                  <a:path w="4637" h="3570" extrusionOk="0">
                    <a:moveTo>
                      <a:pt x="167" y="0"/>
                    </a:moveTo>
                    <a:cubicBezTo>
                      <a:pt x="67" y="0"/>
                      <a:pt x="0" y="67"/>
                      <a:pt x="0" y="167"/>
                    </a:cubicBezTo>
                    <a:cubicBezTo>
                      <a:pt x="33" y="834"/>
                      <a:pt x="267" y="1468"/>
                      <a:pt x="801" y="2001"/>
                    </a:cubicBezTo>
                    <a:cubicBezTo>
                      <a:pt x="1201" y="2435"/>
                      <a:pt x="1735" y="2802"/>
                      <a:pt x="2502" y="3169"/>
                    </a:cubicBezTo>
                    <a:cubicBezTo>
                      <a:pt x="2935" y="3369"/>
                      <a:pt x="3436" y="3569"/>
                      <a:pt x="3903" y="3569"/>
                    </a:cubicBezTo>
                    <a:cubicBezTo>
                      <a:pt x="4103" y="3569"/>
                      <a:pt x="4303" y="3536"/>
                      <a:pt x="4537" y="3436"/>
                    </a:cubicBezTo>
                    <a:cubicBezTo>
                      <a:pt x="4603" y="3402"/>
                      <a:pt x="4637" y="3302"/>
                      <a:pt x="4603" y="3236"/>
                    </a:cubicBezTo>
                    <a:cubicBezTo>
                      <a:pt x="4578" y="3161"/>
                      <a:pt x="4516" y="3123"/>
                      <a:pt x="4458" y="3123"/>
                    </a:cubicBezTo>
                    <a:cubicBezTo>
                      <a:pt x="4439" y="3123"/>
                      <a:pt x="4420" y="3127"/>
                      <a:pt x="4403" y="3136"/>
                    </a:cubicBezTo>
                    <a:cubicBezTo>
                      <a:pt x="4247" y="3214"/>
                      <a:pt x="4079" y="3246"/>
                      <a:pt x="3906" y="3246"/>
                    </a:cubicBezTo>
                    <a:cubicBezTo>
                      <a:pt x="3487" y="3246"/>
                      <a:pt x="3036" y="3057"/>
                      <a:pt x="2635" y="2869"/>
                    </a:cubicBezTo>
                    <a:cubicBezTo>
                      <a:pt x="1935" y="2535"/>
                      <a:pt x="1401" y="2202"/>
                      <a:pt x="1034" y="1801"/>
                    </a:cubicBezTo>
                    <a:cubicBezTo>
                      <a:pt x="567" y="1301"/>
                      <a:pt x="334" y="734"/>
                      <a:pt x="334" y="167"/>
                    </a:cubicBezTo>
                    <a:cubicBezTo>
                      <a:pt x="334" y="67"/>
                      <a:pt x="267"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0">
                <a:extLst>
                  <a:ext uri="{FF2B5EF4-FFF2-40B4-BE49-F238E27FC236}">
                    <a16:creationId xmlns:a16="http://schemas.microsoft.com/office/drawing/2014/main" id="{FAA6D484-3615-EC12-ECEC-6AEACF98A9D4}"/>
                  </a:ext>
                </a:extLst>
              </p:cNvPr>
              <p:cNvSpPr/>
              <p:nvPr/>
            </p:nvSpPr>
            <p:spPr>
              <a:xfrm>
                <a:off x="2561175" y="3648050"/>
                <a:ext cx="93425" cy="77575"/>
              </a:xfrm>
              <a:custGeom>
                <a:avLst/>
                <a:gdLst/>
                <a:ahLst/>
                <a:cxnLst/>
                <a:rect l="l" t="t" r="r" b="b"/>
                <a:pathLst>
                  <a:path w="3737" h="3103" extrusionOk="0">
                    <a:moveTo>
                      <a:pt x="567" y="334"/>
                    </a:moveTo>
                    <a:cubicBezTo>
                      <a:pt x="1134" y="334"/>
                      <a:pt x="2335" y="1235"/>
                      <a:pt x="2569" y="1435"/>
                    </a:cubicBezTo>
                    <a:cubicBezTo>
                      <a:pt x="2836" y="1702"/>
                      <a:pt x="3102" y="2035"/>
                      <a:pt x="3303" y="2336"/>
                    </a:cubicBezTo>
                    <a:cubicBezTo>
                      <a:pt x="3369" y="2502"/>
                      <a:pt x="3403" y="2636"/>
                      <a:pt x="3336" y="2736"/>
                    </a:cubicBezTo>
                    <a:cubicBezTo>
                      <a:pt x="3316" y="2775"/>
                      <a:pt x="3251" y="2791"/>
                      <a:pt x="3167" y="2791"/>
                    </a:cubicBezTo>
                    <a:cubicBezTo>
                      <a:pt x="3107" y="2791"/>
                      <a:pt x="3038" y="2783"/>
                      <a:pt x="2969" y="2769"/>
                    </a:cubicBezTo>
                    <a:cubicBezTo>
                      <a:pt x="1935" y="2469"/>
                      <a:pt x="1068" y="1869"/>
                      <a:pt x="567" y="1068"/>
                    </a:cubicBezTo>
                    <a:cubicBezTo>
                      <a:pt x="467" y="901"/>
                      <a:pt x="334" y="668"/>
                      <a:pt x="367" y="501"/>
                    </a:cubicBezTo>
                    <a:cubicBezTo>
                      <a:pt x="367" y="401"/>
                      <a:pt x="400" y="334"/>
                      <a:pt x="567" y="334"/>
                    </a:cubicBezTo>
                    <a:close/>
                    <a:moveTo>
                      <a:pt x="567" y="1"/>
                    </a:moveTo>
                    <a:cubicBezTo>
                      <a:pt x="267" y="1"/>
                      <a:pt x="100" y="167"/>
                      <a:pt x="67" y="434"/>
                    </a:cubicBezTo>
                    <a:cubicBezTo>
                      <a:pt x="0" y="735"/>
                      <a:pt x="167" y="1001"/>
                      <a:pt x="334" y="1235"/>
                    </a:cubicBezTo>
                    <a:cubicBezTo>
                      <a:pt x="834" y="2102"/>
                      <a:pt x="1768" y="2736"/>
                      <a:pt x="2902" y="3070"/>
                    </a:cubicBezTo>
                    <a:cubicBezTo>
                      <a:pt x="3002" y="3103"/>
                      <a:pt x="3069" y="3103"/>
                      <a:pt x="3169" y="3103"/>
                    </a:cubicBezTo>
                    <a:cubicBezTo>
                      <a:pt x="3336" y="3103"/>
                      <a:pt x="3503" y="3036"/>
                      <a:pt x="3603" y="2903"/>
                    </a:cubicBezTo>
                    <a:cubicBezTo>
                      <a:pt x="3736" y="2736"/>
                      <a:pt x="3736" y="2469"/>
                      <a:pt x="3569" y="2169"/>
                    </a:cubicBezTo>
                    <a:cubicBezTo>
                      <a:pt x="3369" y="1835"/>
                      <a:pt x="3102" y="1502"/>
                      <a:pt x="2769" y="1202"/>
                    </a:cubicBezTo>
                    <a:cubicBezTo>
                      <a:pt x="2569" y="1001"/>
                      <a:pt x="1268" y="34"/>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0">
                <a:extLst>
                  <a:ext uri="{FF2B5EF4-FFF2-40B4-BE49-F238E27FC236}">
                    <a16:creationId xmlns:a16="http://schemas.microsoft.com/office/drawing/2014/main" id="{53388BED-16B9-05DB-C68A-6BCE06748252}"/>
                  </a:ext>
                </a:extLst>
              </p:cNvPr>
              <p:cNvSpPr/>
              <p:nvPr/>
            </p:nvSpPr>
            <p:spPr>
              <a:xfrm>
                <a:off x="2450250" y="3805675"/>
                <a:ext cx="78425" cy="66725"/>
              </a:xfrm>
              <a:custGeom>
                <a:avLst/>
                <a:gdLst/>
                <a:ahLst/>
                <a:cxnLst/>
                <a:rect l="l" t="t" r="r" b="b"/>
                <a:pathLst>
                  <a:path w="3137" h="2669" extrusionOk="0">
                    <a:moveTo>
                      <a:pt x="735" y="0"/>
                    </a:moveTo>
                    <a:cubicBezTo>
                      <a:pt x="668" y="0"/>
                      <a:pt x="568" y="34"/>
                      <a:pt x="534" y="100"/>
                    </a:cubicBezTo>
                    <a:cubicBezTo>
                      <a:pt x="501" y="234"/>
                      <a:pt x="468" y="334"/>
                      <a:pt x="434" y="434"/>
                    </a:cubicBezTo>
                    <a:cubicBezTo>
                      <a:pt x="167" y="1101"/>
                      <a:pt x="1" y="1568"/>
                      <a:pt x="501" y="2002"/>
                    </a:cubicBezTo>
                    <a:cubicBezTo>
                      <a:pt x="1101" y="2502"/>
                      <a:pt x="1502" y="2669"/>
                      <a:pt x="1835" y="2669"/>
                    </a:cubicBezTo>
                    <a:cubicBezTo>
                      <a:pt x="2136" y="2669"/>
                      <a:pt x="2402" y="2502"/>
                      <a:pt x="2736" y="2235"/>
                    </a:cubicBezTo>
                    <a:cubicBezTo>
                      <a:pt x="2836" y="2168"/>
                      <a:pt x="2936" y="2102"/>
                      <a:pt x="3036" y="2002"/>
                    </a:cubicBezTo>
                    <a:cubicBezTo>
                      <a:pt x="3136" y="1968"/>
                      <a:pt x="3136" y="1868"/>
                      <a:pt x="3103" y="1801"/>
                    </a:cubicBezTo>
                    <a:cubicBezTo>
                      <a:pt x="3062" y="1760"/>
                      <a:pt x="3008" y="1732"/>
                      <a:pt x="2957" y="1732"/>
                    </a:cubicBezTo>
                    <a:cubicBezTo>
                      <a:pt x="2925" y="1732"/>
                      <a:pt x="2895" y="1743"/>
                      <a:pt x="2869" y="1768"/>
                    </a:cubicBezTo>
                    <a:cubicBezTo>
                      <a:pt x="2769" y="1835"/>
                      <a:pt x="2669" y="1902"/>
                      <a:pt x="2569" y="2002"/>
                    </a:cubicBezTo>
                    <a:cubicBezTo>
                      <a:pt x="2268" y="2223"/>
                      <a:pt x="2065" y="2370"/>
                      <a:pt x="1824" y="2370"/>
                    </a:cubicBezTo>
                    <a:cubicBezTo>
                      <a:pt x="1557" y="2370"/>
                      <a:pt x="1244" y="2190"/>
                      <a:pt x="701" y="1735"/>
                    </a:cubicBezTo>
                    <a:cubicBezTo>
                      <a:pt x="401" y="1501"/>
                      <a:pt x="468" y="1234"/>
                      <a:pt x="701" y="567"/>
                    </a:cubicBezTo>
                    <a:cubicBezTo>
                      <a:pt x="768" y="434"/>
                      <a:pt x="801" y="334"/>
                      <a:pt x="835" y="200"/>
                    </a:cubicBezTo>
                    <a:cubicBezTo>
                      <a:pt x="868" y="134"/>
                      <a:pt x="835" y="34"/>
                      <a:pt x="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0">
                <a:extLst>
                  <a:ext uri="{FF2B5EF4-FFF2-40B4-BE49-F238E27FC236}">
                    <a16:creationId xmlns:a16="http://schemas.microsoft.com/office/drawing/2014/main" id="{0A851912-3C6A-1B09-51B4-F3640F93B695}"/>
                  </a:ext>
                </a:extLst>
              </p:cNvPr>
              <p:cNvSpPr/>
              <p:nvPr/>
            </p:nvSpPr>
            <p:spPr>
              <a:xfrm>
                <a:off x="2456100" y="3824525"/>
                <a:ext cx="60050" cy="41200"/>
              </a:xfrm>
              <a:custGeom>
                <a:avLst/>
                <a:gdLst/>
                <a:ahLst/>
                <a:cxnLst/>
                <a:rect l="l" t="t" r="r" b="b"/>
                <a:pathLst>
                  <a:path w="2402" h="1648" extrusionOk="0">
                    <a:moveTo>
                      <a:pt x="160" y="0"/>
                    </a:moveTo>
                    <a:cubicBezTo>
                      <a:pt x="138" y="0"/>
                      <a:pt x="118" y="4"/>
                      <a:pt x="100" y="13"/>
                    </a:cubicBezTo>
                    <a:cubicBezTo>
                      <a:pt x="34" y="47"/>
                      <a:pt x="0" y="147"/>
                      <a:pt x="67" y="247"/>
                    </a:cubicBezTo>
                    <a:cubicBezTo>
                      <a:pt x="467" y="947"/>
                      <a:pt x="1401" y="1548"/>
                      <a:pt x="2235" y="1648"/>
                    </a:cubicBezTo>
                    <a:cubicBezTo>
                      <a:pt x="2335" y="1648"/>
                      <a:pt x="2402" y="1581"/>
                      <a:pt x="2402" y="1514"/>
                    </a:cubicBezTo>
                    <a:cubicBezTo>
                      <a:pt x="2402" y="1414"/>
                      <a:pt x="2335" y="1348"/>
                      <a:pt x="2268" y="1348"/>
                    </a:cubicBezTo>
                    <a:cubicBezTo>
                      <a:pt x="1501" y="1248"/>
                      <a:pt x="701" y="714"/>
                      <a:pt x="334" y="80"/>
                    </a:cubicBezTo>
                    <a:cubicBezTo>
                      <a:pt x="285" y="31"/>
                      <a:pt x="21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0">
                <a:extLst>
                  <a:ext uri="{FF2B5EF4-FFF2-40B4-BE49-F238E27FC236}">
                    <a16:creationId xmlns:a16="http://schemas.microsoft.com/office/drawing/2014/main" id="{6D3CB5C8-DB4B-FED7-64C9-D32AFEDEE809}"/>
                  </a:ext>
                </a:extLst>
              </p:cNvPr>
              <p:cNvSpPr/>
              <p:nvPr/>
            </p:nvSpPr>
            <p:spPr>
              <a:xfrm>
                <a:off x="2449425" y="3846225"/>
                <a:ext cx="40050" cy="42850"/>
              </a:xfrm>
              <a:custGeom>
                <a:avLst/>
                <a:gdLst/>
                <a:ahLst/>
                <a:cxnLst/>
                <a:rect l="l" t="t" r="r" b="b"/>
                <a:pathLst>
                  <a:path w="1602" h="1714" extrusionOk="0">
                    <a:moveTo>
                      <a:pt x="546" y="0"/>
                    </a:moveTo>
                    <a:cubicBezTo>
                      <a:pt x="488" y="0"/>
                      <a:pt x="426" y="38"/>
                      <a:pt x="401" y="113"/>
                    </a:cubicBezTo>
                    <a:cubicBezTo>
                      <a:pt x="267" y="446"/>
                      <a:pt x="167" y="847"/>
                      <a:pt x="100" y="1214"/>
                    </a:cubicBezTo>
                    <a:lnTo>
                      <a:pt x="34" y="1447"/>
                    </a:lnTo>
                    <a:cubicBezTo>
                      <a:pt x="0" y="1614"/>
                      <a:pt x="100" y="1681"/>
                      <a:pt x="134" y="1714"/>
                    </a:cubicBezTo>
                    <a:lnTo>
                      <a:pt x="234" y="1714"/>
                    </a:lnTo>
                    <a:cubicBezTo>
                      <a:pt x="634" y="1714"/>
                      <a:pt x="1535" y="913"/>
                      <a:pt x="1535" y="880"/>
                    </a:cubicBezTo>
                    <a:cubicBezTo>
                      <a:pt x="1601" y="847"/>
                      <a:pt x="1601" y="747"/>
                      <a:pt x="1535" y="680"/>
                    </a:cubicBezTo>
                    <a:cubicBezTo>
                      <a:pt x="1501" y="646"/>
                      <a:pt x="1460" y="630"/>
                      <a:pt x="1418" y="630"/>
                    </a:cubicBezTo>
                    <a:cubicBezTo>
                      <a:pt x="1376" y="630"/>
                      <a:pt x="1335" y="646"/>
                      <a:pt x="1301" y="680"/>
                    </a:cubicBezTo>
                    <a:cubicBezTo>
                      <a:pt x="1101" y="880"/>
                      <a:pt x="634" y="1247"/>
                      <a:pt x="367" y="1347"/>
                    </a:cubicBezTo>
                    <a:lnTo>
                      <a:pt x="401" y="1280"/>
                    </a:lnTo>
                    <a:cubicBezTo>
                      <a:pt x="467" y="913"/>
                      <a:pt x="567" y="546"/>
                      <a:pt x="701" y="213"/>
                    </a:cubicBezTo>
                    <a:cubicBezTo>
                      <a:pt x="734" y="146"/>
                      <a:pt x="701" y="46"/>
                      <a:pt x="601" y="13"/>
                    </a:cubicBezTo>
                    <a:cubicBezTo>
                      <a:pt x="584" y="4"/>
                      <a:pt x="565" y="0"/>
                      <a:pt x="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0">
                <a:extLst>
                  <a:ext uri="{FF2B5EF4-FFF2-40B4-BE49-F238E27FC236}">
                    <a16:creationId xmlns:a16="http://schemas.microsoft.com/office/drawing/2014/main" id="{B5DE451B-A96F-FB82-909B-BFFE9DD514F7}"/>
                  </a:ext>
                </a:extLst>
              </p:cNvPr>
              <p:cNvSpPr/>
              <p:nvPr/>
            </p:nvSpPr>
            <p:spPr>
              <a:xfrm>
                <a:off x="2982300" y="3872450"/>
                <a:ext cx="213500" cy="220950"/>
              </a:xfrm>
              <a:custGeom>
                <a:avLst/>
                <a:gdLst/>
                <a:ahLst/>
                <a:cxnLst/>
                <a:rect l="l" t="t" r="r" b="b"/>
                <a:pathLst>
                  <a:path w="8540" h="8838" extrusionOk="0">
                    <a:moveTo>
                      <a:pt x="5104" y="298"/>
                    </a:moveTo>
                    <a:cubicBezTo>
                      <a:pt x="5504" y="298"/>
                      <a:pt x="5971" y="465"/>
                      <a:pt x="6505" y="765"/>
                    </a:cubicBezTo>
                    <a:cubicBezTo>
                      <a:pt x="7406" y="1299"/>
                      <a:pt x="7906" y="1899"/>
                      <a:pt x="8073" y="2566"/>
                    </a:cubicBezTo>
                    <a:cubicBezTo>
                      <a:pt x="8206" y="3267"/>
                      <a:pt x="7940" y="4101"/>
                      <a:pt x="7272" y="5035"/>
                    </a:cubicBezTo>
                    <a:cubicBezTo>
                      <a:pt x="6510" y="6114"/>
                      <a:pt x="4328" y="8523"/>
                      <a:pt x="3257" y="8523"/>
                    </a:cubicBezTo>
                    <a:cubicBezTo>
                      <a:pt x="3203" y="8523"/>
                      <a:pt x="3151" y="8517"/>
                      <a:pt x="3103" y="8504"/>
                    </a:cubicBezTo>
                    <a:cubicBezTo>
                      <a:pt x="2202" y="8304"/>
                      <a:pt x="701" y="7136"/>
                      <a:pt x="534" y="6402"/>
                    </a:cubicBezTo>
                    <a:cubicBezTo>
                      <a:pt x="367" y="5602"/>
                      <a:pt x="2035" y="2967"/>
                      <a:pt x="2702" y="2099"/>
                    </a:cubicBezTo>
                    <a:cubicBezTo>
                      <a:pt x="3536" y="965"/>
                      <a:pt x="4237" y="298"/>
                      <a:pt x="5104" y="298"/>
                    </a:cubicBezTo>
                    <a:close/>
                    <a:moveTo>
                      <a:pt x="5085" y="0"/>
                    </a:moveTo>
                    <a:cubicBezTo>
                      <a:pt x="4099" y="0"/>
                      <a:pt x="3322" y="718"/>
                      <a:pt x="2436" y="1899"/>
                    </a:cubicBezTo>
                    <a:cubicBezTo>
                      <a:pt x="2069" y="2399"/>
                      <a:pt x="1" y="5435"/>
                      <a:pt x="234" y="6469"/>
                    </a:cubicBezTo>
                    <a:cubicBezTo>
                      <a:pt x="468" y="7403"/>
                      <a:pt x="2135" y="8604"/>
                      <a:pt x="3036" y="8837"/>
                    </a:cubicBezTo>
                    <a:lnTo>
                      <a:pt x="3236" y="8837"/>
                    </a:lnTo>
                    <a:cubicBezTo>
                      <a:pt x="4804" y="8837"/>
                      <a:pt x="7506" y="5268"/>
                      <a:pt x="7539" y="5235"/>
                    </a:cubicBezTo>
                    <a:cubicBezTo>
                      <a:pt x="8273" y="4234"/>
                      <a:pt x="8540" y="3300"/>
                      <a:pt x="8373" y="2500"/>
                    </a:cubicBezTo>
                    <a:cubicBezTo>
                      <a:pt x="8206" y="1732"/>
                      <a:pt x="7639" y="1065"/>
                      <a:pt x="6639" y="498"/>
                    </a:cubicBezTo>
                    <a:cubicBezTo>
                      <a:pt x="6054" y="158"/>
                      <a:pt x="5547" y="0"/>
                      <a:pt x="5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0">
                <a:extLst>
                  <a:ext uri="{FF2B5EF4-FFF2-40B4-BE49-F238E27FC236}">
                    <a16:creationId xmlns:a16="http://schemas.microsoft.com/office/drawing/2014/main" id="{7C213838-7012-5BCD-CEFF-B9478D321C61}"/>
                  </a:ext>
                </a:extLst>
              </p:cNvPr>
              <p:cNvSpPr/>
              <p:nvPr/>
            </p:nvSpPr>
            <p:spPr>
              <a:xfrm>
                <a:off x="3055675" y="3946275"/>
                <a:ext cx="97600" cy="63725"/>
              </a:xfrm>
              <a:custGeom>
                <a:avLst/>
                <a:gdLst/>
                <a:ahLst/>
                <a:cxnLst/>
                <a:rect l="l" t="t" r="r" b="b"/>
                <a:pathLst>
                  <a:path w="3904" h="2549" extrusionOk="0">
                    <a:moveTo>
                      <a:pt x="160" y="0"/>
                    </a:moveTo>
                    <a:cubicBezTo>
                      <a:pt x="139" y="0"/>
                      <a:pt x="119" y="5"/>
                      <a:pt x="101" y="14"/>
                    </a:cubicBezTo>
                    <a:cubicBezTo>
                      <a:pt x="1" y="80"/>
                      <a:pt x="1" y="180"/>
                      <a:pt x="34" y="247"/>
                    </a:cubicBezTo>
                    <a:cubicBezTo>
                      <a:pt x="401" y="847"/>
                      <a:pt x="935" y="1381"/>
                      <a:pt x="1635" y="1781"/>
                    </a:cubicBezTo>
                    <a:cubicBezTo>
                      <a:pt x="2203" y="2115"/>
                      <a:pt x="2870" y="2349"/>
                      <a:pt x="3704" y="2549"/>
                    </a:cubicBezTo>
                    <a:lnTo>
                      <a:pt x="3737" y="2549"/>
                    </a:lnTo>
                    <a:cubicBezTo>
                      <a:pt x="3804" y="2549"/>
                      <a:pt x="3870" y="2515"/>
                      <a:pt x="3904" y="2449"/>
                    </a:cubicBezTo>
                    <a:cubicBezTo>
                      <a:pt x="3904" y="2349"/>
                      <a:pt x="3870" y="2282"/>
                      <a:pt x="3770" y="2248"/>
                    </a:cubicBezTo>
                    <a:cubicBezTo>
                      <a:pt x="2970" y="2082"/>
                      <a:pt x="2336" y="1815"/>
                      <a:pt x="1802" y="1515"/>
                    </a:cubicBezTo>
                    <a:cubicBezTo>
                      <a:pt x="1135" y="1148"/>
                      <a:pt x="635" y="647"/>
                      <a:pt x="301" y="80"/>
                    </a:cubicBezTo>
                    <a:cubicBezTo>
                      <a:pt x="277" y="31"/>
                      <a:pt x="21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0">
                <a:extLst>
                  <a:ext uri="{FF2B5EF4-FFF2-40B4-BE49-F238E27FC236}">
                    <a16:creationId xmlns:a16="http://schemas.microsoft.com/office/drawing/2014/main" id="{59A33DFF-ED27-F65E-1917-E976CE6DD7D9}"/>
                  </a:ext>
                </a:extLst>
              </p:cNvPr>
              <p:cNvSpPr/>
              <p:nvPr/>
            </p:nvSpPr>
            <p:spPr>
              <a:xfrm>
                <a:off x="3050675" y="4012900"/>
                <a:ext cx="57575" cy="34625"/>
              </a:xfrm>
              <a:custGeom>
                <a:avLst/>
                <a:gdLst/>
                <a:ahLst/>
                <a:cxnLst/>
                <a:rect l="l" t="t" r="r" b="b"/>
                <a:pathLst>
                  <a:path w="2303" h="1385" extrusionOk="0">
                    <a:moveTo>
                      <a:pt x="184" y="0"/>
                    </a:moveTo>
                    <a:cubicBezTo>
                      <a:pt x="143" y="0"/>
                      <a:pt x="101" y="17"/>
                      <a:pt x="68" y="50"/>
                    </a:cubicBezTo>
                    <a:cubicBezTo>
                      <a:pt x="1" y="117"/>
                      <a:pt x="34" y="217"/>
                      <a:pt x="68" y="284"/>
                    </a:cubicBezTo>
                    <a:cubicBezTo>
                      <a:pt x="668" y="784"/>
                      <a:pt x="1335" y="1185"/>
                      <a:pt x="2069" y="1385"/>
                    </a:cubicBezTo>
                    <a:lnTo>
                      <a:pt x="2136" y="1385"/>
                    </a:lnTo>
                    <a:cubicBezTo>
                      <a:pt x="2202" y="1385"/>
                      <a:pt x="2236" y="1351"/>
                      <a:pt x="2269" y="1285"/>
                    </a:cubicBezTo>
                    <a:cubicBezTo>
                      <a:pt x="2302" y="1185"/>
                      <a:pt x="2236" y="1118"/>
                      <a:pt x="2169" y="1085"/>
                    </a:cubicBezTo>
                    <a:cubicBezTo>
                      <a:pt x="1469" y="884"/>
                      <a:pt x="835" y="517"/>
                      <a:pt x="301" y="50"/>
                    </a:cubicBezTo>
                    <a:cubicBezTo>
                      <a:pt x="268" y="17"/>
                      <a:pt x="226"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0">
                <a:extLst>
                  <a:ext uri="{FF2B5EF4-FFF2-40B4-BE49-F238E27FC236}">
                    <a16:creationId xmlns:a16="http://schemas.microsoft.com/office/drawing/2014/main" id="{DC25B16E-DB77-2686-DBC0-5814FFD8891B}"/>
                  </a:ext>
                </a:extLst>
              </p:cNvPr>
              <p:cNvSpPr/>
              <p:nvPr/>
            </p:nvSpPr>
            <p:spPr>
              <a:xfrm>
                <a:off x="3074875" y="3884050"/>
                <a:ext cx="115100" cy="89250"/>
              </a:xfrm>
              <a:custGeom>
                <a:avLst/>
                <a:gdLst/>
                <a:ahLst/>
                <a:cxnLst/>
                <a:rect l="l" t="t" r="r" b="b"/>
                <a:pathLst>
                  <a:path w="4604" h="3570" extrusionOk="0">
                    <a:moveTo>
                      <a:pt x="134" y="1"/>
                    </a:moveTo>
                    <a:cubicBezTo>
                      <a:pt x="67" y="1"/>
                      <a:pt x="0" y="67"/>
                      <a:pt x="0" y="168"/>
                    </a:cubicBezTo>
                    <a:cubicBezTo>
                      <a:pt x="0" y="835"/>
                      <a:pt x="267" y="1435"/>
                      <a:pt x="767" y="2002"/>
                    </a:cubicBezTo>
                    <a:cubicBezTo>
                      <a:pt x="1201" y="2436"/>
                      <a:pt x="1735" y="2803"/>
                      <a:pt x="2469" y="3170"/>
                    </a:cubicBezTo>
                    <a:cubicBezTo>
                      <a:pt x="2936" y="3370"/>
                      <a:pt x="3403" y="3570"/>
                      <a:pt x="3903" y="3570"/>
                    </a:cubicBezTo>
                    <a:cubicBezTo>
                      <a:pt x="4103" y="3570"/>
                      <a:pt x="4303" y="3503"/>
                      <a:pt x="4503" y="3437"/>
                    </a:cubicBezTo>
                    <a:cubicBezTo>
                      <a:pt x="4570" y="3403"/>
                      <a:pt x="4603" y="3303"/>
                      <a:pt x="4570" y="3236"/>
                    </a:cubicBezTo>
                    <a:cubicBezTo>
                      <a:pt x="4545" y="3161"/>
                      <a:pt x="4483" y="3124"/>
                      <a:pt x="4425" y="3124"/>
                    </a:cubicBezTo>
                    <a:cubicBezTo>
                      <a:pt x="4405" y="3124"/>
                      <a:pt x="4387" y="3128"/>
                      <a:pt x="4370" y="3136"/>
                    </a:cubicBezTo>
                    <a:cubicBezTo>
                      <a:pt x="4214" y="3214"/>
                      <a:pt x="4046" y="3247"/>
                      <a:pt x="3873" y="3247"/>
                    </a:cubicBezTo>
                    <a:cubicBezTo>
                      <a:pt x="3454" y="3247"/>
                      <a:pt x="3003" y="3058"/>
                      <a:pt x="2602" y="2869"/>
                    </a:cubicBezTo>
                    <a:cubicBezTo>
                      <a:pt x="1902" y="2536"/>
                      <a:pt x="1401" y="2202"/>
                      <a:pt x="1001" y="1802"/>
                    </a:cubicBezTo>
                    <a:cubicBezTo>
                      <a:pt x="534" y="1302"/>
                      <a:pt x="300" y="735"/>
                      <a:pt x="300" y="134"/>
                    </a:cubicBezTo>
                    <a:cubicBezTo>
                      <a:pt x="300" y="67"/>
                      <a:pt x="234"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0">
                <a:extLst>
                  <a:ext uri="{FF2B5EF4-FFF2-40B4-BE49-F238E27FC236}">
                    <a16:creationId xmlns:a16="http://schemas.microsoft.com/office/drawing/2014/main" id="{1A20F791-77A4-E947-2DF6-2E5D64738300}"/>
                  </a:ext>
                </a:extLst>
              </p:cNvPr>
              <p:cNvSpPr/>
              <p:nvPr/>
            </p:nvSpPr>
            <p:spPr>
              <a:xfrm>
                <a:off x="3091550" y="3883225"/>
                <a:ext cx="93425" cy="77575"/>
              </a:xfrm>
              <a:custGeom>
                <a:avLst/>
                <a:gdLst/>
                <a:ahLst/>
                <a:cxnLst/>
                <a:rect l="l" t="t" r="r" b="b"/>
                <a:pathLst>
                  <a:path w="3737" h="3103" extrusionOk="0">
                    <a:moveTo>
                      <a:pt x="567" y="334"/>
                    </a:moveTo>
                    <a:cubicBezTo>
                      <a:pt x="1101" y="334"/>
                      <a:pt x="2335" y="1201"/>
                      <a:pt x="2535" y="1435"/>
                    </a:cubicBezTo>
                    <a:cubicBezTo>
                      <a:pt x="2836" y="1702"/>
                      <a:pt x="3103" y="2002"/>
                      <a:pt x="3269" y="2335"/>
                    </a:cubicBezTo>
                    <a:cubicBezTo>
                      <a:pt x="3369" y="2502"/>
                      <a:pt x="3403" y="2636"/>
                      <a:pt x="3336" y="2702"/>
                    </a:cubicBezTo>
                    <a:cubicBezTo>
                      <a:pt x="3287" y="2751"/>
                      <a:pt x="3203" y="2782"/>
                      <a:pt x="3095" y="2782"/>
                    </a:cubicBezTo>
                    <a:cubicBezTo>
                      <a:pt x="3056" y="2782"/>
                      <a:pt x="3014" y="2778"/>
                      <a:pt x="2969" y="2769"/>
                    </a:cubicBezTo>
                    <a:cubicBezTo>
                      <a:pt x="1902" y="2469"/>
                      <a:pt x="1068" y="1868"/>
                      <a:pt x="567" y="1068"/>
                    </a:cubicBezTo>
                    <a:cubicBezTo>
                      <a:pt x="467" y="901"/>
                      <a:pt x="301" y="668"/>
                      <a:pt x="334" y="467"/>
                    </a:cubicBezTo>
                    <a:cubicBezTo>
                      <a:pt x="367" y="367"/>
                      <a:pt x="401" y="334"/>
                      <a:pt x="534" y="334"/>
                    </a:cubicBezTo>
                    <a:close/>
                    <a:moveTo>
                      <a:pt x="534" y="0"/>
                    </a:moveTo>
                    <a:cubicBezTo>
                      <a:pt x="267" y="0"/>
                      <a:pt x="100" y="167"/>
                      <a:pt x="34" y="434"/>
                    </a:cubicBezTo>
                    <a:cubicBezTo>
                      <a:pt x="0" y="734"/>
                      <a:pt x="167" y="1001"/>
                      <a:pt x="301" y="1235"/>
                    </a:cubicBezTo>
                    <a:cubicBezTo>
                      <a:pt x="834" y="2102"/>
                      <a:pt x="1735" y="2736"/>
                      <a:pt x="2869" y="3069"/>
                    </a:cubicBezTo>
                    <a:cubicBezTo>
                      <a:pt x="2969" y="3069"/>
                      <a:pt x="3069" y="3103"/>
                      <a:pt x="3136" y="3103"/>
                    </a:cubicBezTo>
                    <a:cubicBezTo>
                      <a:pt x="3336" y="3103"/>
                      <a:pt x="3503" y="3036"/>
                      <a:pt x="3570" y="2902"/>
                    </a:cubicBezTo>
                    <a:cubicBezTo>
                      <a:pt x="3736" y="2736"/>
                      <a:pt x="3703" y="2435"/>
                      <a:pt x="3536" y="2169"/>
                    </a:cubicBezTo>
                    <a:cubicBezTo>
                      <a:pt x="3336" y="1835"/>
                      <a:pt x="3069" y="1501"/>
                      <a:pt x="2769" y="1201"/>
                    </a:cubicBezTo>
                    <a:cubicBezTo>
                      <a:pt x="2535" y="1001"/>
                      <a:pt x="1268" y="34"/>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0">
                <a:extLst>
                  <a:ext uri="{FF2B5EF4-FFF2-40B4-BE49-F238E27FC236}">
                    <a16:creationId xmlns:a16="http://schemas.microsoft.com/office/drawing/2014/main" id="{11171801-24B3-2FE1-2BF1-D999B3CFA9C7}"/>
                  </a:ext>
                </a:extLst>
              </p:cNvPr>
              <p:cNvSpPr/>
              <p:nvPr/>
            </p:nvSpPr>
            <p:spPr>
              <a:xfrm>
                <a:off x="2980625" y="4040625"/>
                <a:ext cx="78425" cy="66950"/>
              </a:xfrm>
              <a:custGeom>
                <a:avLst/>
                <a:gdLst/>
                <a:ahLst/>
                <a:cxnLst/>
                <a:rect l="l" t="t" r="r" b="b"/>
                <a:pathLst>
                  <a:path w="3137" h="2678" extrusionOk="0">
                    <a:moveTo>
                      <a:pt x="695" y="0"/>
                    </a:moveTo>
                    <a:cubicBezTo>
                      <a:pt x="633" y="0"/>
                      <a:pt x="562" y="54"/>
                      <a:pt x="535" y="109"/>
                    </a:cubicBezTo>
                    <a:cubicBezTo>
                      <a:pt x="501" y="242"/>
                      <a:pt x="434" y="342"/>
                      <a:pt x="401" y="443"/>
                    </a:cubicBezTo>
                    <a:cubicBezTo>
                      <a:pt x="168" y="1110"/>
                      <a:pt x="1" y="1577"/>
                      <a:pt x="501" y="2010"/>
                    </a:cubicBezTo>
                    <a:cubicBezTo>
                      <a:pt x="1102" y="2477"/>
                      <a:pt x="1469" y="2677"/>
                      <a:pt x="1802" y="2677"/>
                    </a:cubicBezTo>
                    <a:cubicBezTo>
                      <a:pt x="2136" y="2677"/>
                      <a:pt x="2403" y="2511"/>
                      <a:pt x="2736" y="2244"/>
                    </a:cubicBezTo>
                    <a:cubicBezTo>
                      <a:pt x="2836" y="2177"/>
                      <a:pt x="2936" y="2077"/>
                      <a:pt x="3036" y="2010"/>
                    </a:cubicBezTo>
                    <a:cubicBezTo>
                      <a:pt x="3103" y="1977"/>
                      <a:pt x="3136" y="1877"/>
                      <a:pt x="3070" y="1810"/>
                    </a:cubicBezTo>
                    <a:cubicBezTo>
                      <a:pt x="3049" y="1769"/>
                      <a:pt x="3003" y="1740"/>
                      <a:pt x="2955" y="1740"/>
                    </a:cubicBezTo>
                    <a:cubicBezTo>
                      <a:pt x="2925" y="1740"/>
                      <a:pt x="2895" y="1751"/>
                      <a:pt x="2870" y="1777"/>
                    </a:cubicBezTo>
                    <a:cubicBezTo>
                      <a:pt x="2736" y="1844"/>
                      <a:pt x="2636" y="1910"/>
                      <a:pt x="2536" y="1977"/>
                    </a:cubicBezTo>
                    <a:cubicBezTo>
                      <a:pt x="2247" y="2218"/>
                      <a:pt x="2051" y="2374"/>
                      <a:pt x="1809" y="2374"/>
                    </a:cubicBezTo>
                    <a:cubicBezTo>
                      <a:pt x="1549" y="2374"/>
                      <a:pt x="1237" y="2193"/>
                      <a:pt x="701" y="1743"/>
                    </a:cubicBezTo>
                    <a:cubicBezTo>
                      <a:pt x="368" y="1477"/>
                      <a:pt x="434" y="1243"/>
                      <a:pt x="701" y="576"/>
                    </a:cubicBezTo>
                    <a:cubicBezTo>
                      <a:pt x="735" y="443"/>
                      <a:pt x="801" y="342"/>
                      <a:pt x="835" y="209"/>
                    </a:cubicBezTo>
                    <a:cubicBezTo>
                      <a:pt x="868" y="142"/>
                      <a:pt x="801" y="42"/>
                      <a:pt x="735" y="9"/>
                    </a:cubicBezTo>
                    <a:cubicBezTo>
                      <a:pt x="722" y="3"/>
                      <a:pt x="709" y="0"/>
                      <a:pt x="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0">
                <a:extLst>
                  <a:ext uri="{FF2B5EF4-FFF2-40B4-BE49-F238E27FC236}">
                    <a16:creationId xmlns:a16="http://schemas.microsoft.com/office/drawing/2014/main" id="{B83B4F2F-AF00-C717-D4F3-FC857F1D23E4}"/>
                  </a:ext>
                </a:extLst>
              </p:cNvPr>
              <p:cNvSpPr/>
              <p:nvPr/>
            </p:nvSpPr>
            <p:spPr>
              <a:xfrm>
                <a:off x="2986475" y="4059700"/>
                <a:ext cx="60075" cy="41200"/>
              </a:xfrm>
              <a:custGeom>
                <a:avLst/>
                <a:gdLst/>
                <a:ahLst/>
                <a:cxnLst/>
                <a:rect l="l" t="t" r="r" b="b"/>
                <a:pathLst>
                  <a:path w="2403" h="1648" extrusionOk="0">
                    <a:moveTo>
                      <a:pt x="159" y="0"/>
                    </a:moveTo>
                    <a:cubicBezTo>
                      <a:pt x="139" y="0"/>
                      <a:pt x="118" y="4"/>
                      <a:pt x="100" y="13"/>
                    </a:cubicBezTo>
                    <a:cubicBezTo>
                      <a:pt x="34" y="46"/>
                      <a:pt x="0" y="147"/>
                      <a:pt x="34" y="213"/>
                    </a:cubicBezTo>
                    <a:cubicBezTo>
                      <a:pt x="467" y="947"/>
                      <a:pt x="1368" y="1548"/>
                      <a:pt x="2202" y="1648"/>
                    </a:cubicBezTo>
                    <a:lnTo>
                      <a:pt x="2235" y="1648"/>
                    </a:lnTo>
                    <a:cubicBezTo>
                      <a:pt x="2302" y="1648"/>
                      <a:pt x="2369" y="1581"/>
                      <a:pt x="2369" y="1514"/>
                    </a:cubicBezTo>
                    <a:cubicBezTo>
                      <a:pt x="2402" y="1414"/>
                      <a:pt x="2335" y="1347"/>
                      <a:pt x="2235" y="1314"/>
                    </a:cubicBezTo>
                    <a:cubicBezTo>
                      <a:pt x="1501" y="1247"/>
                      <a:pt x="701" y="714"/>
                      <a:pt x="301" y="80"/>
                    </a:cubicBezTo>
                    <a:cubicBezTo>
                      <a:pt x="276" y="31"/>
                      <a:pt x="216"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0">
                <a:extLst>
                  <a:ext uri="{FF2B5EF4-FFF2-40B4-BE49-F238E27FC236}">
                    <a16:creationId xmlns:a16="http://schemas.microsoft.com/office/drawing/2014/main" id="{14982FAB-D32B-661C-9C5D-3E34AC81E66A}"/>
                  </a:ext>
                </a:extLst>
              </p:cNvPr>
              <p:cNvSpPr/>
              <p:nvPr/>
            </p:nvSpPr>
            <p:spPr>
              <a:xfrm>
                <a:off x="2979800" y="4081375"/>
                <a:ext cx="39225" cy="42875"/>
              </a:xfrm>
              <a:custGeom>
                <a:avLst/>
                <a:gdLst/>
                <a:ahLst/>
                <a:cxnLst/>
                <a:rect l="l" t="t" r="r" b="b"/>
                <a:pathLst>
                  <a:path w="1569" h="1715" extrusionOk="0">
                    <a:moveTo>
                      <a:pt x="532" y="1"/>
                    </a:moveTo>
                    <a:cubicBezTo>
                      <a:pt x="470" y="1"/>
                      <a:pt x="426" y="38"/>
                      <a:pt x="401" y="113"/>
                    </a:cubicBezTo>
                    <a:cubicBezTo>
                      <a:pt x="234" y="447"/>
                      <a:pt x="167" y="814"/>
                      <a:pt x="101" y="1181"/>
                    </a:cubicBezTo>
                    <a:lnTo>
                      <a:pt x="34" y="1448"/>
                    </a:lnTo>
                    <a:cubicBezTo>
                      <a:pt x="0" y="1615"/>
                      <a:pt x="101" y="1681"/>
                      <a:pt x="134" y="1681"/>
                    </a:cubicBezTo>
                    <a:cubicBezTo>
                      <a:pt x="167" y="1715"/>
                      <a:pt x="201" y="1715"/>
                      <a:pt x="234" y="1715"/>
                    </a:cubicBezTo>
                    <a:cubicBezTo>
                      <a:pt x="634" y="1715"/>
                      <a:pt x="1502" y="914"/>
                      <a:pt x="1502" y="881"/>
                    </a:cubicBezTo>
                    <a:cubicBezTo>
                      <a:pt x="1568" y="847"/>
                      <a:pt x="1568" y="747"/>
                      <a:pt x="1502" y="681"/>
                    </a:cubicBezTo>
                    <a:cubicBezTo>
                      <a:pt x="1468" y="647"/>
                      <a:pt x="1435" y="631"/>
                      <a:pt x="1401" y="631"/>
                    </a:cubicBezTo>
                    <a:cubicBezTo>
                      <a:pt x="1368" y="631"/>
                      <a:pt x="1335" y="647"/>
                      <a:pt x="1301" y="681"/>
                    </a:cubicBezTo>
                    <a:cubicBezTo>
                      <a:pt x="1068" y="881"/>
                      <a:pt x="601" y="1248"/>
                      <a:pt x="367" y="1381"/>
                    </a:cubicBezTo>
                    <a:lnTo>
                      <a:pt x="401" y="1248"/>
                    </a:lnTo>
                    <a:cubicBezTo>
                      <a:pt x="467" y="914"/>
                      <a:pt x="534" y="547"/>
                      <a:pt x="668" y="214"/>
                    </a:cubicBezTo>
                    <a:cubicBezTo>
                      <a:pt x="701" y="147"/>
                      <a:pt x="668" y="47"/>
                      <a:pt x="601" y="13"/>
                    </a:cubicBezTo>
                    <a:cubicBezTo>
                      <a:pt x="576" y="5"/>
                      <a:pt x="553"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0">
                <a:extLst>
                  <a:ext uri="{FF2B5EF4-FFF2-40B4-BE49-F238E27FC236}">
                    <a16:creationId xmlns:a16="http://schemas.microsoft.com/office/drawing/2014/main" id="{A699E9A3-EDC8-5335-27D1-B7037868E0E5}"/>
                  </a:ext>
                </a:extLst>
              </p:cNvPr>
              <p:cNvSpPr/>
              <p:nvPr/>
            </p:nvSpPr>
            <p:spPr>
              <a:xfrm>
                <a:off x="2357700" y="3902400"/>
                <a:ext cx="115925" cy="156800"/>
              </a:xfrm>
              <a:custGeom>
                <a:avLst/>
                <a:gdLst/>
                <a:ahLst/>
                <a:cxnLst/>
                <a:rect l="l" t="t" r="r" b="b"/>
                <a:pathLst>
                  <a:path w="4637" h="6272" extrusionOk="0">
                    <a:moveTo>
                      <a:pt x="4203" y="468"/>
                    </a:moveTo>
                    <a:lnTo>
                      <a:pt x="4203" y="468"/>
                    </a:lnTo>
                    <a:cubicBezTo>
                      <a:pt x="4170" y="835"/>
                      <a:pt x="3970" y="1302"/>
                      <a:pt x="3836" y="1602"/>
                    </a:cubicBezTo>
                    <a:lnTo>
                      <a:pt x="3769" y="1735"/>
                    </a:lnTo>
                    <a:cubicBezTo>
                      <a:pt x="3536" y="2236"/>
                      <a:pt x="3236" y="2769"/>
                      <a:pt x="2869" y="3270"/>
                    </a:cubicBezTo>
                    <a:cubicBezTo>
                      <a:pt x="2035" y="4370"/>
                      <a:pt x="1268" y="5171"/>
                      <a:pt x="434" y="5738"/>
                    </a:cubicBezTo>
                    <a:cubicBezTo>
                      <a:pt x="767" y="4871"/>
                      <a:pt x="1268" y="3970"/>
                      <a:pt x="2068" y="2936"/>
                    </a:cubicBezTo>
                    <a:cubicBezTo>
                      <a:pt x="2402" y="2502"/>
                      <a:pt x="2802" y="2035"/>
                      <a:pt x="3269" y="1502"/>
                    </a:cubicBezTo>
                    <a:cubicBezTo>
                      <a:pt x="3402" y="1368"/>
                      <a:pt x="3503" y="1268"/>
                      <a:pt x="3636" y="1135"/>
                    </a:cubicBezTo>
                    <a:cubicBezTo>
                      <a:pt x="3836" y="901"/>
                      <a:pt x="4003" y="668"/>
                      <a:pt x="4203" y="468"/>
                    </a:cubicBezTo>
                    <a:close/>
                    <a:moveTo>
                      <a:pt x="4370" y="1"/>
                    </a:moveTo>
                    <a:cubicBezTo>
                      <a:pt x="4336" y="1"/>
                      <a:pt x="4270" y="1"/>
                      <a:pt x="4236" y="34"/>
                    </a:cubicBezTo>
                    <a:cubicBezTo>
                      <a:pt x="3903" y="301"/>
                      <a:pt x="3636" y="634"/>
                      <a:pt x="3402" y="901"/>
                    </a:cubicBezTo>
                    <a:cubicBezTo>
                      <a:pt x="3269" y="1035"/>
                      <a:pt x="3169" y="1168"/>
                      <a:pt x="3036" y="1302"/>
                    </a:cubicBezTo>
                    <a:cubicBezTo>
                      <a:pt x="2569" y="1835"/>
                      <a:pt x="2168" y="2302"/>
                      <a:pt x="1835" y="2769"/>
                    </a:cubicBezTo>
                    <a:cubicBezTo>
                      <a:pt x="867" y="4003"/>
                      <a:pt x="300" y="5038"/>
                      <a:pt x="33" y="6072"/>
                    </a:cubicBezTo>
                    <a:cubicBezTo>
                      <a:pt x="0" y="6138"/>
                      <a:pt x="33" y="6205"/>
                      <a:pt x="67" y="6238"/>
                    </a:cubicBezTo>
                    <a:cubicBezTo>
                      <a:pt x="100" y="6272"/>
                      <a:pt x="133" y="6272"/>
                      <a:pt x="167" y="6272"/>
                    </a:cubicBezTo>
                    <a:cubicBezTo>
                      <a:pt x="200" y="6272"/>
                      <a:pt x="234" y="6272"/>
                      <a:pt x="234" y="6238"/>
                    </a:cubicBezTo>
                    <a:cubicBezTo>
                      <a:pt x="1234" y="5671"/>
                      <a:pt x="2168" y="4771"/>
                      <a:pt x="3102" y="3436"/>
                    </a:cubicBezTo>
                    <a:cubicBezTo>
                      <a:pt x="3469" y="2936"/>
                      <a:pt x="3803" y="2402"/>
                      <a:pt x="4036" y="1869"/>
                    </a:cubicBezTo>
                    <a:lnTo>
                      <a:pt x="4103" y="1735"/>
                    </a:lnTo>
                    <a:cubicBezTo>
                      <a:pt x="4336" y="1268"/>
                      <a:pt x="4637" y="568"/>
                      <a:pt x="4470" y="101"/>
                    </a:cubicBezTo>
                    <a:cubicBezTo>
                      <a:pt x="4470" y="67"/>
                      <a:pt x="4437" y="34"/>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0">
                <a:extLst>
                  <a:ext uri="{FF2B5EF4-FFF2-40B4-BE49-F238E27FC236}">
                    <a16:creationId xmlns:a16="http://schemas.microsoft.com/office/drawing/2014/main" id="{DC11F711-0CAA-7E4B-5E8D-0AF38347491C}"/>
                  </a:ext>
                </a:extLst>
              </p:cNvPr>
              <p:cNvSpPr/>
              <p:nvPr/>
            </p:nvSpPr>
            <p:spPr>
              <a:xfrm>
                <a:off x="2833850" y="4102550"/>
                <a:ext cx="101775" cy="165975"/>
              </a:xfrm>
              <a:custGeom>
                <a:avLst/>
                <a:gdLst/>
                <a:ahLst/>
                <a:cxnLst/>
                <a:rect l="l" t="t" r="r" b="b"/>
                <a:pathLst>
                  <a:path w="4071" h="6639" extrusionOk="0">
                    <a:moveTo>
                      <a:pt x="3604" y="501"/>
                    </a:moveTo>
                    <a:lnTo>
                      <a:pt x="3604" y="501"/>
                    </a:lnTo>
                    <a:cubicBezTo>
                      <a:pt x="3637" y="834"/>
                      <a:pt x="3470" y="1335"/>
                      <a:pt x="3337" y="1635"/>
                    </a:cubicBezTo>
                    <a:lnTo>
                      <a:pt x="3303" y="1802"/>
                    </a:lnTo>
                    <a:cubicBezTo>
                      <a:pt x="3103" y="2335"/>
                      <a:pt x="2870" y="2869"/>
                      <a:pt x="2536" y="3403"/>
                    </a:cubicBezTo>
                    <a:cubicBezTo>
                      <a:pt x="1869" y="4604"/>
                      <a:pt x="1168" y="5471"/>
                      <a:pt x="401" y="6105"/>
                    </a:cubicBezTo>
                    <a:cubicBezTo>
                      <a:pt x="635" y="5204"/>
                      <a:pt x="1035" y="4270"/>
                      <a:pt x="1736" y="3169"/>
                    </a:cubicBezTo>
                    <a:cubicBezTo>
                      <a:pt x="2036" y="2669"/>
                      <a:pt x="2369" y="2169"/>
                      <a:pt x="2803" y="1601"/>
                    </a:cubicBezTo>
                    <a:cubicBezTo>
                      <a:pt x="2903" y="1468"/>
                      <a:pt x="3003" y="1335"/>
                      <a:pt x="3103" y="1168"/>
                    </a:cubicBezTo>
                    <a:cubicBezTo>
                      <a:pt x="3270" y="934"/>
                      <a:pt x="3437" y="701"/>
                      <a:pt x="3604" y="501"/>
                    </a:cubicBezTo>
                    <a:close/>
                    <a:moveTo>
                      <a:pt x="3737" y="0"/>
                    </a:moveTo>
                    <a:cubicBezTo>
                      <a:pt x="3670" y="0"/>
                      <a:pt x="3637" y="0"/>
                      <a:pt x="3604" y="67"/>
                    </a:cubicBezTo>
                    <a:cubicBezTo>
                      <a:pt x="3303" y="367"/>
                      <a:pt x="3070" y="701"/>
                      <a:pt x="2836" y="1001"/>
                    </a:cubicBezTo>
                    <a:cubicBezTo>
                      <a:pt x="2736" y="1134"/>
                      <a:pt x="2636" y="1301"/>
                      <a:pt x="2536" y="1435"/>
                    </a:cubicBezTo>
                    <a:cubicBezTo>
                      <a:pt x="2136" y="2002"/>
                      <a:pt x="1769" y="2502"/>
                      <a:pt x="1469" y="3002"/>
                    </a:cubicBezTo>
                    <a:cubicBezTo>
                      <a:pt x="668" y="4303"/>
                      <a:pt x="201" y="5404"/>
                      <a:pt x="1" y="6472"/>
                    </a:cubicBezTo>
                    <a:cubicBezTo>
                      <a:pt x="1" y="6538"/>
                      <a:pt x="34" y="6605"/>
                      <a:pt x="68" y="6638"/>
                    </a:cubicBezTo>
                    <a:lnTo>
                      <a:pt x="234" y="6638"/>
                    </a:lnTo>
                    <a:cubicBezTo>
                      <a:pt x="1168" y="5938"/>
                      <a:pt x="2002" y="4971"/>
                      <a:pt x="2803" y="3570"/>
                    </a:cubicBezTo>
                    <a:cubicBezTo>
                      <a:pt x="3137" y="3002"/>
                      <a:pt x="3403" y="2435"/>
                      <a:pt x="3570" y="1902"/>
                    </a:cubicBezTo>
                    <a:lnTo>
                      <a:pt x="3637" y="1735"/>
                    </a:lnTo>
                    <a:cubicBezTo>
                      <a:pt x="3804" y="1268"/>
                      <a:pt x="4071" y="534"/>
                      <a:pt x="3837" y="100"/>
                    </a:cubicBezTo>
                    <a:cubicBezTo>
                      <a:pt x="3837" y="34"/>
                      <a:pt x="377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0">
                <a:extLst>
                  <a:ext uri="{FF2B5EF4-FFF2-40B4-BE49-F238E27FC236}">
                    <a16:creationId xmlns:a16="http://schemas.microsoft.com/office/drawing/2014/main" id="{D49D2392-6DA4-2901-4BEB-681C99643FED}"/>
                  </a:ext>
                </a:extLst>
              </p:cNvPr>
              <p:cNvSpPr/>
              <p:nvPr/>
            </p:nvSpPr>
            <p:spPr>
              <a:xfrm>
                <a:off x="2176725" y="3878225"/>
                <a:ext cx="102600" cy="131775"/>
              </a:xfrm>
              <a:custGeom>
                <a:avLst/>
                <a:gdLst/>
                <a:ahLst/>
                <a:cxnLst/>
                <a:rect l="l" t="t" r="r" b="b"/>
                <a:pathLst>
                  <a:path w="4104" h="5271" extrusionOk="0">
                    <a:moveTo>
                      <a:pt x="3703" y="334"/>
                    </a:moveTo>
                    <a:cubicBezTo>
                      <a:pt x="3703" y="434"/>
                      <a:pt x="3603" y="767"/>
                      <a:pt x="3069" y="1735"/>
                    </a:cubicBezTo>
                    <a:lnTo>
                      <a:pt x="3036" y="1802"/>
                    </a:lnTo>
                    <a:cubicBezTo>
                      <a:pt x="2436" y="2902"/>
                      <a:pt x="1668" y="3870"/>
                      <a:pt x="734" y="4670"/>
                    </a:cubicBezTo>
                    <a:cubicBezTo>
                      <a:pt x="634" y="4737"/>
                      <a:pt x="534" y="4837"/>
                      <a:pt x="434" y="4870"/>
                    </a:cubicBezTo>
                    <a:cubicBezTo>
                      <a:pt x="1001" y="3636"/>
                      <a:pt x="1702" y="2469"/>
                      <a:pt x="2569" y="1435"/>
                    </a:cubicBezTo>
                    <a:cubicBezTo>
                      <a:pt x="3103" y="767"/>
                      <a:pt x="3570" y="367"/>
                      <a:pt x="3703" y="334"/>
                    </a:cubicBezTo>
                    <a:close/>
                    <a:moveTo>
                      <a:pt x="3703" y="0"/>
                    </a:moveTo>
                    <a:cubicBezTo>
                      <a:pt x="3336" y="34"/>
                      <a:pt x="2669" y="767"/>
                      <a:pt x="2336" y="1234"/>
                    </a:cubicBezTo>
                    <a:cubicBezTo>
                      <a:pt x="1368" y="2369"/>
                      <a:pt x="601" y="3670"/>
                      <a:pt x="34" y="5037"/>
                    </a:cubicBezTo>
                    <a:cubicBezTo>
                      <a:pt x="1" y="5104"/>
                      <a:pt x="34" y="5171"/>
                      <a:pt x="34" y="5204"/>
                    </a:cubicBezTo>
                    <a:cubicBezTo>
                      <a:pt x="67" y="5237"/>
                      <a:pt x="134" y="5271"/>
                      <a:pt x="167" y="5271"/>
                    </a:cubicBezTo>
                    <a:cubicBezTo>
                      <a:pt x="468" y="5271"/>
                      <a:pt x="701" y="5104"/>
                      <a:pt x="935" y="4904"/>
                    </a:cubicBezTo>
                    <a:cubicBezTo>
                      <a:pt x="1902" y="4070"/>
                      <a:pt x="2702" y="3069"/>
                      <a:pt x="3303" y="1968"/>
                    </a:cubicBezTo>
                    <a:lnTo>
                      <a:pt x="3336" y="1902"/>
                    </a:lnTo>
                    <a:cubicBezTo>
                      <a:pt x="4070" y="567"/>
                      <a:pt x="4103" y="234"/>
                      <a:pt x="3937" y="67"/>
                    </a:cubicBezTo>
                    <a:cubicBezTo>
                      <a:pt x="3903" y="34"/>
                      <a:pt x="3837"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0">
                <a:extLst>
                  <a:ext uri="{FF2B5EF4-FFF2-40B4-BE49-F238E27FC236}">
                    <a16:creationId xmlns:a16="http://schemas.microsoft.com/office/drawing/2014/main" id="{37B16F19-4398-852E-C783-532E60F701EA}"/>
                  </a:ext>
                </a:extLst>
              </p:cNvPr>
              <p:cNvSpPr/>
              <p:nvPr/>
            </p:nvSpPr>
            <p:spPr>
              <a:xfrm>
                <a:off x="2940600" y="4196775"/>
                <a:ext cx="89250" cy="140125"/>
              </a:xfrm>
              <a:custGeom>
                <a:avLst/>
                <a:gdLst/>
                <a:ahLst/>
                <a:cxnLst/>
                <a:rect l="l" t="t" r="r" b="b"/>
                <a:pathLst>
                  <a:path w="3570" h="5605" extrusionOk="0">
                    <a:moveTo>
                      <a:pt x="3170" y="301"/>
                    </a:moveTo>
                    <a:cubicBezTo>
                      <a:pt x="3170" y="434"/>
                      <a:pt x="3136" y="768"/>
                      <a:pt x="2703" y="1802"/>
                    </a:cubicBezTo>
                    <a:lnTo>
                      <a:pt x="2669" y="1869"/>
                    </a:lnTo>
                    <a:cubicBezTo>
                      <a:pt x="2169" y="3003"/>
                      <a:pt x="1502" y="4070"/>
                      <a:pt x="668" y="4938"/>
                    </a:cubicBezTo>
                    <a:cubicBezTo>
                      <a:pt x="601" y="5038"/>
                      <a:pt x="501" y="5138"/>
                      <a:pt x="401" y="5204"/>
                    </a:cubicBezTo>
                    <a:cubicBezTo>
                      <a:pt x="801" y="3903"/>
                      <a:pt x="1402" y="2669"/>
                      <a:pt x="2169" y="1535"/>
                    </a:cubicBezTo>
                    <a:cubicBezTo>
                      <a:pt x="2636" y="835"/>
                      <a:pt x="3036" y="368"/>
                      <a:pt x="3170" y="301"/>
                    </a:cubicBezTo>
                    <a:close/>
                    <a:moveTo>
                      <a:pt x="3170" y="1"/>
                    </a:moveTo>
                    <a:cubicBezTo>
                      <a:pt x="2769" y="101"/>
                      <a:pt x="2202" y="901"/>
                      <a:pt x="1902" y="1368"/>
                    </a:cubicBezTo>
                    <a:cubicBezTo>
                      <a:pt x="1068" y="2603"/>
                      <a:pt x="434" y="3970"/>
                      <a:pt x="34" y="5405"/>
                    </a:cubicBezTo>
                    <a:cubicBezTo>
                      <a:pt x="1" y="5471"/>
                      <a:pt x="1" y="5505"/>
                      <a:pt x="34" y="5538"/>
                    </a:cubicBezTo>
                    <a:cubicBezTo>
                      <a:pt x="67" y="5571"/>
                      <a:pt x="134" y="5605"/>
                      <a:pt x="167" y="5605"/>
                    </a:cubicBezTo>
                    <a:lnTo>
                      <a:pt x="201" y="5605"/>
                    </a:lnTo>
                    <a:cubicBezTo>
                      <a:pt x="468" y="5571"/>
                      <a:pt x="701" y="5371"/>
                      <a:pt x="901" y="5171"/>
                    </a:cubicBezTo>
                    <a:cubicBezTo>
                      <a:pt x="1769" y="4237"/>
                      <a:pt x="2469" y="3170"/>
                      <a:pt x="2969" y="1969"/>
                    </a:cubicBezTo>
                    <a:lnTo>
                      <a:pt x="2969" y="1902"/>
                    </a:lnTo>
                    <a:cubicBezTo>
                      <a:pt x="3570" y="534"/>
                      <a:pt x="3570" y="167"/>
                      <a:pt x="3370" y="34"/>
                    </a:cubicBezTo>
                    <a:cubicBezTo>
                      <a:pt x="3336" y="1"/>
                      <a:pt x="3270"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0">
                <a:extLst>
                  <a:ext uri="{FF2B5EF4-FFF2-40B4-BE49-F238E27FC236}">
                    <a16:creationId xmlns:a16="http://schemas.microsoft.com/office/drawing/2014/main" id="{3CCF2527-F134-0760-76AD-82DA954917BD}"/>
                  </a:ext>
                </a:extLst>
              </p:cNvPr>
              <p:cNvSpPr/>
              <p:nvPr/>
            </p:nvSpPr>
            <p:spPr>
              <a:xfrm>
                <a:off x="1985750" y="3859250"/>
                <a:ext cx="91775" cy="109900"/>
              </a:xfrm>
              <a:custGeom>
                <a:avLst/>
                <a:gdLst/>
                <a:ahLst/>
                <a:cxnLst/>
                <a:rect l="l" t="t" r="r" b="b"/>
                <a:pathLst>
                  <a:path w="3671" h="4396" extrusionOk="0">
                    <a:moveTo>
                      <a:pt x="3270" y="459"/>
                    </a:moveTo>
                    <a:cubicBezTo>
                      <a:pt x="3170" y="1059"/>
                      <a:pt x="2536" y="1827"/>
                      <a:pt x="2202" y="2260"/>
                    </a:cubicBezTo>
                    <a:lnTo>
                      <a:pt x="2102" y="2360"/>
                    </a:lnTo>
                    <a:cubicBezTo>
                      <a:pt x="1935" y="2594"/>
                      <a:pt x="835" y="3728"/>
                      <a:pt x="434" y="4028"/>
                    </a:cubicBezTo>
                    <a:cubicBezTo>
                      <a:pt x="434" y="3995"/>
                      <a:pt x="468" y="3962"/>
                      <a:pt x="501" y="3928"/>
                    </a:cubicBezTo>
                    <a:cubicBezTo>
                      <a:pt x="668" y="3661"/>
                      <a:pt x="835" y="3394"/>
                      <a:pt x="968" y="3128"/>
                    </a:cubicBezTo>
                    <a:cubicBezTo>
                      <a:pt x="1268" y="2661"/>
                      <a:pt x="1535" y="2194"/>
                      <a:pt x="1869" y="1793"/>
                    </a:cubicBezTo>
                    <a:cubicBezTo>
                      <a:pt x="2369" y="1193"/>
                      <a:pt x="2836" y="759"/>
                      <a:pt x="3270" y="459"/>
                    </a:cubicBezTo>
                    <a:close/>
                    <a:moveTo>
                      <a:pt x="3403" y="0"/>
                    </a:moveTo>
                    <a:cubicBezTo>
                      <a:pt x="3378" y="0"/>
                      <a:pt x="3353" y="9"/>
                      <a:pt x="3336" y="25"/>
                    </a:cubicBezTo>
                    <a:cubicBezTo>
                      <a:pt x="2803" y="359"/>
                      <a:pt x="2236" y="859"/>
                      <a:pt x="1635" y="1560"/>
                    </a:cubicBezTo>
                    <a:cubicBezTo>
                      <a:pt x="1268" y="1993"/>
                      <a:pt x="1001" y="2494"/>
                      <a:pt x="701" y="2961"/>
                    </a:cubicBezTo>
                    <a:cubicBezTo>
                      <a:pt x="568" y="3228"/>
                      <a:pt x="401" y="3495"/>
                      <a:pt x="234" y="3728"/>
                    </a:cubicBezTo>
                    <a:cubicBezTo>
                      <a:pt x="1" y="4062"/>
                      <a:pt x="134" y="4262"/>
                      <a:pt x="201" y="4328"/>
                    </a:cubicBezTo>
                    <a:cubicBezTo>
                      <a:pt x="234" y="4362"/>
                      <a:pt x="301" y="4395"/>
                      <a:pt x="334" y="4395"/>
                    </a:cubicBezTo>
                    <a:cubicBezTo>
                      <a:pt x="334" y="4395"/>
                      <a:pt x="334" y="4395"/>
                      <a:pt x="368" y="4362"/>
                    </a:cubicBezTo>
                    <a:cubicBezTo>
                      <a:pt x="768" y="4362"/>
                      <a:pt x="2336" y="2561"/>
                      <a:pt x="2369" y="2561"/>
                    </a:cubicBezTo>
                    <a:lnTo>
                      <a:pt x="2436" y="2460"/>
                    </a:lnTo>
                    <a:cubicBezTo>
                      <a:pt x="2903" y="1860"/>
                      <a:pt x="3670" y="893"/>
                      <a:pt x="3570" y="125"/>
                    </a:cubicBezTo>
                    <a:cubicBezTo>
                      <a:pt x="3570" y="92"/>
                      <a:pt x="3537" y="25"/>
                      <a:pt x="3470" y="25"/>
                    </a:cubicBezTo>
                    <a:cubicBezTo>
                      <a:pt x="3453" y="9"/>
                      <a:pt x="3428" y="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0">
                <a:extLst>
                  <a:ext uri="{FF2B5EF4-FFF2-40B4-BE49-F238E27FC236}">
                    <a16:creationId xmlns:a16="http://schemas.microsoft.com/office/drawing/2014/main" id="{C6F6E2FE-8858-FFFD-A546-65AE9E25B5C9}"/>
                  </a:ext>
                </a:extLst>
              </p:cNvPr>
              <p:cNvSpPr/>
              <p:nvPr/>
            </p:nvSpPr>
            <p:spPr>
              <a:xfrm>
                <a:off x="3046525" y="4298525"/>
                <a:ext cx="75900" cy="121775"/>
              </a:xfrm>
              <a:custGeom>
                <a:avLst/>
                <a:gdLst/>
                <a:ahLst/>
                <a:cxnLst/>
                <a:rect l="l" t="t" r="r" b="b"/>
                <a:pathLst>
                  <a:path w="3036" h="4871" extrusionOk="0">
                    <a:moveTo>
                      <a:pt x="2535" y="467"/>
                    </a:moveTo>
                    <a:lnTo>
                      <a:pt x="2535" y="467"/>
                    </a:lnTo>
                    <a:cubicBezTo>
                      <a:pt x="2569" y="1101"/>
                      <a:pt x="2102" y="1968"/>
                      <a:pt x="1835" y="2435"/>
                    </a:cubicBezTo>
                    <a:lnTo>
                      <a:pt x="1768" y="2569"/>
                    </a:lnTo>
                    <a:cubicBezTo>
                      <a:pt x="1635" y="2836"/>
                      <a:pt x="767" y="4137"/>
                      <a:pt x="434" y="4503"/>
                    </a:cubicBezTo>
                    <a:cubicBezTo>
                      <a:pt x="434" y="4470"/>
                      <a:pt x="434" y="4437"/>
                      <a:pt x="467" y="4403"/>
                    </a:cubicBezTo>
                    <a:cubicBezTo>
                      <a:pt x="567" y="4103"/>
                      <a:pt x="701" y="3803"/>
                      <a:pt x="801" y="3503"/>
                    </a:cubicBezTo>
                    <a:cubicBezTo>
                      <a:pt x="967" y="3002"/>
                      <a:pt x="1168" y="2502"/>
                      <a:pt x="1434" y="2035"/>
                    </a:cubicBezTo>
                    <a:cubicBezTo>
                      <a:pt x="1835" y="1368"/>
                      <a:pt x="2168" y="868"/>
                      <a:pt x="2535" y="467"/>
                    </a:cubicBezTo>
                    <a:close/>
                    <a:moveTo>
                      <a:pt x="2702" y="0"/>
                    </a:moveTo>
                    <a:cubicBezTo>
                      <a:pt x="2635" y="0"/>
                      <a:pt x="2569" y="0"/>
                      <a:pt x="2535" y="34"/>
                    </a:cubicBezTo>
                    <a:cubicBezTo>
                      <a:pt x="2068" y="467"/>
                      <a:pt x="1635" y="1068"/>
                      <a:pt x="1168" y="1868"/>
                    </a:cubicBezTo>
                    <a:cubicBezTo>
                      <a:pt x="901" y="2369"/>
                      <a:pt x="701" y="2902"/>
                      <a:pt x="500" y="3403"/>
                    </a:cubicBezTo>
                    <a:cubicBezTo>
                      <a:pt x="400" y="3703"/>
                      <a:pt x="267" y="3970"/>
                      <a:pt x="167" y="4270"/>
                    </a:cubicBezTo>
                    <a:cubicBezTo>
                      <a:pt x="0" y="4637"/>
                      <a:pt x="167" y="4804"/>
                      <a:pt x="234" y="4837"/>
                    </a:cubicBezTo>
                    <a:cubicBezTo>
                      <a:pt x="267" y="4870"/>
                      <a:pt x="334" y="4870"/>
                      <a:pt x="367" y="4870"/>
                    </a:cubicBezTo>
                    <a:lnTo>
                      <a:pt x="400" y="4870"/>
                    </a:lnTo>
                    <a:cubicBezTo>
                      <a:pt x="801" y="4770"/>
                      <a:pt x="2035" y="2736"/>
                      <a:pt x="2035" y="2702"/>
                    </a:cubicBezTo>
                    <a:lnTo>
                      <a:pt x="2102" y="2602"/>
                    </a:lnTo>
                    <a:cubicBezTo>
                      <a:pt x="2435" y="1935"/>
                      <a:pt x="3036" y="834"/>
                      <a:pt x="2802" y="100"/>
                    </a:cubicBezTo>
                    <a:cubicBezTo>
                      <a:pt x="2769" y="67"/>
                      <a:pt x="2735" y="34"/>
                      <a:pt x="2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0">
                <a:extLst>
                  <a:ext uri="{FF2B5EF4-FFF2-40B4-BE49-F238E27FC236}">
                    <a16:creationId xmlns:a16="http://schemas.microsoft.com/office/drawing/2014/main" id="{C9FFEAC1-86C7-AE83-FA36-ABC90FD55486}"/>
                  </a:ext>
                </a:extLst>
              </p:cNvPr>
              <p:cNvSpPr/>
              <p:nvPr/>
            </p:nvSpPr>
            <p:spPr>
              <a:xfrm>
                <a:off x="2367700" y="3766125"/>
                <a:ext cx="397800" cy="366475"/>
              </a:xfrm>
              <a:custGeom>
                <a:avLst/>
                <a:gdLst/>
                <a:ahLst/>
                <a:cxnLst/>
                <a:rect l="l" t="t" r="r" b="b"/>
                <a:pathLst>
                  <a:path w="15912" h="14659" extrusionOk="0">
                    <a:moveTo>
                      <a:pt x="15774" y="1"/>
                    </a:moveTo>
                    <a:cubicBezTo>
                      <a:pt x="15764" y="1"/>
                      <a:pt x="15755" y="5"/>
                      <a:pt x="15745" y="14"/>
                    </a:cubicBezTo>
                    <a:cubicBezTo>
                      <a:pt x="14277" y="281"/>
                      <a:pt x="12709" y="348"/>
                      <a:pt x="11208" y="381"/>
                    </a:cubicBezTo>
                    <a:cubicBezTo>
                      <a:pt x="10941" y="381"/>
                      <a:pt x="10641" y="381"/>
                      <a:pt x="10341" y="415"/>
                    </a:cubicBezTo>
                    <a:cubicBezTo>
                      <a:pt x="10241" y="415"/>
                      <a:pt x="10174" y="481"/>
                      <a:pt x="10174" y="581"/>
                    </a:cubicBezTo>
                    <a:cubicBezTo>
                      <a:pt x="10174" y="648"/>
                      <a:pt x="10274" y="715"/>
                      <a:pt x="10341" y="715"/>
                    </a:cubicBezTo>
                    <a:cubicBezTo>
                      <a:pt x="10641" y="715"/>
                      <a:pt x="10941" y="715"/>
                      <a:pt x="11242" y="682"/>
                    </a:cubicBezTo>
                    <a:cubicBezTo>
                      <a:pt x="12676" y="648"/>
                      <a:pt x="14144" y="615"/>
                      <a:pt x="15578" y="348"/>
                    </a:cubicBezTo>
                    <a:lnTo>
                      <a:pt x="15578" y="348"/>
                    </a:lnTo>
                    <a:cubicBezTo>
                      <a:pt x="15478" y="682"/>
                      <a:pt x="15245" y="948"/>
                      <a:pt x="15011" y="1215"/>
                    </a:cubicBezTo>
                    <a:cubicBezTo>
                      <a:pt x="14844" y="1382"/>
                      <a:pt x="14677" y="1582"/>
                      <a:pt x="14544" y="1782"/>
                    </a:cubicBezTo>
                    <a:cubicBezTo>
                      <a:pt x="14311" y="2216"/>
                      <a:pt x="14110" y="2650"/>
                      <a:pt x="13944" y="3117"/>
                    </a:cubicBezTo>
                    <a:cubicBezTo>
                      <a:pt x="13777" y="3484"/>
                      <a:pt x="13610" y="3850"/>
                      <a:pt x="13443" y="4217"/>
                    </a:cubicBezTo>
                    <a:cubicBezTo>
                      <a:pt x="12609" y="5785"/>
                      <a:pt x="11609" y="7320"/>
                      <a:pt x="10474" y="8687"/>
                    </a:cubicBezTo>
                    <a:cubicBezTo>
                      <a:pt x="10074" y="9188"/>
                      <a:pt x="9674" y="9655"/>
                      <a:pt x="9274" y="10122"/>
                    </a:cubicBezTo>
                    <a:cubicBezTo>
                      <a:pt x="8106" y="11389"/>
                      <a:pt x="6939" y="12757"/>
                      <a:pt x="6171" y="14325"/>
                    </a:cubicBezTo>
                    <a:cubicBezTo>
                      <a:pt x="6171" y="14291"/>
                      <a:pt x="6138" y="14291"/>
                      <a:pt x="6138" y="14291"/>
                    </a:cubicBezTo>
                    <a:cubicBezTo>
                      <a:pt x="6071" y="14225"/>
                      <a:pt x="6038" y="14191"/>
                      <a:pt x="6005" y="14191"/>
                    </a:cubicBezTo>
                    <a:cubicBezTo>
                      <a:pt x="4037" y="12990"/>
                      <a:pt x="2102" y="11990"/>
                      <a:pt x="234" y="11156"/>
                    </a:cubicBezTo>
                    <a:cubicBezTo>
                      <a:pt x="217" y="11147"/>
                      <a:pt x="198" y="11143"/>
                      <a:pt x="179" y="11143"/>
                    </a:cubicBezTo>
                    <a:cubicBezTo>
                      <a:pt x="121" y="11143"/>
                      <a:pt x="59" y="11181"/>
                      <a:pt x="34" y="11256"/>
                    </a:cubicBezTo>
                    <a:cubicBezTo>
                      <a:pt x="0" y="11322"/>
                      <a:pt x="34" y="11423"/>
                      <a:pt x="100" y="11456"/>
                    </a:cubicBezTo>
                    <a:cubicBezTo>
                      <a:pt x="1968" y="12256"/>
                      <a:pt x="3870" y="13257"/>
                      <a:pt x="5838" y="14458"/>
                    </a:cubicBezTo>
                    <a:cubicBezTo>
                      <a:pt x="5871" y="14458"/>
                      <a:pt x="5905" y="14491"/>
                      <a:pt x="5938" y="14525"/>
                    </a:cubicBezTo>
                    <a:cubicBezTo>
                      <a:pt x="6038" y="14591"/>
                      <a:pt x="6105" y="14658"/>
                      <a:pt x="6238" y="14658"/>
                    </a:cubicBezTo>
                    <a:lnTo>
                      <a:pt x="6271" y="14658"/>
                    </a:lnTo>
                    <a:cubicBezTo>
                      <a:pt x="6338" y="14658"/>
                      <a:pt x="6405" y="14591"/>
                      <a:pt x="6438" y="14525"/>
                    </a:cubicBezTo>
                    <a:cubicBezTo>
                      <a:pt x="7172" y="12957"/>
                      <a:pt x="8340" y="11623"/>
                      <a:pt x="9507" y="10322"/>
                    </a:cubicBezTo>
                    <a:cubicBezTo>
                      <a:pt x="9907" y="9855"/>
                      <a:pt x="10308" y="9388"/>
                      <a:pt x="10708" y="8887"/>
                    </a:cubicBezTo>
                    <a:cubicBezTo>
                      <a:pt x="11842" y="7486"/>
                      <a:pt x="12876" y="5952"/>
                      <a:pt x="13710" y="4351"/>
                    </a:cubicBezTo>
                    <a:cubicBezTo>
                      <a:pt x="13910" y="3984"/>
                      <a:pt x="14077" y="3617"/>
                      <a:pt x="14244" y="3217"/>
                    </a:cubicBezTo>
                    <a:cubicBezTo>
                      <a:pt x="14411" y="2783"/>
                      <a:pt x="14611" y="2349"/>
                      <a:pt x="14844" y="1949"/>
                    </a:cubicBezTo>
                    <a:cubicBezTo>
                      <a:pt x="14944" y="1749"/>
                      <a:pt x="15078" y="1582"/>
                      <a:pt x="15245" y="1415"/>
                    </a:cubicBezTo>
                    <a:cubicBezTo>
                      <a:pt x="15578" y="1048"/>
                      <a:pt x="15912" y="715"/>
                      <a:pt x="15912" y="148"/>
                    </a:cubicBezTo>
                    <a:cubicBezTo>
                      <a:pt x="15912" y="114"/>
                      <a:pt x="15912" y="81"/>
                      <a:pt x="15845" y="48"/>
                    </a:cubicBezTo>
                    <a:cubicBezTo>
                      <a:pt x="15821" y="24"/>
                      <a:pt x="15798" y="1"/>
                      <a:pt x="1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0">
                <a:extLst>
                  <a:ext uri="{FF2B5EF4-FFF2-40B4-BE49-F238E27FC236}">
                    <a16:creationId xmlns:a16="http://schemas.microsoft.com/office/drawing/2014/main" id="{F6C8067F-9E4D-BE11-7712-F9E81EEDB7C6}"/>
                  </a:ext>
                </a:extLst>
              </p:cNvPr>
              <p:cNvSpPr/>
              <p:nvPr/>
            </p:nvSpPr>
            <p:spPr>
              <a:xfrm>
                <a:off x="2427750" y="4029675"/>
                <a:ext cx="93425" cy="51225"/>
              </a:xfrm>
              <a:custGeom>
                <a:avLst/>
                <a:gdLst/>
                <a:ahLst/>
                <a:cxnLst/>
                <a:rect l="l" t="t" r="r" b="b"/>
                <a:pathLst>
                  <a:path w="3737" h="2049" extrusionOk="0">
                    <a:moveTo>
                      <a:pt x="179" y="1"/>
                    </a:moveTo>
                    <a:cubicBezTo>
                      <a:pt x="121" y="1"/>
                      <a:pt x="58" y="38"/>
                      <a:pt x="33" y="113"/>
                    </a:cubicBezTo>
                    <a:cubicBezTo>
                      <a:pt x="0" y="180"/>
                      <a:pt x="33" y="280"/>
                      <a:pt x="100" y="313"/>
                    </a:cubicBezTo>
                    <a:lnTo>
                      <a:pt x="3503" y="2015"/>
                    </a:lnTo>
                    <a:cubicBezTo>
                      <a:pt x="3536" y="2048"/>
                      <a:pt x="3569" y="2048"/>
                      <a:pt x="3569" y="2048"/>
                    </a:cubicBezTo>
                    <a:cubicBezTo>
                      <a:pt x="3636" y="2048"/>
                      <a:pt x="3703" y="2015"/>
                      <a:pt x="3703" y="1948"/>
                    </a:cubicBezTo>
                    <a:cubicBezTo>
                      <a:pt x="3736" y="1881"/>
                      <a:pt x="3703" y="1781"/>
                      <a:pt x="3636" y="1748"/>
                    </a:cubicBezTo>
                    <a:lnTo>
                      <a:pt x="234" y="13"/>
                    </a:lnTo>
                    <a:cubicBezTo>
                      <a:pt x="217" y="5"/>
                      <a:pt x="19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0">
                <a:extLst>
                  <a:ext uri="{FF2B5EF4-FFF2-40B4-BE49-F238E27FC236}">
                    <a16:creationId xmlns:a16="http://schemas.microsoft.com/office/drawing/2014/main" id="{2897E4DC-1421-CE94-ED96-709E4AD590F4}"/>
                  </a:ext>
                </a:extLst>
              </p:cNvPr>
              <p:cNvSpPr/>
              <p:nvPr/>
            </p:nvSpPr>
            <p:spPr>
              <a:xfrm>
                <a:off x="2446925" y="3985300"/>
                <a:ext cx="105925" cy="61400"/>
              </a:xfrm>
              <a:custGeom>
                <a:avLst/>
                <a:gdLst/>
                <a:ahLst/>
                <a:cxnLst/>
                <a:rect l="l" t="t" r="r" b="b"/>
                <a:pathLst>
                  <a:path w="4237" h="2456" extrusionOk="0">
                    <a:moveTo>
                      <a:pt x="160" y="0"/>
                    </a:moveTo>
                    <a:cubicBezTo>
                      <a:pt x="103" y="0"/>
                      <a:pt x="55" y="24"/>
                      <a:pt x="34" y="87"/>
                    </a:cubicBezTo>
                    <a:cubicBezTo>
                      <a:pt x="0" y="154"/>
                      <a:pt x="34" y="254"/>
                      <a:pt x="100" y="287"/>
                    </a:cubicBezTo>
                    <a:cubicBezTo>
                      <a:pt x="1401" y="988"/>
                      <a:pt x="2702" y="1688"/>
                      <a:pt x="3970" y="2455"/>
                    </a:cubicBezTo>
                    <a:lnTo>
                      <a:pt x="4070" y="2455"/>
                    </a:lnTo>
                    <a:cubicBezTo>
                      <a:pt x="4103" y="2455"/>
                      <a:pt x="4170" y="2422"/>
                      <a:pt x="4203" y="2389"/>
                    </a:cubicBezTo>
                    <a:cubicBezTo>
                      <a:pt x="4237" y="2289"/>
                      <a:pt x="4203" y="2222"/>
                      <a:pt x="4137" y="2155"/>
                    </a:cubicBezTo>
                    <a:cubicBezTo>
                      <a:pt x="2869" y="1421"/>
                      <a:pt x="1568" y="687"/>
                      <a:pt x="267" y="20"/>
                    </a:cubicBezTo>
                    <a:cubicBezTo>
                      <a:pt x="230" y="8"/>
                      <a:pt x="194"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0">
                <a:extLst>
                  <a:ext uri="{FF2B5EF4-FFF2-40B4-BE49-F238E27FC236}">
                    <a16:creationId xmlns:a16="http://schemas.microsoft.com/office/drawing/2014/main" id="{9A090586-7FAC-342C-BB5C-4D10898B22BE}"/>
                  </a:ext>
                </a:extLst>
              </p:cNvPr>
              <p:cNvSpPr/>
              <p:nvPr/>
            </p:nvSpPr>
            <p:spPr>
              <a:xfrm>
                <a:off x="2476950" y="3962225"/>
                <a:ext cx="131775" cy="18600"/>
              </a:xfrm>
              <a:custGeom>
                <a:avLst/>
                <a:gdLst/>
                <a:ahLst/>
                <a:cxnLst/>
                <a:rect l="l" t="t" r="r" b="b"/>
                <a:pathLst>
                  <a:path w="5271" h="744" extrusionOk="0">
                    <a:moveTo>
                      <a:pt x="150" y="1"/>
                    </a:moveTo>
                    <a:cubicBezTo>
                      <a:pt x="78" y="1"/>
                      <a:pt x="28" y="60"/>
                      <a:pt x="0" y="143"/>
                    </a:cubicBezTo>
                    <a:cubicBezTo>
                      <a:pt x="0" y="209"/>
                      <a:pt x="67" y="310"/>
                      <a:pt x="134" y="310"/>
                    </a:cubicBezTo>
                    <a:cubicBezTo>
                      <a:pt x="1701" y="610"/>
                      <a:pt x="3269" y="743"/>
                      <a:pt x="4837" y="743"/>
                    </a:cubicBezTo>
                    <a:lnTo>
                      <a:pt x="5104" y="743"/>
                    </a:lnTo>
                    <a:cubicBezTo>
                      <a:pt x="5204" y="743"/>
                      <a:pt x="5271" y="676"/>
                      <a:pt x="5271" y="576"/>
                    </a:cubicBezTo>
                    <a:cubicBezTo>
                      <a:pt x="5271" y="510"/>
                      <a:pt x="5204" y="443"/>
                      <a:pt x="5104" y="443"/>
                    </a:cubicBezTo>
                    <a:cubicBezTo>
                      <a:pt x="3469" y="443"/>
                      <a:pt x="1801" y="310"/>
                      <a:pt x="200" y="9"/>
                    </a:cubicBezTo>
                    <a:cubicBezTo>
                      <a:pt x="183" y="3"/>
                      <a:pt x="166"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0">
                <a:extLst>
                  <a:ext uri="{FF2B5EF4-FFF2-40B4-BE49-F238E27FC236}">
                    <a16:creationId xmlns:a16="http://schemas.microsoft.com/office/drawing/2014/main" id="{752414FB-ADAD-DE83-A4B4-1BACA33D83A2}"/>
                  </a:ext>
                </a:extLst>
              </p:cNvPr>
              <p:cNvSpPr/>
              <p:nvPr/>
            </p:nvSpPr>
            <p:spPr>
              <a:xfrm>
                <a:off x="2639550" y="3793000"/>
                <a:ext cx="81750" cy="11850"/>
              </a:xfrm>
              <a:custGeom>
                <a:avLst/>
                <a:gdLst/>
                <a:ahLst/>
                <a:cxnLst/>
                <a:rect l="l" t="t" r="r" b="b"/>
                <a:pathLst>
                  <a:path w="3270" h="474" extrusionOk="0">
                    <a:moveTo>
                      <a:pt x="3142" y="0"/>
                    </a:moveTo>
                    <a:cubicBezTo>
                      <a:pt x="3130" y="0"/>
                      <a:pt x="3117" y="2"/>
                      <a:pt x="3103" y="7"/>
                    </a:cubicBezTo>
                    <a:lnTo>
                      <a:pt x="134" y="174"/>
                    </a:lnTo>
                    <a:cubicBezTo>
                      <a:pt x="67" y="174"/>
                      <a:pt x="1" y="240"/>
                      <a:pt x="1" y="340"/>
                    </a:cubicBezTo>
                    <a:cubicBezTo>
                      <a:pt x="1" y="407"/>
                      <a:pt x="67" y="474"/>
                      <a:pt x="134" y="474"/>
                    </a:cubicBezTo>
                    <a:lnTo>
                      <a:pt x="168" y="474"/>
                    </a:lnTo>
                    <a:lnTo>
                      <a:pt x="3136" y="307"/>
                    </a:lnTo>
                    <a:cubicBezTo>
                      <a:pt x="3203" y="307"/>
                      <a:pt x="3270" y="240"/>
                      <a:pt x="3270" y="140"/>
                    </a:cubicBezTo>
                    <a:cubicBezTo>
                      <a:pt x="3270" y="83"/>
                      <a:pt x="3220" y="0"/>
                      <a:pt x="3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0">
                <a:extLst>
                  <a:ext uri="{FF2B5EF4-FFF2-40B4-BE49-F238E27FC236}">
                    <a16:creationId xmlns:a16="http://schemas.microsoft.com/office/drawing/2014/main" id="{F902550B-1D33-EB4C-6625-00EDD32CF706}"/>
                  </a:ext>
                </a:extLst>
              </p:cNvPr>
              <p:cNvSpPr/>
              <p:nvPr/>
            </p:nvSpPr>
            <p:spPr>
              <a:xfrm>
                <a:off x="1547100" y="3784825"/>
                <a:ext cx="919025" cy="119275"/>
              </a:xfrm>
              <a:custGeom>
                <a:avLst/>
                <a:gdLst/>
                <a:ahLst/>
                <a:cxnLst/>
                <a:rect l="l" t="t" r="r" b="b"/>
                <a:pathLst>
                  <a:path w="36761" h="4771" extrusionOk="0">
                    <a:moveTo>
                      <a:pt x="36594" y="0"/>
                    </a:moveTo>
                    <a:cubicBezTo>
                      <a:pt x="26753" y="467"/>
                      <a:pt x="16546" y="667"/>
                      <a:pt x="6239" y="667"/>
                    </a:cubicBezTo>
                    <a:lnTo>
                      <a:pt x="5972" y="667"/>
                    </a:lnTo>
                    <a:cubicBezTo>
                      <a:pt x="5004" y="667"/>
                      <a:pt x="4004" y="667"/>
                      <a:pt x="3036" y="868"/>
                    </a:cubicBezTo>
                    <a:cubicBezTo>
                      <a:pt x="2569" y="968"/>
                      <a:pt x="468" y="1802"/>
                      <a:pt x="101" y="2569"/>
                    </a:cubicBezTo>
                    <a:cubicBezTo>
                      <a:pt x="1" y="2769"/>
                      <a:pt x="34" y="2936"/>
                      <a:pt x="68" y="3036"/>
                    </a:cubicBezTo>
                    <a:cubicBezTo>
                      <a:pt x="161" y="3223"/>
                      <a:pt x="391" y="3284"/>
                      <a:pt x="704" y="3284"/>
                    </a:cubicBezTo>
                    <a:cubicBezTo>
                      <a:pt x="950" y="3284"/>
                      <a:pt x="1246" y="3246"/>
                      <a:pt x="1569" y="3203"/>
                    </a:cubicBezTo>
                    <a:cubicBezTo>
                      <a:pt x="1702" y="3169"/>
                      <a:pt x="1836" y="3169"/>
                      <a:pt x="1936" y="3169"/>
                    </a:cubicBezTo>
                    <a:cubicBezTo>
                      <a:pt x="2111" y="3161"/>
                      <a:pt x="2286" y="3157"/>
                      <a:pt x="2461" y="3157"/>
                    </a:cubicBezTo>
                    <a:cubicBezTo>
                      <a:pt x="2986" y="3157"/>
                      <a:pt x="3512" y="3194"/>
                      <a:pt x="4037" y="3269"/>
                    </a:cubicBezTo>
                    <a:cubicBezTo>
                      <a:pt x="4704" y="3369"/>
                      <a:pt x="5405" y="3536"/>
                      <a:pt x="6072" y="3703"/>
                    </a:cubicBezTo>
                    <a:cubicBezTo>
                      <a:pt x="6405" y="3770"/>
                      <a:pt x="6706" y="3836"/>
                      <a:pt x="7006" y="3903"/>
                    </a:cubicBezTo>
                    <a:cubicBezTo>
                      <a:pt x="9274" y="4370"/>
                      <a:pt x="11609" y="4570"/>
                      <a:pt x="13811" y="4770"/>
                    </a:cubicBezTo>
                    <a:cubicBezTo>
                      <a:pt x="13911" y="4770"/>
                      <a:pt x="13978" y="4704"/>
                      <a:pt x="13978" y="4637"/>
                    </a:cubicBezTo>
                    <a:cubicBezTo>
                      <a:pt x="13978" y="4537"/>
                      <a:pt x="13911" y="4470"/>
                      <a:pt x="13811" y="4470"/>
                    </a:cubicBezTo>
                    <a:cubicBezTo>
                      <a:pt x="11643" y="4270"/>
                      <a:pt x="9308" y="4036"/>
                      <a:pt x="7073" y="3603"/>
                    </a:cubicBezTo>
                    <a:cubicBezTo>
                      <a:pt x="6772" y="3503"/>
                      <a:pt x="6472" y="3469"/>
                      <a:pt x="6139" y="3369"/>
                    </a:cubicBezTo>
                    <a:cubicBezTo>
                      <a:pt x="5471" y="3236"/>
                      <a:pt x="4771" y="3069"/>
                      <a:pt x="4070" y="2969"/>
                    </a:cubicBezTo>
                    <a:cubicBezTo>
                      <a:pt x="3370" y="2869"/>
                      <a:pt x="2636" y="2836"/>
                      <a:pt x="1902" y="2836"/>
                    </a:cubicBezTo>
                    <a:cubicBezTo>
                      <a:pt x="1836" y="2836"/>
                      <a:pt x="1669" y="2869"/>
                      <a:pt x="1502" y="2902"/>
                    </a:cubicBezTo>
                    <a:cubicBezTo>
                      <a:pt x="1336" y="2923"/>
                      <a:pt x="962" y="2970"/>
                      <a:pt x="688" y="2970"/>
                    </a:cubicBezTo>
                    <a:cubicBezTo>
                      <a:pt x="523" y="2970"/>
                      <a:pt x="393" y="2953"/>
                      <a:pt x="368" y="2902"/>
                    </a:cubicBezTo>
                    <a:cubicBezTo>
                      <a:pt x="334" y="2869"/>
                      <a:pt x="334" y="2802"/>
                      <a:pt x="368" y="2702"/>
                    </a:cubicBezTo>
                    <a:cubicBezTo>
                      <a:pt x="668" y="2102"/>
                      <a:pt x="2569" y="1301"/>
                      <a:pt x="3103" y="1168"/>
                    </a:cubicBezTo>
                    <a:cubicBezTo>
                      <a:pt x="4037" y="968"/>
                      <a:pt x="5004" y="968"/>
                      <a:pt x="5972" y="968"/>
                    </a:cubicBezTo>
                    <a:lnTo>
                      <a:pt x="6239" y="968"/>
                    </a:lnTo>
                    <a:cubicBezTo>
                      <a:pt x="6885" y="970"/>
                      <a:pt x="7532" y="971"/>
                      <a:pt x="8178" y="971"/>
                    </a:cubicBezTo>
                    <a:cubicBezTo>
                      <a:pt x="17826" y="971"/>
                      <a:pt x="27373" y="738"/>
                      <a:pt x="36627" y="300"/>
                    </a:cubicBezTo>
                    <a:cubicBezTo>
                      <a:pt x="36694" y="300"/>
                      <a:pt x="36760" y="234"/>
                      <a:pt x="36760" y="167"/>
                    </a:cubicBezTo>
                    <a:cubicBezTo>
                      <a:pt x="36760" y="67"/>
                      <a:pt x="36694" y="0"/>
                      <a:pt x="36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0">
                <a:extLst>
                  <a:ext uri="{FF2B5EF4-FFF2-40B4-BE49-F238E27FC236}">
                    <a16:creationId xmlns:a16="http://schemas.microsoft.com/office/drawing/2014/main" id="{6818F236-F4C9-3870-B4A9-27073C25DF5B}"/>
                  </a:ext>
                </a:extLst>
              </p:cNvPr>
              <p:cNvSpPr/>
              <p:nvPr/>
            </p:nvSpPr>
            <p:spPr>
              <a:xfrm>
                <a:off x="1886525" y="3881800"/>
                <a:ext cx="147625" cy="59825"/>
              </a:xfrm>
              <a:custGeom>
                <a:avLst/>
                <a:gdLst/>
                <a:ahLst/>
                <a:cxnLst/>
                <a:rect l="l" t="t" r="r" b="b"/>
                <a:pathLst>
                  <a:path w="5905" h="2393" extrusionOk="0">
                    <a:moveTo>
                      <a:pt x="1194" y="0"/>
                    </a:moveTo>
                    <a:cubicBezTo>
                      <a:pt x="955" y="0"/>
                      <a:pt x="836" y="43"/>
                      <a:pt x="701" y="124"/>
                    </a:cubicBezTo>
                    <a:cubicBezTo>
                      <a:pt x="401" y="291"/>
                      <a:pt x="0" y="591"/>
                      <a:pt x="67" y="925"/>
                    </a:cubicBezTo>
                    <a:cubicBezTo>
                      <a:pt x="134" y="1425"/>
                      <a:pt x="1101" y="1625"/>
                      <a:pt x="2702" y="1925"/>
                    </a:cubicBezTo>
                    <a:cubicBezTo>
                      <a:pt x="3436" y="2059"/>
                      <a:pt x="4170" y="2192"/>
                      <a:pt x="4704" y="2359"/>
                    </a:cubicBezTo>
                    <a:cubicBezTo>
                      <a:pt x="4704" y="2392"/>
                      <a:pt x="4737" y="2392"/>
                      <a:pt x="4737" y="2392"/>
                    </a:cubicBezTo>
                    <a:cubicBezTo>
                      <a:pt x="4804" y="2392"/>
                      <a:pt x="4870" y="2359"/>
                      <a:pt x="4904" y="2292"/>
                    </a:cubicBezTo>
                    <a:cubicBezTo>
                      <a:pt x="4937" y="2192"/>
                      <a:pt x="4870" y="2092"/>
                      <a:pt x="4804" y="2092"/>
                    </a:cubicBezTo>
                    <a:cubicBezTo>
                      <a:pt x="4270" y="1892"/>
                      <a:pt x="3503" y="1759"/>
                      <a:pt x="2736" y="1592"/>
                    </a:cubicBezTo>
                    <a:cubicBezTo>
                      <a:pt x="1768" y="1425"/>
                      <a:pt x="434" y="1192"/>
                      <a:pt x="367" y="858"/>
                    </a:cubicBezTo>
                    <a:cubicBezTo>
                      <a:pt x="367" y="825"/>
                      <a:pt x="367" y="691"/>
                      <a:pt x="868" y="391"/>
                    </a:cubicBezTo>
                    <a:cubicBezTo>
                      <a:pt x="952" y="343"/>
                      <a:pt x="1036" y="316"/>
                      <a:pt x="1208" y="316"/>
                    </a:cubicBezTo>
                    <a:cubicBezTo>
                      <a:pt x="1513" y="316"/>
                      <a:pt x="2093" y="399"/>
                      <a:pt x="3436" y="591"/>
                    </a:cubicBezTo>
                    <a:cubicBezTo>
                      <a:pt x="4036" y="691"/>
                      <a:pt x="4770" y="791"/>
                      <a:pt x="5704" y="925"/>
                    </a:cubicBezTo>
                    <a:cubicBezTo>
                      <a:pt x="5722" y="931"/>
                      <a:pt x="5739" y="933"/>
                      <a:pt x="5754" y="933"/>
                    </a:cubicBezTo>
                    <a:cubicBezTo>
                      <a:pt x="5827" y="933"/>
                      <a:pt x="5877" y="874"/>
                      <a:pt x="5904" y="791"/>
                    </a:cubicBezTo>
                    <a:cubicBezTo>
                      <a:pt x="5904" y="725"/>
                      <a:pt x="5838" y="624"/>
                      <a:pt x="5771" y="624"/>
                    </a:cubicBezTo>
                    <a:cubicBezTo>
                      <a:pt x="4804" y="491"/>
                      <a:pt x="4070" y="358"/>
                      <a:pt x="3469" y="291"/>
                    </a:cubicBezTo>
                    <a:cubicBezTo>
                      <a:pt x="2160" y="92"/>
                      <a:pt x="1547" y="0"/>
                      <a:pt x="1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0">
                <a:extLst>
                  <a:ext uri="{FF2B5EF4-FFF2-40B4-BE49-F238E27FC236}">
                    <a16:creationId xmlns:a16="http://schemas.microsoft.com/office/drawing/2014/main" id="{58C0E31B-CA2A-7733-F3CD-E605D0F5B787}"/>
                  </a:ext>
                </a:extLst>
              </p:cNvPr>
              <p:cNvSpPr/>
              <p:nvPr/>
            </p:nvSpPr>
            <p:spPr>
              <a:xfrm>
                <a:off x="1648850" y="3804000"/>
                <a:ext cx="783075" cy="26700"/>
              </a:xfrm>
              <a:custGeom>
                <a:avLst/>
                <a:gdLst/>
                <a:ahLst/>
                <a:cxnLst/>
                <a:rect l="l" t="t" r="r" b="b"/>
                <a:pathLst>
                  <a:path w="31323" h="1068" extrusionOk="0">
                    <a:moveTo>
                      <a:pt x="31156" y="0"/>
                    </a:moveTo>
                    <a:cubicBezTo>
                      <a:pt x="20882" y="334"/>
                      <a:pt x="10441" y="601"/>
                      <a:pt x="134" y="734"/>
                    </a:cubicBezTo>
                    <a:cubicBezTo>
                      <a:pt x="67" y="734"/>
                      <a:pt x="0" y="801"/>
                      <a:pt x="0" y="901"/>
                    </a:cubicBezTo>
                    <a:cubicBezTo>
                      <a:pt x="0" y="968"/>
                      <a:pt x="67" y="1068"/>
                      <a:pt x="167" y="1068"/>
                    </a:cubicBezTo>
                    <a:cubicBezTo>
                      <a:pt x="10441" y="901"/>
                      <a:pt x="20882" y="668"/>
                      <a:pt x="31156" y="301"/>
                    </a:cubicBezTo>
                    <a:cubicBezTo>
                      <a:pt x="31256" y="301"/>
                      <a:pt x="31323" y="234"/>
                      <a:pt x="31323" y="134"/>
                    </a:cubicBezTo>
                    <a:cubicBezTo>
                      <a:pt x="31323" y="67"/>
                      <a:pt x="31256" y="0"/>
                      <a:pt x="3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0">
                <a:extLst>
                  <a:ext uri="{FF2B5EF4-FFF2-40B4-BE49-F238E27FC236}">
                    <a16:creationId xmlns:a16="http://schemas.microsoft.com/office/drawing/2014/main" id="{38938EAD-F3EE-EA9F-5DBA-55DF957EF8FF}"/>
                  </a:ext>
                </a:extLst>
              </p:cNvPr>
              <p:cNvSpPr/>
              <p:nvPr/>
            </p:nvSpPr>
            <p:spPr>
              <a:xfrm>
                <a:off x="1703900" y="3854875"/>
                <a:ext cx="169300" cy="24200"/>
              </a:xfrm>
              <a:custGeom>
                <a:avLst/>
                <a:gdLst/>
                <a:ahLst/>
                <a:cxnLst/>
                <a:rect l="l" t="t" r="r" b="b"/>
                <a:pathLst>
                  <a:path w="6772" h="968" extrusionOk="0">
                    <a:moveTo>
                      <a:pt x="167" y="0"/>
                    </a:moveTo>
                    <a:cubicBezTo>
                      <a:pt x="67" y="0"/>
                      <a:pt x="0" y="67"/>
                      <a:pt x="0" y="134"/>
                    </a:cubicBezTo>
                    <a:cubicBezTo>
                      <a:pt x="0" y="234"/>
                      <a:pt x="67" y="300"/>
                      <a:pt x="167" y="300"/>
                    </a:cubicBezTo>
                    <a:cubicBezTo>
                      <a:pt x="1534" y="334"/>
                      <a:pt x="2935" y="501"/>
                      <a:pt x="4303" y="734"/>
                    </a:cubicBezTo>
                    <a:lnTo>
                      <a:pt x="4503" y="801"/>
                    </a:lnTo>
                    <a:cubicBezTo>
                      <a:pt x="5037" y="868"/>
                      <a:pt x="5571" y="968"/>
                      <a:pt x="6104" y="968"/>
                    </a:cubicBezTo>
                    <a:lnTo>
                      <a:pt x="6605" y="968"/>
                    </a:lnTo>
                    <a:cubicBezTo>
                      <a:pt x="6705" y="934"/>
                      <a:pt x="6772" y="868"/>
                      <a:pt x="6738" y="767"/>
                    </a:cubicBezTo>
                    <a:cubicBezTo>
                      <a:pt x="6738" y="701"/>
                      <a:pt x="6638" y="634"/>
                      <a:pt x="6571" y="634"/>
                    </a:cubicBezTo>
                    <a:cubicBezTo>
                      <a:pt x="6405" y="659"/>
                      <a:pt x="6238" y="669"/>
                      <a:pt x="6071" y="669"/>
                    </a:cubicBezTo>
                    <a:cubicBezTo>
                      <a:pt x="5571" y="669"/>
                      <a:pt x="5070" y="576"/>
                      <a:pt x="4570" y="501"/>
                    </a:cubicBezTo>
                    <a:lnTo>
                      <a:pt x="4370" y="434"/>
                    </a:lnTo>
                    <a:cubicBezTo>
                      <a:pt x="2969" y="200"/>
                      <a:pt x="1568" y="34"/>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0">
                <a:extLst>
                  <a:ext uri="{FF2B5EF4-FFF2-40B4-BE49-F238E27FC236}">
                    <a16:creationId xmlns:a16="http://schemas.microsoft.com/office/drawing/2014/main" id="{2EF3C1C7-A95B-6FD8-2652-5F52ED85AD09}"/>
                  </a:ext>
                </a:extLst>
              </p:cNvPr>
              <p:cNvSpPr/>
              <p:nvPr/>
            </p:nvSpPr>
            <p:spPr>
              <a:xfrm>
                <a:off x="2015775" y="3939100"/>
                <a:ext cx="182650" cy="43375"/>
              </a:xfrm>
              <a:custGeom>
                <a:avLst/>
                <a:gdLst/>
                <a:ahLst/>
                <a:cxnLst/>
                <a:rect l="l" t="t" r="r" b="b"/>
                <a:pathLst>
                  <a:path w="7306" h="1735" extrusionOk="0">
                    <a:moveTo>
                      <a:pt x="234" y="0"/>
                    </a:moveTo>
                    <a:cubicBezTo>
                      <a:pt x="134" y="0"/>
                      <a:pt x="67" y="34"/>
                      <a:pt x="34" y="134"/>
                    </a:cubicBezTo>
                    <a:cubicBezTo>
                      <a:pt x="1" y="234"/>
                      <a:pt x="67" y="301"/>
                      <a:pt x="167" y="301"/>
                    </a:cubicBezTo>
                    <a:lnTo>
                      <a:pt x="1168" y="501"/>
                    </a:lnTo>
                    <a:cubicBezTo>
                      <a:pt x="3136" y="868"/>
                      <a:pt x="5171" y="1235"/>
                      <a:pt x="7106" y="1702"/>
                    </a:cubicBezTo>
                    <a:cubicBezTo>
                      <a:pt x="7106" y="1735"/>
                      <a:pt x="7106" y="1735"/>
                      <a:pt x="7139" y="1735"/>
                    </a:cubicBezTo>
                    <a:cubicBezTo>
                      <a:pt x="7206" y="1735"/>
                      <a:pt x="7272" y="1668"/>
                      <a:pt x="7272" y="1601"/>
                    </a:cubicBezTo>
                    <a:cubicBezTo>
                      <a:pt x="7306" y="1535"/>
                      <a:pt x="7239" y="1435"/>
                      <a:pt x="7172" y="1401"/>
                    </a:cubicBezTo>
                    <a:cubicBezTo>
                      <a:pt x="5238" y="934"/>
                      <a:pt x="3203" y="567"/>
                      <a:pt x="1235" y="200"/>
                    </a:cubicBezTo>
                    <a:lnTo>
                      <a:pt x="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0">
                <a:extLst>
                  <a:ext uri="{FF2B5EF4-FFF2-40B4-BE49-F238E27FC236}">
                    <a16:creationId xmlns:a16="http://schemas.microsoft.com/office/drawing/2014/main" id="{96EA21AC-7DF9-FF8F-134D-24A853DA9F12}"/>
                  </a:ext>
                </a:extLst>
              </p:cNvPr>
              <p:cNvSpPr/>
              <p:nvPr/>
            </p:nvSpPr>
            <p:spPr>
              <a:xfrm>
                <a:off x="2049125" y="3902400"/>
                <a:ext cx="179325" cy="30050"/>
              </a:xfrm>
              <a:custGeom>
                <a:avLst/>
                <a:gdLst/>
                <a:ahLst/>
                <a:cxnLst/>
                <a:rect l="l" t="t" r="r" b="b"/>
                <a:pathLst>
                  <a:path w="7173" h="1202" extrusionOk="0">
                    <a:moveTo>
                      <a:pt x="168" y="1"/>
                    </a:moveTo>
                    <a:cubicBezTo>
                      <a:pt x="68" y="1"/>
                      <a:pt x="1" y="34"/>
                      <a:pt x="1" y="134"/>
                    </a:cubicBezTo>
                    <a:cubicBezTo>
                      <a:pt x="1" y="234"/>
                      <a:pt x="34" y="301"/>
                      <a:pt x="134" y="301"/>
                    </a:cubicBezTo>
                    <a:cubicBezTo>
                      <a:pt x="1235" y="434"/>
                      <a:pt x="2403" y="601"/>
                      <a:pt x="3570" y="768"/>
                    </a:cubicBezTo>
                    <a:cubicBezTo>
                      <a:pt x="4704" y="901"/>
                      <a:pt x="5872" y="1068"/>
                      <a:pt x="7006" y="1201"/>
                    </a:cubicBezTo>
                    <a:cubicBezTo>
                      <a:pt x="7106" y="1201"/>
                      <a:pt x="7173" y="1135"/>
                      <a:pt x="7173" y="1068"/>
                    </a:cubicBezTo>
                    <a:cubicBezTo>
                      <a:pt x="7173" y="968"/>
                      <a:pt x="7106" y="901"/>
                      <a:pt x="7039" y="901"/>
                    </a:cubicBezTo>
                    <a:cubicBezTo>
                      <a:pt x="5905" y="734"/>
                      <a:pt x="4771" y="601"/>
                      <a:pt x="3603" y="434"/>
                    </a:cubicBezTo>
                    <a:cubicBezTo>
                      <a:pt x="2436" y="301"/>
                      <a:pt x="1302" y="134"/>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0">
                <a:extLst>
                  <a:ext uri="{FF2B5EF4-FFF2-40B4-BE49-F238E27FC236}">
                    <a16:creationId xmlns:a16="http://schemas.microsoft.com/office/drawing/2014/main" id="{05C6B076-B564-5E89-F029-4E8649D50F40}"/>
                  </a:ext>
                </a:extLst>
              </p:cNvPr>
              <p:cNvSpPr/>
              <p:nvPr/>
            </p:nvSpPr>
            <p:spPr>
              <a:xfrm>
                <a:off x="2207575" y="3980800"/>
                <a:ext cx="173500" cy="43375"/>
              </a:xfrm>
              <a:custGeom>
                <a:avLst/>
                <a:gdLst/>
                <a:ahLst/>
                <a:cxnLst/>
                <a:rect l="l" t="t" r="r" b="b"/>
                <a:pathLst>
                  <a:path w="6940" h="1735" extrusionOk="0">
                    <a:moveTo>
                      <a:pt x="201" y="0"/>
                    </a:moveTo>
                    <a:cubicBezTo>
                      <a:pt x="101" y="0"/>
                      <a:pt x="34" y="67"/>
                      <a:pt x="34" y="134"/>
                    </a:cubicBezTo>
                    <a:cubicBezTo>
                      <a:pt x="1" y="234"/>
                      <a:pt x="67" y="300"/>
                      <a:pt x="168" y="300"/>
                    </a:cubicBezTo>
                    <a:cubicBezTo>
                      <a:pt x="1202" y="434"/>
                      <a:pt x="2169" y="667"/>
                      <a:pt x="2936" y="867"/>
                    </a:cubicBezTo>
                    <a:cubicBezTo>
                      <a:pt x="3100" y="922"/>
                      <a:pt x="3285" y="976"/>
                      <a:pt x="3493" y="976"/>
                    </a:cubicBezTo>
                    <a:cubicBezTo>
                      <a:pt x="3540" y="976"/>
                      <a:pt x="3588" y="974"/>
                      <a:pt x="3637" y="968"/>
                    </a:cubicBezTo>
                    <a:cubicBezTo>
                      <a:pt x="3837" y="934"/>
                      <a:pt x="4070" y="801"/>
                      <a:pt x="4170" y="601"/>
                    </a:cubicBezTo>
                    <a:cubicBezTo>
                      <a:pt x="4571" y="767"/>
                      <a:pt x="4971" y="934"/>
                      <a:pt x="5338" y="1134"/>
                    </a:cubicBezTo>
                    <a:cubicBezTo>
                      <a:pt x="5805" y="1301"/>
                      <a:pt x="6239" y="1501"/>
                      <a:pt x="6672" y="1701"/>
                    </a:cubicBezTo>
                    <a:cubicBezTo>
                      <a:pt x="6706" y="1701"/>
                      <a:pt x="6739" y="1735"/>
                      <a:pt x="6739" y="1735"/>
                    </a:cubicBezTo>
                    <a:cubicBezTo>
                      <a:pt x="6806" y="1735"/>
                      <a:pt x="6872" y="1668"/>
                      <a:pt x="6906" y="1635"/>
                    </a:cubicBezTo>
                    <a:cubicBezTo>
                      <a:pt x="6939" y="1535"/>
                      <a:pt x="6906" y="1468"/>
                      <a:pt x="6806" y="1435"/>
                    </a:cubicBezTo>
                    <a:cubicBezTo>
                      <a:pt x="6372" y="1234"/>
                      <a:pt x="5938" y="1034"/>
                      <a:pt x="5471" y="834"/>
                    </a:cubicBezTo>
                    <a:cubicBezTo>
                      <a:pt x="5038" y="634"/>
                      <a:pt x="4571" y="434"/>
                      <a:pt x="4137" y="234"/>
                    </a:cubicBezTo>
                    <a:cubicBezTo>
                      <a:pt x="4104" y="234"/>
                      <a:pt x="4037" y="234"/>
                      <a:pt x="4004" y="267"/>
                    </a:cubicBezTo>
                    <a:cubicBezTo>
                      <a:pt x="3970" y="267"/>
                      <a:pt x="3937" y="334"/>
                      <a:pt x="3937" y="367"/>
                    </a:cubicBezTo>
                    <a:cubicBezTo>
                      <a:pt x="3904" y="534"/>
                      <a:pt x="3737" y="634"/>
                      <a:pt x="3603" y="667"/>
                    </a:cubicBezTo>
                    <a:cubicBezTo>
                      <a:pt x="3567" y="673"/>
                      <a:pt x="3530" y="676"/>
                      <a:pt x="3493" y="676"/>
                    </a:cubicBezTo>
                    <a:cubicBezTo>
                      <a:pt x="3330" y="676"/>
                      <a:pt x="3166" y="622"/>
                      <a:pt x="3003" y="567"/>
                    </a:cubicBezTo>
                    <a:cubicBezTo>
                      <a:pt x="2236" y="367"/>
                      <a:pt x="1268" y="10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0">
                <a:extLst>
                  <a:ext uri="{FF2B5EF4-FFF2-40B4-BE49-F238E27FC236}">
                    <a16:creationId xmlns:a16="http://schemas.microsoft.com/office/drawing/2014/main" id="{83E41E4C-4333-6527-5B24-B07DEB02973D}"/>
                  </a:ext>
                </a:extLst>
              </p:cNvPr>
              <p:cNvSpPr/>
              <p:nvPr/>
            </p:nvSpPr>
            <p:spPr>
              <a:xfrm>
                <a:off x="2246775" y="3930750"/>
                <a:ext cx="86750" cy="43400"/>
              </a:xfrm>
              <a:custGeom>
                <a:avLst/>
                <a:gdLst/>
                <a:ahLst/>
                <a:cxnLst/>
                <a:rect l="l" t="t" r="r" b="b"/>
                <a:pathLst>
                  <a:path w="3470" h="1736" extrusionOk="0">
                    <a:moveTo>
                      <a:pt x="167" y="1"/>
                    </a:moveTo>
                    <a:cubicBezTo>
                      <a:pt x="101" y="1"/>
                      <a:pt x="1" y="67"/>
                      <a:pt x="1" y="134"/>
                    </a:cubicBezTo>
                    <a:cubicBezTo>
                      <a:pt x="1" y="234"/>
                      <a:pt x="34" y="301"/>
                      <a:pt x="134" y="334"/>
                    </a:cubicBezTo>
                    <a:cubicBezTo>
                      <a:pt x="968" y="468"/>
                      <a:pt x="1902" y="568"/>
                      <a:pt x="3036" y="635"/>
                    </a:cubicBezTo>
                    <a:cubicBezTo>
                      <a:pt x="2903" y="935"/>
                      <a:pt x="2769" y="1235"/>
                      <a:pt x="2702" y="1569"/>
                    </a:cubicBezTo>
                    <a:cubicBezTo>
                      <a:pt x="2702" y="1635"/>
                      <a:pt x="2736" y="1735"/>
                      <a:pt x="2836" y="1735"/>
                    </a:cubicBezTo>
                    <a:lnTo>
                      <a:pt x="2869" y="1735"/>
                    </a:lnTo>
                    <a:cubicBezTo>
                      <a:pt x="2936" y="1735"/>
                      <a:pt x="3003" y="1702"/>
                      <a:pt x="3036" y="1635"/>
                    </a:cubicBezTo>
                    <a:cubicBezTo>
                      <a:pt x="3103" y="1268"/>
                      <a:pt x="3236" y="901"/>
                      <a:pt x="3436" y="568"/>
                    </a:cubicBezTo>
                    <a:cubicBezTo>
                      <a:pt x="3470" y="534"/>
                      <a:pt x="3470" y="468"/>
                      <a:pt x="3436" y="434"/>
                    </a:cubicBezTo>
                    <a:cubicBezTo>
                      <a:pt x="3403" y="368"/>
                      <a:pt x="3370" y="334"/>
                      <a:pt x="3303" y="334"/>
                    </a:cubicBezTo>
                    <a:cubicBezTo>
                      <a:pt x="2035" y="268"/>
                      <a:pt x="1068" y="168"/>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0">
                <a:extLst>
                  <a:ext uri="{FF2B5EF4-FFF2-40B4-BE49-F238E27FC236}">
                    <a16:creationId xmlns:a16="http://schemas.microsoft.com/office/drawing/2014/main" id="{7BE3A66F-F561-EADE-9898-2A2D45522C80}"/>
                  </a:ext>
                </a:extLst>
              </p:cNvPr>
              <p:cNvSpPr/>
              <p:nvPr/>
            </p:nvSpPr>
            <p:spPr>
              <a:xfrm>
                <a:off x="2342675" y="3958050"/>
                <a:ext cx="47550" cy="21925"/>
              </a:xfrm>
              <a:custGeom>
                <a:avLst/>
                <a:gdLst/>
                <a:ahLst/>
                <a:cxnLst/>
                <a:rect l="l" t="t" r="r" b="b"/>
                <a:pathLst>
                  <a:path w="1902" h="877" extrusionOk="0">
                    <a:moveTo>
                      <a:pt x="195" y="1"/>
                    </a:moveTo>
                    <a:cubicBezTo>
                      <a:pt x="133" y="1"/>
                      <a:pt x="61" y="55"/>
                      <a:pt x="34" y="110"/>
                    </a:cubicBezTo>
                    <a:cubicBezTo>
                      <a:pt x="1" y="210"/>
                      <a:pt x="34" y="276"/>
                      <a:pt x="134" y="310"/>
                    </a:cubicBezTo>
                    <a:cubicBezTo>
                      <a:pt x="634" y="510"/>
                      <a:pt x="1168" y="710"/>
                      <a:pt x="1702" y="877"/>
                    </a:cubicBezTo>
                    <a:lnTo>
                      <a:pt x="1735" y="877"/>
                    </a:lnTo>
                    <a:cubicBezTo>
                      <a:pt x="1802" y="877"/>
                      <a:pt x="1869" y="843"/>
                      <a:pt x="1869" y="777"/>
                    </a:cubicBezTo>
                    <a:cubicBezTo>
                      <a:pt x="1902" y="677"/>
                      <a:pt x="1869" y="610"/>
                      <a:pt x="1769" y="577"/>
                    </a:cubicBezTo>
                    <a:cubicBezTo>
                      <a:pt x="1268" y="410"/>
                      <a:pt x="734" y="210"/>
                      <a:pt x="234" y="10"/>
                    </a:cubicBezTo>
                    <a:cubicBezTo>
                      <a:pt x="222" y="3"/>
                      <a:pt x="208"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0">
                <a:extLst>
                  <a:ext uri="{FF2B5EF4-FFF2-40B4-BE49-F238E27FC236}">
                    <a16:creationId xmlns:a16="http://schemas.microsoft.com/office/drawing/2014/main" id="{CD88EF31-2B9E-8E7E-E318-4D55CBC5AA7A}"/>
                  </a:ext>
                </a:extLst>
              </p:cNvPr>
              <p:cNvSpPr/>
              <p:nvPr/>
            </p:nvSpPr>
            <p:spPr>
              <a:xfrm>
                <a:off x="2371875" y="3835625"/>
                <a:ext cx="79250" cy="109325"/>
              </a:xfrm>
              <a:custGeom>
                <a:avLst/>
                <a:gdLst/>
                <a:ahLst/>
                <a:cxnLst/>
                <a:rect l="l" t="t" r="r" b="b"/>
                <a:pathLst>
                  <a:path w="3170" h="4373" extrusionOk="0">
                    <a:moveTo>
                      <a:pt x="2982" y="0"/>
                    </a:moveTo>
                    <a:cubicBezTo>
                      <a:pt x="2931" y="0"/>
                      <a:pt x="2877" y="28"/>
                      <a:pt x="2835" y="70"/>
                    </a:cubicBezTo>
                    <a:cubicBezTo>
                      <a:pt x="2002" y="1471"/>
                      <a:pt x="1101" y="2838"/>
                      <a:pt x="67" y="4106"/>
                    </a:cubicBezTo>
                    <a:cubicBezTo>
                      <a:pt x="0" y="4173"/>
                      <a:pt x="33" y="4273"/>
                      <a:pt x="100" y="4339"/>
                    </a:cubicBezTo>
                    <a:cubicBezTo>
                      <a:pt x="134" y="4339"/>
                      <a:pt x="167" y="4373"/>
                      <a:pt x="200" y="4373"/>
                    </a:cubicBezTo>
                    <a:cubicBezTo>
                      <a:pt x="234" y="4373"/>
                      <a:pt x="267" y="4339"/>
                      <a:pt x="300" y="4306"/>
                    </a:cubicBezTo>
                    <a:cubicBezTo>
                      <a:pt x="1334" y="3005"/>
                      <a:pt x="2268" y="1671"/>
                      <a:pt x="3102" y="237"/>
                    </a:cubicBezTo>
                    <a:cubicBezTo>
                      <a:pt x="3169" y="170"/>
                      <a:pt x="3136" y="70"/>
                      <a:pt x="3069" y="36"/>
                    </a:cubicBezTo>
                    <a:cubicBezTo>
                      <a:pt x="3043" y="11"/>
                      <a:pt x="3013" y="0"/>
                      <a:pt x="2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0">
                <a:extLst>
                  <a:ext uri="{FF2B5EF4-FFF2-40B4-BE49-F238E27FC236}">
                    <a16:creationId xmlns:a16="http://schemas.microsoft.com/office/drawing/2014/main" id="{E35381D7-8BDF-BE8F-BB2E-B50B6E94CCE9}"/>
                  </a:ext>
                </a:extLst>
              </p:cNvPr>
              <p:cNvSpPr/>
              <p:nvPr/>
            </p:nvSpPr>
            <p:spPr>
              <a:xfrm>
                <a:off x="2401875" y="3897325"/>
                <a:ext cx="39225" cy="34300"/>
              </a:xfrm>
              <a:custGeom>
                <a:avLst/>
                <a:gdLst/>
                <a:ahLst/>
                <a:cxnLst/>
                <a:rect l="l" t="t" r="r" b="b"/>
                <a:pathLst>
                  <a:path w="1569" h="1372" extrusionOk="0">
                    <a:moveTo>
                      <a:pt x="1389" y="0"/>
                    </a:moveTo>
                    <a:cubicBezTo>
                      <a:pt x="1358" y="0"/>
                      <a:pt x="1327" y="11"/>
                      <a:pt x="1302" y="37"/>
                    </a:cubicBezTo>
                    <a:lnTo>
                      <a:pt x="101" y="1104"/>
                    </a:lnTo>
                    <a:cubicBezTo>
                      <a:pt x="34" y="1138"/>
                      <a:pt x="1" y="1238"/>
                      <a:pt x="68" y="1304"/>
                    </a:cubicBezTo>
                    <a:cubicBezTo>
                      <a:pt x="101" y="1338"/>
                      <a:pt x="134" y="1371"/>
                      <a:pt x="201" y="1371"/>
                    </a:cubicBezTo>
                    <a:cubicBezTo>
                      <a:pt x="234" y="1371"/>
                      <a:pt x="268" y="1371"/>
                      <a:pt x="301" y="1338"/>
                    </a:cubicBezTo>
                    <a:lnTo>
                      <a:pt x="1502" y="270"/>
                    </a:lnTo>
                    <a:cubicBezTo>
                      <a:pt x="1569" y="204"/>
                      <a:pt x="1569" y="137"/>
                      <a:pt x="1535" y="70"/>
                    </a:cubicBezTo>
                    <a:cubicBezTo>
                      <a:pt x="1494" y="29"/>
                      <a:pt x="1440" y="0"/>
                      <a:pt x="1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0">
                <a:extLst>
                  <a:ext uri="{FF2B5EF4-FFF2-40B4-BE49-F238E27FC236}">
                    <a16:creationId xmlns:a16="http://schemas.microsoft.com/office/drawing/2014/main" id="{6A36F310-1DBE-6EBF-76FA-913530C6009A}"/>
                  </a:ext>
                </a:extLst>
              </p:cNvPr>
              <p:cNvSpPr/>
              <p:nvPr/>
            </p:nvSpPr>
            <p:spPr>
              <a:xfrm>
                <a:off x="2467775" y="3728200"/>
                <a:ext cx="485375" cy="564500"/>
              </a:xfrm>
              <a:custGeom>
                <a:avLst/>
                <a:gdLst/>
                <a:ahLst/>
                <a:cxnLst/>
                <a:rect l="l" t="t" r="r" b="b"/>
                <a:pathLst>
                  <a:path w="19415" h="22580" extrusionOk="0">
                    <a:moveTo>
                      <a:pt x="13455" y="1"/>
                    </a:moveTo>
                    <a:cubicBezTo>
                      <a:pt x="12809" y="1"/>
                      <a:pt x="12053" y="548"/>
                      <a:pt x="11141" y="1665"/>
                    </a:cubicBezTo>
                    <a:cubicBezTo>
                      <a:pt x="11075" y="1732"/>
                      <a:pt x="11108" y="1832"/>
                      <a:pt x="11175" y="1865"/>
                    </a:cubicBezTo>
                    <a:cubicBezTo>
                      <a:pt x="11208" y="1898"/>
                      <a:pt x="11250" y="1915"/>
                      <a:pt x="11287" y="1915"/>
                    </a:cubicBezTo>
                    <a:cubicBezTo>
                      <a:pt x="11325" y="1915"/>
                      <a:pt x="11358" y="1898"/>
                      <a:pt x="11375" y="1865"/>
                    </a:cubicBezTo>
                    <a:cubicBezTo>
                      <a:pt x="12231" y="825"/>
                      <a:pt x="12947" y="318"/>
                      <a:pt x="13498" y="318"/>
                    </a:cubicBezTo>
                    <a:cubicBezTo>
                      <a:pt x="13548" y="318"/>
                      <a:pt x="13596" y="322"/>
                      <a:pt x="13643" y="331"/>
                    </a:cubicBezTo>
                    <a:cubicBezTo>
                      <a:pt x="14444" y="497"/>
                      <a:pt x="14844" y="1932"/>
                      <a:pt x="15111" y="2866"/>
                    </a:cubicBezTo>
                    <a:cubicBezTo>
                      <a:pt x="15211" y="3266"/>
                      <a:pt x="15278" y="3600"/>
                      <a:pt x="15378" y="3766"/>
                    </a:cubicBezTo>
                    <a:cubicBezTo>
                      <a:pt x="15587" y="4148"/>
                      <a:pt x="16001" y="4284"/>
                      <a:pt x="16490" y="4284"/>
                    </a:cubicBezTo>
                    <a:cubicBezTo>
                      <a:pt x="17326" y="4284"/>
                      <a:pt x="18382" y="3885"/>
                      <a:pt x="19014" y="3633"/>
                    </a:cubicBezTo>
                    <a:lnTo>
                      <a:pt x="19014" y="3633"/>
                    </a:lnTo>
                    <a:cubicBezTo>
                      <a:pt x="16812" y="10304"/>
                      <a:pt x="6805" y="21779"/>
                      <a:pt x="4637" y="22246"/>
                    </a:cubicBezTo>
                    <a:cubicBezTo>
                      <a:pt x="4554" y="22260"/>
                      <a:pt x="4477" y="22268"/>
                      <a:pt x="4405" y="22268"/>
                    </a:cubicBezTo>
                    <a:cubicBezTo>
                      <a:pt x="4304" y="22268"/>
                      <a:pt x="4215" y="22252"/>
                      <a:pt x="4136" y="22213"/>
                    </a:cubicBezTo>
                    <a:cubicBezTo>
                      <a:pt x="3970" y="22079"/>
                      <a:pt x="3903" y="21813"/>
                      <a:pt x="3870" y="21546"/>
                    </a:cubicBezTo>
                    <a:cubicBezTo>
                      <a:pt x="3803" y="21379"/>
                      <a:pt x="3770" y="21212"/>
                      <a:pt x="3703" y="21079"/>
                    </a:cubicBezTo>
                    <a:cubicBezTo>
                      <a:pt x="3510" y="20798"/>
                      <a:pt x="3262" y="20711"/>
                      <a:pt x="2992" y="20711"/>
                    </a:cubicBezTo>
                    <a:cubicBezTo>
                      <a:pt x="2749" y="20711"/>
                      <a:pt x="2488" y="20782"/>
                      <a:pt x="2235" y="20845"/>
                    </a:cubicBezTo>
                    <a:cubicBezTo>
                      <a:pt x="2003" y="20892"/>
                      <a:pt x="1755" y="20954"/>
                      <a:pt x="1535" y="20954"/>
                    </a:cubicBezTo>
                    <a:cubicBezTo>
                      <a:pt x="1439" y="20954"/>
                      <a:pt x="1349" y="20942"/>
                      <a:pt x="1268" y="20912"/>
                    </a:cubicBezTo>
                    <a:cubicBezTo>
                      <a:pt x="968" y="20812"/>
                      <a:pt x="767" y="20578"/>
                      <a:pt x="667" y="20278"/>
                    </a:cubicBezTo>
                    <a:cubicBezTo>
                      <a:pt x="334" y="19377"/>
                      <a:pt x="767" y="17743"/>
                      <a:pt x="1868" y="15808"/>
                    </a:cubicBezTo>
                    <a:cubicBezTo>
                      <a:pt x="1902" y="15742"/>
                      <a:pt x="1868" y="15641"/>
                      <a:pt x="1801" y="15575"/>
                    </a:cubicBezTo>
                    <a:cubicBezTo>
                      <a:pt x="1784" y="15566"/>
                      <a:pt x="1763" y="15562"/>
                      <a:pt x="1743" y="15562"/>
                    </a:cubicBezTo>
                    <a:cubicBezTo>
                      <a:pt x="1686" y="15562"/>
                      <a:pt x="1626" y="15593"/>
                      <a:pt x="1601" y="15641"/>
                    </a:cubicBezTo>
                    <a:cubicBezTo>
                      <a:pt x="434" y="17676"/>
                      <a:pt x="0" y="19377"/>
                      <a:pt x="367" y="20378"/>
                    </a:cubicBezTo>
                    <a:cubicBezTo>
                      <a:pt x="501" y="20778"/>
                      <a:pt x="767" y="21045"/>
                      <a:pt x="1168" y="21212"/>
                    </a:cubicBezTo>
                    <a:cubicBezTo>
                      <a:pt x="1294" y="21258"/>
                      <a:pt x="1425" y="21276"/>
                      <a:pt x="1558" y="21276"/>
                    </a:cubicBezTo>
                    <a:cubicBezTo>
                      <a:pt x="1811" y="21276"/>
                      <a:pt x="2073" y="21211"/>
                      <a:pt x="2335" y="21145"/>
                    </a:cubicBezTo>
                    <a:cubicBezTo>
                      <a:pt x="2593" y="21065"/>
                      <a:pt x="2812" y="21008"/>
                      <a:pt x="2992" y="21008"/>
                    </a:cubicBezTo>
                    <a:cubicBezTo>
                      <a:pt x="3185" y="21008"/>
                      <a:pt x="3333" y="21073"/>
                      <a:pt x="3436" y="21245"/>
                    </a:cubicBezTo>
                    <a:cubicBezTo>
                      <a:pt x="3503" y="21312"/>
                      <a:pt x="3536" y="21479"/>
                      <a:pt x="3569" y="21612"/>
                    </a:cubicBezTo>
                    <a:cubicBezTo>
                      <a:pt x="3603" y="21913"/>
                      <a:pt x="3703" y="22280"/>
                      <a:pt x="3970" y="22446"/>
                    </a:cubicBezTo>
                    <a:cubicBezTo>
                      <a:pt x="4103" y="22546"/>
                      <a:pt x="4237" y="22580"/>
                      <a:pt x="4437" y="22580"/>
                    </a:cubicBezTo>
                    <a:cubicBezTo>
                      <a:pt x="4503" y="22580"/>
                      <a:pt x="4603" y="22580"/>
                      <a:pt x="4704" y="22546"/>
                    </a:cubicBezTo>
                    <a:cubicBezTo>
                      <a:pt x="7005" y="22046"/>
                      <a:pt x="17346" y="10271"/>
                      <a:pt x="19414" y="3366"/>
                    </a:cubicBezTo>
                    <a:cubicBezTo>
                      <a:pt x="19414" y="3299"/>
                      <a:pt x="19414" y="3266"/>
                      <a:pt x="19347" y="3199"/>
                    </a:cubicBezTo>
                    <a:cubicBezTo>
                      <a:pt x="19331" y="3183"/>
                      <a:pt x="19306" y="3174"/>
                      <a:pt x="19276" y="3174"/>
                    </a:cubicBezTo>
                    <a:cubicBezTo>
                      <a:pt x="19247" y="3174"/>
                      <a:pt x="19214" y="3183"/>
                      <a:pt x="19181" y="3199"/>
                    </a:cubicBezTo>
                    <a:cubicBezTo>
                      <a:pt x="18431" y="3540"/>
                      <a:pt x="17265" y="3973"/>
                      <a:pt x="16470" y="3973"/>
                    </a:cubicBezTo>
                    <a:cubicBezTo>
                      <a:pt x="16097" y="3973"/>
                      <a:pt x="15806" y="3878"/>
                      <a:pt x="15678" y="3633"/>
                    </a:cubicBezTo>
                    <a:cubicBezTo>
                      <a:pt x="15578" y="3466"/>
                      <a:pt x="15511" y="3166"/>
                      <a:pt x="15411" y="2799"/>
                    </a:cubicBezTo>
                    <a:cubicBezTo>
                      <a:pt x="15111" y="1698"/>
                      <a:pt x="14711" y="230"/>
                      <a:pt x="13710" y="30"/>
                    </a:cubicBezTo>
                    <a:cubicBezTo>
                      <a:pt x="13627" y="10"/>
                      <a:pt x="13542" y="1"/>
                      <a:pt x="13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0">
                <a:extLst>
                  <a:ext uri="{FF2B5EF4-FFF2-40B4-BE49-F238E27FC236}">
                    <a16:creationId xmlns:a16="http://schemas.microsoft.com/office/drawing/2014/main" id="{EA7D8BAD-AD9B-F380-CC17-3EB5AA248DFB}"/>
                  </a:ext>
                </a:extLst>
              </p:cNvPr>
              <p:cNvSpPr/>
              <p:nvPr/>
            </p:nvSpPr>
            <p:spPr>
              <a:xfrm>
                <a:off x="2716275" y="3125075"/>
                <a:ext cx="635475" cy="689800"/>
              </a:xfrm>
              <a:custGeom>
                <a:avLst/>
                <a:gdLst/>
                <a:ahLst/>
                <a:cxnLst/>
                <a:rect l="l" t="t" r="r" b="b"/>
                <a:pathLst>
                  <a:path w="25419" h="27592" extrusionOk="0">
                    <a:moveTo>
                      <a:pt x="24037" y="1"/>
                    </a:moveTo>
                    <a:cubicBezTo>
                      <a:pt x="23305" y="1"/>
                      <a:pt x="22383" y="400"/>
                      <a:pt x="21716" y="672"/>
                    </a:cubicBezTo>
                    <a:cubicBezTo>
                      <a:pt x="21583" y="739"/>
                      <a:pt x="21483" y="772"/>
                      <a:pt x="21383" y="805"/>
                    </a:cubicBezTo>
                    <a:cubicBezTo>
                      <a:pt x="16679" y="2740"/>
                      <a:pt x="15245" y="4741"/>
                      <a:pt x="5938" y="17751"/>
                    </a:cubicBezTo>
                    <a:cubicBezTo>
                      <a:pt x="4237" y="20086"/>
                      <a:pt x="2302" y="22788"/>
                      <a:pt x="34" y="25923"/>
                    </a:cubicBezTo>
                    <a:cubicBezTo>
                      <a:pt x="1" y="25990"/>
                      <a:pt x="1" y="26090"/>
                      <a:pt x="67" y="26157"/>
                    </a:cubicBezTo>
                    <a:cubicBezTo>
                      <a:pt x="95" y="26171"/>
                      <a:pt x="128" y="26179"/>
                      <a:pt x="163" y="26179"/>
                    </a:cubicBezTo>
                    <a:cubicBezTo>
                      <a:pt x="211" y="26179"/>
                      <a:pt x="262" y="26162"/>
                      <a:pt x="301" y="26123"/>
                    </a:cubicBezTo>
                    <a:cubicBezTo>
                      <a:pt x="2569" y="22988"/>
                      <a:pt x="4504" y="20252"/>
                      <a:pt x="6172" y="17917"/>
                    </a:cubicBezTo>
                    <a:cubicBezTo>
                      <a:pt x="15445" y="5008"/>
                      <a:pt x="16879" y="3007"/>
                      <a:pt x="21483" y="1105"/>
                    </a:cubicBezTo>
                    <a:cubicBezTo>
                      <a:pt x="21583" y="1072"/>
                      <a:pt x="21716" y="1005"/>
                      <a:pt x="21816" y="972"/>
                    </a:cubicBezTo>
                    <a:cubicBezTo>
                      <a:pt x="22433" y="715"/>
                      <a:pt x="23367" y="319"/>
                      <a:pt x="24038" y="319"/>
                    </a:cubicBezTo>
                    <a:cubicBezTo>
                      <a:pt x="24238" y="319"/>
                      <a:pt x="24414" y="354"/>
                      <a:pt x="24551" y="438"/>
                    </a:cubicBezTo>
                    <a:cubicBezTo>
                      <a:pt x="24785" y="572"/>
                      <a:pt x="24885" y="839"/>
                      <a:pt x="24918" y="1272"/>
                    </a:cubicBezTo>
                    <a:cubicBezTo>
                      <a:pt x="25119" y="5909"/>
                      <a:pt x="22750" y="9812"/>
                      <a:pt x="9207" y="27358"/>
                    </a:cubicBezTo>
                    <a:cubicBezTo>
                      <a:pt x="9140" y="27424"/>
                      <a:pt x="9174" y="27524"/>
                      <a:pt x="9241" y="27558"/>
                    </a:cubicBezTo>
                    <a:cubicBezTo>
                      <a:pt x="9274" y="27591"/>
                      <a:pt x="9307" y="27591"/>
                      <a:pt x="9341" y="27591"/>
                    </a:cubicBezTo>
                    <a:cubicBezTo>
                      <a:pt x="9374" y="27591"/>
                      <a:pt x="9441" y="27591"/>
                      <a:pt x="9474" y="27558"/>
                    </a:cubicBezTo>
                    <a:cubicBezTo>
                      <a:pt x="23084" y="9945"/>
                      <a:pt x="25419" y="6009"/>
                      <a:pt x="25219" y="1239"/>
                    </a:cubicBezTo>
                    <a:cubicBezTo>
                      <a:pt x="25219" y="739"/>
                      <a:pt x="25052" y="372"/>
                      <a:pt x="24718" y="171"/>
                    </a:cubicBezTo>
                    <a:cubicBezTo>
                      <a:pt x="24528" y="50"/>
                      <a:pt x="24294" y="1"/>
                      <a:pt x="24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0">
                <a:extLst>
                  <a:ext uri="{FF2B5EF4-FFF2-40B4-BE49-F238E27FC236}">
                    <a16:creationId xmlns:a16="http://schemas.microsoft.com/office/drawing/2014/main" id="{7918E6EF-B98B-9517-AAA4-706FB52D15C0}"/>
                  </a:ext>
                </a:extLst>
              </p:cNvPr>
              <p:cNvSpPr/>
              <p:nvPr/>
            </p:nvSpPr>
            <p:spPr>
              <a:xfrm>
                <a:off x="1747250" y="4603100"/>
                <a:ext cx="406975" cy="156600"/>
              </a:xfrm>
              <a:custGeom>
                <a:avLst/>
                <a:gdLst/>
                <a:ahLst/>
                <a:cxnLst/>
                <a:rect l="l" t="t" r="r" b="b"/>
                <a:pathLst>
                  <a:path w="16279" h="6264" extrusionOk="0">
                    <a:moveTo>
                      <a:pt x="15912" y="426"/>
                    </a:moveTo>
                    <a:cubicBezTo>
                      <a:pt x="15578" y="2328"/>
                      <a:pt x="14611" y="3929"/>
                      <a:pt x="13577" y="5530"/>
                    </a:cubicBezTo>
                    <a:cubicBezTo>
                      <a:pt x="13544" y="5597"/>
                      <a:pt x="13544" y="5630"/>
                      <a:pt x="13510" y="5663"/>
                    </a:cubicBezTo>
                    <a:cubicBezTo>
                      <a:pt x="13398" y="5856"/>
                      <a:pt x="13340" y="5956"/>
                      <a:pt x="12835" y="5956"/>
                    </a:cubicBezTo>
                    <a:cubicBezTo>
                      <a:pt x="12290" y="5956"/>
                      <a:pt x="11224" y="5839"/>
                      <a:pt x="9007" y="5597"/>
                    </a:cubicBezTo>
                    <a:cubicBezTo>
                      <a:pt x="7539" y="5430"/>
                      <a:pt x="5605" y="5230"/>
                      <a:pt x="3003" y="4963"/>
                    </a:cubicBezTo>
                    <a:cubicBezTo>
                      <a:pt x="2736" y="4930"/>
                      <a:pt x="2436" y="4930"/>
                      <a:pt x="2135" y="4896"/>
                    </a:cubicBezTo>
                    <a:cubicBezTo>
                      <a:pt x="1435" y="4863"/>
                      <a:pt x="534" y="4796"/>
                      <a:pt x="368" y="4529"/>
                    </a:cubicBezTo>
                    <a:cubicBezTo>
                      <a:pt x="334" y="4463"/>
                      <a:pt x="334" y="4362"/>
                      <a:pt x="434" y="4229"/>
                    </a:cubicBezTo>
                    <a:cubicBezTo>
                      <a:pt x="601" y="3962"/>
                      <a:pt x="1535" y="2561"/>
                      <a:pt x="2302" y="2394"/>
                    </a:cubicBezTo>
                    <a:cubicBezTo>
                      <a:pt x="3203" y="2228"/>
                      <a:pt x="4871" y="2061"/>
                      <a:pt x="6805" y="1861"/>
                    </a:cubicBezTo>
                    <a:cubicBezTo>
                      <a:pt x="10341" y="1527"/>
                      <a:pt x="14344" y="1160"/>
                      <a:pt x="15912" y="426"/>
                    </a:cubicBezTo>
                    <a:close/>
                    <a:moveTo>
                      <a:pt x="16108" y="1"/>
                    </a:moveTo>
                    <a:cubicBezTo>
                      <a:pt x="16079" y="1"/>
                      <a:pt x="16045" y="9"/>
                      <a:pt x="16012" y="26"/>
                    </a:cubicBezTo>
                    <a:cubicBezTo>
                      <a:pt x="14744" y="793"/>
                      <a:pt x="10341" y="1227"/>
                      <a:pt x="6772" y="1560"/>
                    </a:cubicBezTo>
                    <a:cubicBezTo>
                      <a:pt x="4837" y="1761"/>
                      <a:pt x="3136" y="1894"/>
                      <a:pt x="2236" y="2094"/>
                    </a:cubicBezTo>
                    <a:cubicBezTo>
                      <a:pt x="1235" y="2294"/>
                      <a:pt x="167" y="4062"/>
                      <a:pt x="134" y="4062"/>
                    </a:cubicBezTo>
                    <a:cubicBezTo>
                      <a:pt x="34" y="4296"/>
                      <a:pt x="1" y="4529"/>
                      <a:pt x="101" y="4696"/>
                    </a:cubicBezTo>
                    <a:cubicBezTo>
                      <a:pt x="334" y="5096"/>
                      <a:pt x="1168" y="5163"/>
                      <a:pt x="2135" y="5196"/>
                    </a:cubicBezTo>
                    <a:cubicBezTo>
                      <a:pt x="2402" y="5230"/>
                      <a:pt x="2703" y="5230"/>
                      <a:pt x="2969" y="5263"/>
                    </a:cubicBezTo>
                    <a:cubicBezTo>
                      <a:pt x="5571" y="5530"/>
                      <a:pt x="7506" y="5730"/>
                      <a:pt x="8974" y="5897"/>
                    </a:cubicBezTo>
                    <a:cubicBezTo>
                      <a:pt x="11142" y="6130"/>
                      <a:pt x="12243" y="6264"/>
                      <a:pt x="12876" y="6264"/>
                    </a:cubicBezTo>
                    <a:cubicBezTo>
                      <a:pt x="13544" y="6264"/>
                      <a:pt x="13610" y="6130"/>
                      <a:pt x="13777" y="5830"/>
                    </a:cubicBezTo>
                    <a:cubicBezTo>
                      <a:pt x="13810" y="5797"/>
                      <a:pt x="13810" y="5763"/>
                      <a:pt x="13844" y="5697"/>
                    </a:cubicBezTo>
                    <a:cubicBezTo>
                      <a:pt x="14945" y="3962"/>
                      <a:pt x="15979" y="2261"/>
                      <a:pt x="16246" y="159"/>
                    </a:cubicBezTo>
                    <a:cubicBezTo>
                      <a:pt x="16279" y="93"/>
                      <a:pt x="16246" y="59"/>
                      <a:pt x="16179" y="26"/>
                    </a:cubicBezTo>
                    <a:cubicBezTo>
                      <a:pt x="16162" y="9"/>
                      <a:pt x="16137" y="1"/>
                      <a:pt x="16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0">
                <a:extLst>
                  <a:ext uri="{FF2B5EF4-FFF2-40B4-BE49-F238E27FC236}">
                    <a16:creationId xmlns:a16="http://schemas.microsoft.com/office/drawing/2014/main" id="{1186C7EF-3FFC-FEBA-E35C-72B02ECD063E}"/>
                  </a:ext>
                </a:extLst>
              </p:cNvPr>
              <p:cNvSpPr/>
              <p:nvPr/>
            </p:nvSpPr>
            <p:spPr>
              <a:xfrm>
                <a:off x="2047475" y="4273075"/>
                <a:ext cx="563750" cy="569200"/>
              </a:xfrm>
              <a:custGeom>
                <a:avLst/>
                <a:gdLst/>
                <a:ahLst/>
                <a:cxnLst/>
                <a:rect l="l" t="t" r="r" b="b"/>
                <a:pathLst>
                  <a:path w="22550" h="22768" extrusionOk="0">
                    <a:moveTo>
                      <a:pt x="22366" y="1"/>
                    </a:moveTo>
                    <a:cubicBezTo>
                      <a:pt x="22324" y="1"/>
                      <a:pt x="22283" y="18"/>
                      <a:pt x="22249" y="51"/>
                    </a:cubicBezTo>
                    <a:cubicBezTo>
                      <a:pt x="21916" y="384"/>
                      <a:pt x="21549" y="918"/>
                      <a:pt x="21082" y="1619"/>
                    </a:cubicBezTo>
                    <a:cubicBezTo>
                      <a:pt x="19314" y="4321"/>
                      <a:pt x="15611" y="9958"/>
                      <a:pt x="2669" y="21099"/>
                    </a:cubicBezTo>
                    <a:cubicBezTo>
                      <a:pt x="1354" y="22249"/>
                      <a:pt x="849" y="22455"/>
                      <a:pt x="655" y="22455"/>
                    </a:cubicBezTo>
                    <a:cubicBezTo>
                      <a:pt x="613" y="22455"/>
                      <a:pt x="585" y="22446"/>
                      <a:pt x="567" y="22434"/>
                    </a:cubicBezTo>
                    <a:cubicBezTo>
                      <a:pt x="334" y="22300"/>
                      <a:pt x="767" y="20933"/>
                      <a:pt x="1134" y="19732"/>
                    </a:cubicBezTo>
                    <a:lnTo>
                      <a:pt x="1268" y="19331"/>
                    </a:lnTo>
                    <a:cubicBezTo>
                      <a:pt x="1301" y="19265"/>
                      <a:pt x="1234" y="19165"/>
                      <a:pt x="1168" y="19131"/>
                    </a:cubicBezTo>
                    <a:cubicBezTo>
                      <a:pt x="1068" y="19131"/>
                      <a:pt x="1001" y="19165"/>
                      <a:pt x="968" y="19231"/>
                    </a:cubicBezTo>
                    <a:lnTo>
                      <a:pt x="834" y="19632"/>
                    </a:lnTo>
                    <a:cubicBezTo>
                      <a:pt x="234" y="21500"/>
                      <a:pt x="0" y="22434"/>
                      <a:pt x="400" y="22700"/>
                    </a:cubicBezTo>
                    <a:cubicBezTo>
                      <a:pt x="467" y="22734"/>
                      <a:pt x="534" y="22767"/>
                      <a:pt x="634" y="22767"/>
                    </a:cubicBezTo>
                    <a:cubicBezTo>
                      <a:pt x="968" y="22767"/>
                      <a:pt x="1601" y="22434"/>
                      <a:pt x="2869" y="21333"/>
                    </a:cubicBezTo>
                    <a:cubicBezTo>
                      <a:pt x="15845" y="10158"/>
                      <a:pt x="19581" y="4521"/>
                      <a:pt x="21349" y="1785"/>
                    </a:cubicBezTo>
                    <a:cubicBezTo>
                      <a:pt x="21816" y="1085"/>
                      <a:pt x="22149" y="585"/>
                      <a:pt x="22483" y="251"/>
                    </a:cubicBezTo>
                    <a:cubicBezTo>
                      <a:pt x="22550" y="184"/>
                      <a:pt x="22550" y="84"/>
                      <a:pt x="22483" y="51"/>
                    </a:cubicBezTo>
                    <a:cubicBezTo>
                      <a:pt x="22450" y="18"/>
                      <a:pt x="22408" y="1"/>
                      <a:pt x="2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0">
                <a:extLst>
                  <a:ext uri="{FF2B5EF4-FFF2-40B4-BE49-F238E27FC236}">
                    <a16:creationId xmlns:a16="http://schemas.microsoft.com/office/drawing/2014/main" id="{738F9367-8F2F-070F-BEE4-A40B53F3F311}"/>
                  </a:ext>
                </a:extLst>
              </p:cNvPr>
              <p:cNvSpPr/>
              <p:nvPr/>
            </p:nvSpPr>
            <p:spPr>
              <a:xfrm>
                <a:off x="2145875" y="4098650"/>
                <a:ext cx="337750" cy="512625"/>
              </a:xfrm>
              <a:custGeom>
                <a:avLst/>
                <a:gdLst/>
                <a:ahLst/>
                <a:cxnLst/>
                <a:rect l="l" t="t" r="r" b="b"/>
                <a:pathLst>
                  <a:path w="13510" h="20505" extrusionOk="0">
                    <a:moveTo>
                      <a:pt x="13317" y="1"/>
                    </a:moveTo>
                    <a:cubicBezTo>
                      <a:pt x="13272" y="1"/>
                      <a:pt x="13229" y="17"/>
                      <a:pt x="13210" y="56"/>
                    </a:cubicBezTo>
                    <a:cubicBezTo>
                      <a:pt x="10007" y="4926"/>
                      <a:pt x="7606" y="8229"/>
                      <a:pt x="5638" y="10864"/>
                    </a:cubicBezTo>
                    <a:cubicBezTo>
                      <a:pt x="2836" y="14667"/>
                      <a:pt x="1168" y="16968"/>
                      <a:pt x="0" y="20271"/>
                    </a:cubicBezTo>
                    <a:cubicBezTo>
                      <a:pt x="0" y="20371"/>
                      <a:pt x="34" y="20438"/>
                      <a:pt x="100" y="20471"/>
                    </a:cubicBezTo>
                    <a:cubicBezTo>
                      <a:pt x="134" y="20471"/>
                      <a:pt x="134" y="20504"/>
                      <a:pt x="167" y="20504"/>
                    </a:cubicBezTo>
                    <a:cubicBezTo>
                      <a:pt x="234" y="20504"/>
                      <a:pt x="301" y="20438"/>
                      <a:pt x="301" y="20371"/>
                    </a:cubicBezTo>
                    <a:cubicBezTo>
                      <a:pt x="1435" y="17102"/>
                      <a:pt x="3136" y="14833"/>
                      <a:pt x="5905" y="11064"/>
                    </a:cubicBezTo>
                    <a:cubicBezTo>
                      <a:pt x="7839" y="8396"/>
                      <a:pt x="10274" y="5127"/>
                      <a:pt x="13443" y="223"/>
                    </a:cubicBezTo>
                    <a:cubicBezTo>
                      <a:pt x="13510" y="156"/>
                      <a:pt x="13477" y="56"/>
                      <a:pt x="13410" y="23"/>
                    </a:cubicBezTo>
                    <a:cubicBezTo>
                      <a:pt x="13382" y="9"/>
                      <a:pt x="13349" y="1"/>
                      <a:pt x="13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0">
                <a:extLst>
                  <a:ext uri="{FF2B5EF4-FFF2-40B4-BE49-F238E27FC236}">
                    <a16:creationId xmlns:a16="http://schemas.microsoft.com/office/drawing/2014/main" id="{28AE34A9-26A7-30E9-DEB5-1BE9F0AE28EE}"/>
                  </a:ext>
                </a:extLst>
              </p:cNvPr>
              <p:cNvSpPr/>
              <p:nvPr/>
            </p:nvSpPr>
            <p:spPr>
              <a:xfrm>
                <a:off x="2008275" y="4537025"/>
                <a:ext cx="173475" cy="100925"/>
              </a:xfrm>
              <a:custGeom>
                <a:avLst/>
                <a:gdLst/>
                <a:ahLst/>
                <a:cxnLst/>
                <a:rect l="l" t="t" r="r" b="b"/>
                <a:pathLst>
                  <a:path w="6939" h="4037" extrusionOk="0">
                    <a:moveTo>
                      <a:pt x="6772" y="0"/>
                    </a:moveTo>
                    <a:cubicBezTo>
                      <a:pt x="5638" y="134"/>
                      <a:pt x="4804" y="201"/>
                      <a:pt x="4137" y="234"/>
                    </a:cubicBezTo>
                    <a:cubicBezTo>
                      <a:pt x="2002" y="401"/>
                      <a:pt x="1935" y="401"/>
                      <a:pt x="934" y="1702"/>
                    </a:cubicBezTo>
                    <a:cubicBezTo>
                      <a:pt x="734" y="1935"/>
                      <a:pt x="534" y="2235"/>
                      <a:pt x="234" y="2569"/>
                    </a:cubicBezTo>
                    <a:cubicBezTo>
                      <a:pt x="0" y="2836"/>
                      <a:pt x="134" y="3003"/>
                      <a:pt x="401" y="3336"/>
                    </a:cubicBezTo>
                    <a:cubicBezTo>
                      <a:pt x="534" y="3470"/>
                      <a:pt x="701" y="3670"/>
                      <a:pt x="901" y="3970"/>
                    </a:cubicBezTo>
                    <a:cubicBezTo>
                      <a:pt x="934" y="4003"/>
                      <a:pt x="1001" y="4037"/>
                      <a:pt x="1034" y="4037"/>
                    </a:cubicBezTo>
                    <a:cubicBezTo>
                      <a:pt x="1068" y="4037"/>
                      <a:pt x="1101" y="4003"/>
                      <a:pt x="1135" y="4003"/>
                    </a:cubicBezTo>
                    <a:cubicBezTo>
                      <a:pt x="1201" y="3937"/>
                      <a:pt x="1201" y="3837"/>
                      <a:pt x="1168" y="3770"/>
                    </a:cubicBezTo>
                    <a:cubicBezTo>
                      <a:pt x="934" y="3470"/>
                      <a:pt x="768" y="3269"/>
                      <a:pt x="668" y="3136"/>
                    </a:cubicBezTo>
                    <a:cubicBezTo>
                      <a:pt x="534" y="3003"/>
                      <a:pt x="434" y="2869"/>
                      <a:pt x="434" y="2836"/>
                    </a:cubicBezTo>
                    <a:cubicBezTo>
                      <a:pt x="434" y="2836"/>
                      <a:pt x="434" y="2836"/>
                      <a:pt x="467" y="2769"/>
                    </a:cubicBezTo>
                    <a:cubicBezTo>
                      <a:pt x="768" y="2436"/>
                      <a:pt x="1001" y="2135"/>
                      <a:pt x="1168" y="1902"/>
                    </a:cubicBezTo>
                    <a:cubicBezTo>
                      <a:pt x="2102" y="701"/>
                      <a:pt x="2102" y="701"/>
                      <a:pt x="4170" y="568"/>
                    </a:cubicBezTo>
                    <a:cubicBezTo>
                      <a:pt x="4804" y="501"/>
                      <a:pt x="5671" y="434"/>
                      <a:pt x="6805" y="334"/>
                    </a:cubicBezTo>
                    <a:cubicBezTo>
                      <a:pt x="6872" y="301"/>
                      <a:pt x="6939" y="234"/>
                      <a:pt x="6939" y="134"/>
                    </a:cubicBezTo>
                    <a:cubicBezTo>
                      <a:pt x="6939" y="67"/>
                      <a:pt x="6839" y="0"/>
                      <a:pt x="6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0">
                <a:extLst>
                  <a:ext uri="{FF2B5EF4-FFF2-40B4-BE49-F238E27FC236}">
                    <a16:creationId xmlns:a16="http://schemas.microsoft.com/office/drawing/2014/main" id="{D3F6A59A-536A-513F-7843-BC3583E6A5D1}"/>
                  </a:ext>
                </a:extLst>
              </p:cNvPr>
              <p:cNvSpPr/>
              <p:nvPr/>
            </p:nvSpPr>
            <p:spPr>
              <a:xfrm>
                <a:off x="2130025" y="4678250"/>
                <a:ext cx="246875" cy="276600"/>
              </a:xfrm>
              <a:custGeom>
                <a:avLst/>
                <a:gdLst/>
                <a:ahLst/>
                <a:cxnLst/>
                <a:rect l="l" t="t" r="r" b="b"/>
                <a:pathLst>
                  <a:path w="9875" h="11064" extrusionOk="0">
                    <a:moveTo>
                      <a:pt x="4899" y="0"/>
                    </a:moveTo>
                    <a:cubicBezTo>
                      <a:pt x="4865" y="0"/>
                      <a:pt x="4832" y="8"/>
                      <a:pt x="4804" y="22"/>
                    </a:cubicBezTo>
                    <a:cubicBezTo>
                      <a:pt x="4737" y="56"/>
                      <a:pt x="4704" y="156"/>
                      <a:pt x="4771" y="222"/>
                    </a:cubicBezTo>
                    <a:cubicBezTo>
                      <a:pt x="6572" y="3024"/>
                      <a:pt x="7973" y="5559"/>
                      <a:pt x="9074" y="7961"/>
                    </a:cubicBezTo>
                    <a:cubicBezTo>
                      <a:pt x="9507" y="8962"/>
                      <a:pt x="8507" y="9829"/>
                      <a:pt x="7673" y="10563"/>
                    </a:cubicBezTo>
                    <a:lnTo>
                      <a:pt x="7506" y="10730"/>
                    </a:lnTo>
                    <a:cubicBezTo>
                      <a:pt x="7306" y="10730"/>
                      <a:pt x="6472" y="9896"/>
                      <a:pt x="5671" y="9095"/>
                    </a:cubicBezTo>
                    <a:cubicBezTo>
                      <a:pt x="4337" y="7761"/>
                      <a:pt x="2502" y="5926"/>
                      <a:pt x="267" y="4259"/>
                    </a:cubicBezTo>
                    <a:cubicBezTo>
                      <a:pt x="240" y="4245"/>
                      <a:pt x="206" y="4237"/>
                      <a:pt x="174" y="4237"/>
                    </a:cubicBezTo>
                    <a:cubicBezTo>
                      <a:pt x="129" y="4237"/>
                      <a:pt x="87" y="4253"/>
                      <a:pt x="67" y="4292"/>
                    </a:cubicBezTo>
                    <a:cubicBezTo>
                      <a:pt x="1" y="4359"/>
                      <a:pt x="34" y="4459"/>
                      <a:pt x="101" y="4525"/>
                    </a:cubicBezTo>
                    <a:cubicBezTo>
                      <a:pt x="2302" y="6160"/>
                      <a:pt x="4137" y="7995"/>
                      <a:pt x="5438" y="9329"/>
                    </a:cubicBezTo>
                    <a:cubicBezTo>
                      <a:pt x="6672" y="10530"/>
                      <a:pt x="7206" y="11063"/>
                      <a:pt x="7506" y="11063"/>
                    </a:cubicBezTo>
                    <a:cubicBezTo>
                      <a:pt x="7573" y="11063"/>
                      <a:pt x="7639" y="11030"/>
                      <a:pt x="7673" y="10963"/>
                    </a:cubicBezTo>
                    <a:lnTo>
                      <a:pt x="7906" y="10797"/>
                    </a:lnTo>
                    <a:cubicBezTo>
                      <a:pt x="8740" y="10063"/>
                      <a:pt x="9874" y="9029"/>
                      <a:pt x="9341" y="7828"/>
                    </a:cubicBezTo>
                    <a:cubicBezTo>
                      <a:pt x="8273" y="5426"/>
                      <a:pt x="6839" y="2858"/>
                      <a:pt x="5037" y="56"/>
                    </a:cubicBezTo>
                    <a:cubicBezTo>
                      <a:pt x="4998" y="16"/>
                      <a:pt x="4948" y="0"/>
                      <a:pt x="4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0">
                <a:extLst>
                  <a:ext uri="{FF2B5EF4-FFF2-40B4-BE49-F238E27FC236}">
                    <a16:creationId xmlns:a16="http://schemas.microsoft.com/office/drawing/2014/main" id="{29BB5B02-4B05-CC27-D1F7-4AE93844C821}"/>
                  </a:ext>
                </a:extLst>
              </p:cNvPr>
              <p:cNvSpPr/>
              <p:nvPr/>
            </p:nvSpPr>
            <p:spPr>
              <a:xfrm>
                <a:off x="2687100" y="4193225"/>
                <a:ext cx="159300" cy="57775"/>
              </a:xfrm>
              <a:custGeom>
                <a:avLst/>
                <a:gdLst/>
                <a:ahLst/>
                <a:cxnLst/>
                <a:rect l="l" t="t" r="r" b="b"/>
                <a:pathLst>
                  <a:path w="6372" h="2311" extrusionOk="0">
                    <a:moveTo>
                      <a:pt x="194" y="0"/>
                    </a:moveTo>
                    <a:cubicBezTo>
                      <a:pt x="132" y="0"/>
                      <a:pt x="61" y="55"/>
                      <a:pt x="33" y="109"/>
                    </a:cubicBezTo>
                    <a:cubicBezTo>
                      <a:pt x="0" y="209"/>
                      <a:pt x="67" y="276"/>
                      <a:pt x="134" y="309"/>
                    </a:cubicBezTo>
                    <a:cubicBezTo>
                      <a:pt x="2135" y="1010"/>
                      <a:pt x="4103" y="1677"/>
                      <a:pt x="6138" y="2278"/>
                    </a:cubicBezTo>
                    <a:cubicBezTo>
                      <a:pt x="6171" y="2311"/>
                      <a:pt x="6171" y="2311"/>
                      <a:pt x="6205" y="2311"/>
                    </a:cubicBezTo>
                    <a:cubicBezTo>
                      <a:pt x="6271" y="2311"/>
                      <a:pt x="6338" y="2244"/>
                      <a:pt x="6338" y="2177"/>
                    </a:cubicBezTo>
                    <a:cubicBezTo>
                      <a:pt x="6371" y="2111"/>
                      <a:pt x="6338" y="2011"/>
                      <a:pt x="6238" y="1977"/>
                    </a:cubicBezTo>
                    <a:cubicBezTo>
                      <a:pt x="4203" y="1377"/>
                      <a:pt x="2235" y="710"/>
                      <a:pt x="234" y="9"/>
                    </a:cubicBezTo>
                    <a:cubicBezTo>
                      <a:pt x="221" y="3"/>
                      <a:pt x="208"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0">
                <a:extLst>
                  <a:ext uri="{FF2B5EF4-FFF2-40B4-BE49-F238E27FC236}">
                    <a16:creationId xmlns:a16="http://schemas.microsoft.com/office/drawing/2014/main" id="{02E3CF9D-7763-E360-391D-3112528B6148}"/>
                  </a:ext>
                </a:extLst>
              </p:cNvPr>
              <p:cNvSpPr/>
              <p:nvPr/>
            </p:nvSpPr>
            <p:spPr>
              <a:xfrm>
                <a:off x="2808850" y="4074600"/>
                <a:ext cx="51725" cy="58825"/>
              </a:xfrm>
              <a:custGeom>
                <a:avLst/>
                <a:gdLst/>
                <a:ahLst/>
                <a:cxnLst/>
                <a:rect l="l" t="t" r="r" b="b"/>
                <a:pathLst>
                  <a:path w="2069" h="2353" extrusionOk="0">
                    <a:moveTo>
                      <a:pt x="167" y="1"/>
                    </a:moveTo>
                    <a:cubicBezTo>
                      <a:pt x="134" y="1"/>
                      <a:pt x="100" y="18"/>
                      <a:pt x="67" y="51"/>
                    </a:cubicBezTo>
                    <a:cubicBezTo>
                      <a:pt x="0" y="84"/>
                      <a:pt x="0" y="184"/>
                      <a:pt x="34" y="251"/>
                    </a:cubicBezTo>
                    <a:cubicBezTo>
                      <a:pt x="634" y="918"/>
                      <a:pt x="1201" y="1585"/>
                      <a:pt x="1768" y="2286"/>
                    </a:cubicBezTo>
                    <a:cubicBezTo>
                      <a:pt x="1802" y="2319"/>
                      <a:pt x="1835" y="2353"/>
                      <a:pt x="1868" y="2353"/>
                    </a:cubicBezTo>
                    <a:cubicBezTo>
                      <a:pt x="1902" y="2353"/>
                      <a:pt x="1968" y="2319"/>
                      <a:pt x="1968" y="2286"/>
                    </a:cubicBezTo>
                    <a:cubicBezTo>
                      <a:pt x="2035" y="2252"/>
                      <a:pt x="2068" y="2152"/>
                      <a:pt x="2002" y="2086"/>
                    </a:cubicBezTo>
                    <a:cubicBezTo>
                      <a:pt x="1435" y="1385"/>
                      <a:pt x="868" y="718"/>
                      <a:pt x="267" y="51"/>
                    </a:cubicBezTo>
                    <a:cubicBezTo>
                      <a:pt x="234" y="18"/>
                      <a:pt x="20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0">
                <a:extLst>
                  <a:ext uri="{FF2B5EF4-FFF2-40B4-BE49-F238E27FC236}">
                    <a16:creationId xmlns:a16="http://schemas.microsoft.com/office/drawing/2014/main" id="{29F12A23-71DD-FEE3-2C75-6FBF1AD531AC}"/>
                  </a:ext>
                </a:extLst>
              </p:cNvPr>
              <p:cNvSpPr/>
              <p:nvPr/>
            </p:nvSpPr>
            <p:spPr>
              <a:xfrm>
                <a:off x="2775475" y="4144250"/>
                <a:ext cx="72600" cy="19200"/>
              </a:xfrm>
              <a:custGeom>
                <a:avLst/>
                <a:gdLst/>
                <a:ahLst/>
                <a:cxnLst/>
                <a:rect l="l" t="t" r="r" b="b"/>
                <a:pathLst>
                  <a:path w="2904" h="768" extrusionOk="0">
                    <a:moveTo>
                      <a:pt x="168" y="0"/>
                    </a:moveTo>
                    <a:cubicBezTo>
                      <a:pt x="101" y="0"/>
                      <a:pt x="34" y="67"/>
                      <a:pt x="1" y="167"/>
                    </a:cubicBezTo>
                    <a:cubicBezTo>
                      <a:pt x="1" y="234"/>
                      <a:pt x="68" y="300"/>
                      <a:pt x="168" y="334"/>
                    </a:cubicBezTo>
                    <a:cubicBezTo>
                      <a:pt x="1002" y="400"/>
                      <a:pt x="1869" y="534"/>
                      <a:pt x="2703" y="767"/>
                    </a:cubicBezTo>
                    <a:lnTo>
                      <a:pt x="2736" y="767"/>
                    </a:lnTo>
                    <a:cubicBezTo>
                      <a:pt x="2803" y="767"/>
                      <a:pt x="2870" y="701"/>
                      <a:pt x="2903" y="634"/>
                    </a:cubicBezTo>
                    <a:cubicBezTo>
                      <a:pt x="2903" y="567"/>
                      <a:pt x="2870" y="467"/>
                      <a:pt x="2770" y="467"/>
                    </a:cubicBezTo>
                    <a:cubicBezTo>
                      <a:pt x="1936" y="234"/>
                      <a:pt x="1068" y="10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0">
                <a:extLst>
                  <a:ext uri="{FF2B5EF4-FFF2-40B4-BE49-F238E27FC236}">
                    <a16:creationId xmlns:a16="http://schemas.microsoft.com/office/drawing/2014/main" id="{F4917483-5A38-F4C7-9282-9D9D1128836C}"/>
                  </a:ext>
                </a:extLst>
              </p:cNvPr>
              <p:cNvSpPr/>
              <p:nvPr/>
            </p:nvSpPr>
            <p:spPr>
              <a:xfrm>
                <a:off x="2752975" y="4176550"/>
                <a:ext cx="76750" cy="26925"/>
              </a:xfrm>
              <a:custGeom>
                <a:avLst/>
                <a:gdLst/>
                <a:ahLst/>
                <a:cxnLst/>
                <a:rect l="l" t="t" r="r" b="b"/>
                <a:pathLst>
                  <a:path w="3070" h="1077" extrusionOk="0">
                    <a:moveTo>
                      <a:pt x="182" y="0"/>
                    </a:moveTo>
                    <a:cubicBezTo>
                      <a:pt x="110" y="0"/>
                      <a:pt x="61" y="55"/>
                      <a:pt x="34" y="109"/>
                    </a:cubicBezTo>
                    <a:cubicBezTo>
                      <a:pt x="0" y="209"/>
                      <a:pt x="34" y="276"/>
                      <a:pt x="134" y="309"/>
                    </a:cubicBezTo>
                    <a:cubicBezTo>
                      <a:pt x="1034" y="610"/>
                      <a:pt x="1935" y="876"/>
                      <a:pt x="2869" y="1077"/>
                    </a:cubicBezTo>
                    <a:lnTo>
                      <a:pt x="2902" y="1077"/>
                    </a:lnTo>
                    <a:cubicBezTo>
                      <a:pt x="2969" y="1077"/>
                      <a:pt x="3036" y="1010"/>
                      <a:pt x="3036" y="943"/>
                    </a:cubicBezTo>
                    <a:cubicBezTo>
                      <a:pt x="3069" y="843"/>
                      <a:pt x="3002" y="776"/>
                      <a:pt x="2936" y="743"/>
                    </a:cubicBezTo>
                    <a:cubicBezTo>
                      <a:pt x="2002" y="576"/>
                      <a:pt x="1101" y="309"/>
                      <a:pt x="234" y="9"/>
                    </a:cubicBezTo>
                    <a:cubicBezTo>
                      <a:pt x="215" y="3"/>
                      <a:pt x="198"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0">
                <a:extLst>
                  <a:ext uri="{FF2B5EF4-FFF2-40B4-BE49-F238E27FC236}">
                    <a16:creationId xmlns:a16="http://schemas.microsoft.com/office/drawing/2014/main" id="{FD41FF01-B88D-FE9F-0614-248E3DD135DE}"/>
                  </a:ext>
                </a:extLst>
              </p:cNvPr>
              <p:cNvSpPr/>
              <p:nvPr/>
            </p:nvSpPr>
            <p:spPr>
              <a:xfrm>
                <a:off x="2930600" y="3847300"/>
                <a:ext cx="83425" cy="137675"/>
              </a:xfrm>
              <a:custGeom>
                <a:avLst/>
                <a:gdLst/>
                <a:ahLst/>
                <a:cxnLst/>
                <a:rect l="l" t="t" r="r" b="b"/>
                <a:pathLst>
                  <a:path w="3337" h="5507" extrusionOk="0">
                    <a:moveTo>
                      <a:pt x="186" y="0"/>
                    </a:moveTo>
                    <a:cubicBezTo>
                      <a:pt x="156" y="0"/>
                      <a:pt x="126" y="11"/>
                      <a:pt x="100" y="36"/>
                    </a:cubicBezTo>
                    <a:cubicBezTo>
                      <a:pt x="34" y="70"/>
                      <a:pt x="0" y="170"/>
                      <a:pt x="34" y="237"/>
                    </a:cubicBezTo>
                    <a:cubicBezTo>
                      <a:pt x="1034" y="2004"/>
                      <a:pt x="2002" y="3672"/>
                      <a:pt x="3036" y="5407"/>
                    </a:cubicBezTo>
                    <a:cubicBezTo>
                      <a:pt x="3069" y="5474"/>
                      <a:pt x="3103" y="5507"/>
                      <a:pt x="3169" y="5507"/>
                    </a:cubicBezTo>
                    <a:cubicBezTo>
                      <a:pt x="3203" y="5507"/>
                      <a:pt x="3236" y="5474"/>
                      <a:pt x="3236" y="5474"/>
                    </a:cubicBezTo>
                    <a:cubicBezTo>
                      <a:pt x="3336" y="5440"/>
                      <a:pt x="3336" y="5340"/>
                      <a:pt x="3303" y="5240"/>
                    </a:cubicBezTo>
                    <a:cubicBezTo>
                      <a:pt x="2269" y="3539"/>
                      <a:pt x="1301" y="1838"/>
                      <a:pt x="301" y="70"/>
                    </a:cubicBezTo>
                    <a:cubicBezTo>
                      <a:pt x="280" y="29"/>
                      <a:pt x="234"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0">
                <a:extLst>
                  <a:ext uri="{FF2B5EF4-FFF2-40B4-BE49-F238E27FC236}">
                    <a16:creationId xmlns:a16="http://schemas.microsoft.com/office/drawing/2014/main" id="{971CFE4C-6FA7-65D6-6647-026D91A393B4}"/>
                  </a:ext>
                </a:extLst>
              </p:cNvPr>
              <p:cNvSpPr/>
              <p:nvPr/>
            </p:nvSpPr>
            <p:spPr>
              <a:xfrm>
                <a:off x="2941450" y="3896250"/>
                <a:ext cx="50050" cy="82075"/>
              </a:xfrm>
              <a:custGeom>
                <a:avLst/>
                <a:gdLst/>
                <a:ahLst/>
                <a:cxnLst/>
                <a:rect l="l" t="t" r="r" b="b"/>
                <a:pathLst>
                  <a:path w="2002" h="3283" extrusionOk="0">
                    <a:moveTo>
                      <a:pt x="159" y="0"/>
                    </a:moveTo>
                    <a:cubicBezTo>
                      <a:pt x="138" y="0"/>
                      <a:pt x="118" y="4"/>
                      <a:pt x="100" y="13"/>
                    </a:cubicBezTo>
                    <a:cubicBezTo>
                      <a:pt x="33" y="46"/>
                      <a:pt x="0" y="147"/>
                      <a:pt x="33" y="213"/>
                    </a:cubicBezTo>
                    <a:lnTo>
                      <a:pt x="1668" y="3182"/>
                    </a:lnTo>
                    <a:cubicBezTo>
                      <a:pt x="1701" y="3249"/>
                      <a:pt x="1768" y="3282"/>
                      <a:pt x="1801" y="3282"/>
                    </a:cubicBezTo>
                    <a:cubicBezTo>
                      <a:pt x="1835" y="3282"/>
                      <a:pt x="1868" y="3282"/>
                      <a:pt x="1901" y="3249"/>
                    </a:cubicBezTo>
                    <a:cubicBezTo>
                      <a:pt x="1968" y="3215"/>
                      <a:pt x="2001" y="3115"/>
                      <a:pt x="1935" y="3049"/>
                    </a:cubicBezTo>
                    <a:lnTo>
                      <a:pt x="300" y="80"/>
                    </a:lnTo>
                    <a:cubicBezTo>
                      <a:pt x="276" y="31"/>
                      <a:pt x="216"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0">
                <a:extLst>
                  <a:ext uri="{FF2B5EF4-FFF2-40B4-BE49-F238E27FC236}">
                    <a16:creationId xmlns:a16="http://schemas.microsoft.com/office/drawing/2014/main" id="{B36AC1D9-5118-6818-BA70-7B19E8543961}"/>
                  </a:ext>
                </a:extLst>
              </p:cNvPr>
              <p:cNvSpPr/>
              <p:nvPr/>
            </p:nvSpPr>
            <p:spPr>
              <a:xfrm>
                <a:off x="2609525" y="3828175"/>
                <a:ext cx="75925" cy="17550"/>
              </a:xfrm>
              <a:custGeom>
                <a:avLst/>
                <a:gdLst/>
                <a:ahLst/>
                <a:cxnLst/>
                <a:rect l="l" t="t" r="r" b="b"/>
                <a:pathLst>
                  <a:path w="3037" h="702" extrusionOk="0">
                    <a:moveTo>
                      <a:pt x="201" y="1"/>
                    </a:moveTo>
                    <a:cubicBezTo>
                      <a:pt x="101" y="1"/>
                      <a:pt x="34" y="68"/>
                      <a:pt x="1" y="134"/>
                    </a:cubicBezTo>
                    <a:cubicBezTo>
                      <a:pt x="1" y="234"/>
                      <a:pt x="68" y="301"/>
                      <a:pt x="134" y="334"/>
                    </a:cubicBezTo>
                    <a:lnTo>
                      <a:pt x="2870" y="701"/>
                    </a:lnTo>
                    <a:cubicBezTo>
                      <a:pt x="2970" y="701"/>
                      <a:pt x="3036" y="635"/>
                      <a:pt x="3036" y="568"/>
                    </a:cubicBezTo>
                    <a:cubicBezTo>
                      <a:pt x="3036" y="468"/>
                      <a:pt x="3003" y="401"/>
                      <a:pt x="2903" y="401"/>
                    </a:cubicBez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0">
                <a:extLst>
                  <a:ext uri="{FF2B5EF4-FFF2-40B4-BE49-F238E27FC236}">
                    <a16:creationId xmlns:a16="http://schemas.microsoft.com/office/drawing/2014/main" id="{610EC9EB-DBB5-5513-CFA1-FB25637C7F80}"/>
                  </a:ext>
                </a:extLst>
              </p:cNvPr>
              <p:cNvSpPr/>
              <p:nvPr/>
            </p:nvSpPr>
            <p:spPr>
              <a:xfrm>
                <a:off x="2907250" y="3936175"/>
                <a:ext cx="66725" cy="75500"/>
              </a:xfrm>
              <a:custGeom>
                <a:avLst/>
                <a:gdLst/>
                <a:ahLst/>
                <a:cxnLst/>
                <a:rect l="l" t="t" r="r" b="b"/>
                <a:pathLst>
                  <a:path w="2669" h="3020" extrusionOk="0">
                    <a:moveTo>
                      <a:pt x="184" y="1"/>
                    </a:moveTo>
                    <a:cubicBezTo>
                      <a:pt x="142" y="1"/>
                      <a:pt x="100" y="17"/>
                      <a:pt x="67" y="51"/>
                    </a:cubicBezTo>
                    <a:cubicBezTo>
                      <a:pt x="0" y="84"/>
                      <a:pt x="0" y="184"/>
                      <a:pt x="34" y="251"/>
                    </a:cubicBezTo>
                    <a:lnTo>
                      <a:pt x="2369" y="2953"/>
                    </a:lnTo>
                    <a:cubicBezTo>
                      <a:pt x="2402" y="2986"/>
                      <a:pt x="2469" y="3019"/>
                      <a:pt x="2502" y="3019"/>
                    </a:cubicBezTo>
                    <a:cubicBezTo>
                      <a:pt x="2536" y="3019"/>
                      <a:pt x="2569" y="2986"/>
                      <a:pt x="2602" y="2953"/>
                    </a:cubicBezTo>
                    <a:cubicBezTo>
                      <a:pt x="2669" y="2919"/>
                      <a:pt x="2669" y="2819"/>
                      <a:pt x="2602" y="2753"/>
                    </a:cubicBezTo>
                    <a:lnTo>
                      <a:pt x="301" y="51"/>
                    </a:lnTo>
                    <a:cubicBezTo>
                      <a:pt x="267" y="17"/>
                      <a:pt x="226"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0">
                <a:extLst>
                  <a:ext uri="{FF2B5EF4-FFF2-40B4-BE49-F238E27FC236}">
                    <a16:creationId xmlns:a16="http://schemas.microsoft.com/office/drawing/2014/main" id="{0DD4B2AE-621C-B202-E13D-DC3BF8E92008}"/>
                  </a:ext>
                </a:extLst>
              </p:cNvPr>
              <p:cNvSpPr/>
              <p:nvPr/>
            </p:nvSpPr>
            <p:spPr>
              <a:xfrm>
                <a:off x="3065700" y="4084725"/>
                <a:ext cx="249375" cy="509025"/>
              </a:xfrm>
              <a:custGeom>
                <a:avLst/>
                <a:gdLst/>
                <a:ahLst/>
                <a:cxnLst/>
                <a:rect l="l" t="t" r="r" b="b"/>
                <a:pathLst>
                  <a:path w="9975" h="20361" extrusionOk="0">
                    <a:moveTo>
                      <a:pt x="155" y="0"/>
                    </a:moveTo>
                    <a:cubicBezTo>
                      <a:pt x="136" y="0"/>
                      <a:pt x="117" y="4"/>
                      <a:pt x="100" y="13"/>
                    </a:cubicBezTo>
                    <a:cubicBezTo>
                      <a:pt x="34" y="46"/>
                      <a:pt x="0" y="146"/>
                      <a:pt x="34" y="213"/>
                    </a:cubicBezTo>
                    <a:cubicBezTo>
                      <a:pt x="234" y="680"/>
                      <a:pt x="1501" y="2848"/>
                      <a:pt x="3136" y="5617"/>
                    </a:cubicBezTo>
                    <a:cubicBezTo>
                      <a:pt x="5704" y="9987"/>
                      <a:pt x="9574" y="16625"/>
                      <a:pt x="9640" y="17292"/>
                    </a:cubicBezTo>
                    <a:cubicBezTo>
                      <a:pt x="9674" y="17625"/>
                      <a:pt x="8907" y="19960"/>
                      <a:pt x="8606" y="20027"/>
                    </a:cubicBezTo>
                    <a:cubicBezTo>
                      <a:pt x="8606" y="20027"/>
                      <a:pt x="8573" y="20027"/>
                      <a:pt x="8540" y="19927"/>
                    </a:cubicBezTo>
                    <a:cubicBezTo>
                      <a:pt x="8440" y="19660"/>
                      <a:pt x="8340" y="19427"/>
                      <a:pt x="8273" y="19227"/>
                    </a:cubicBezTo>
                    <a:cubicBezTo>
                      <a:pt x="7873" y="18159"/>
                      <a:pt x="7839" y="18126"/>
                      <a:pt x="7239" y="17625"/>
                    </a:cubicBezTo>
                    <a:cubicBezTo>
                      <a:pt x="7005" y="17425"/>
                      <a:pt x="6672" y="17192"/>
                      <a:pt x="6205" y="16725"/>
                    </a:cubicBezTo>
                    <a:cubicBezTo>
                      <a:pt x="5404" y="16024"/>
                      <a:pt x="4804" y="15457"/>
                      <a:pt x="4337" y="15024"/>
                    </a:cubicBezTo>
                    <a:cubicBezTo>
                      <a:pt x="3214" y="13963"/>
                      <a:pt x="2937" y="13719"/>
                      <a:pt x="2715" y="13719"/>
                    </a:cubicBezTo>
                    <a:cubicBezTo>
                      <a:pt x="2699" y="13719"/>
                      <a:pt x="2684" y="13720"/>
                      <a:pt x="2669" y="13723"/>
                    </a:cubicBezTo>
                    <a:cubicBezTo>
                      <a:pt x="2535" y="13723"/>
                      <a:pt x="2469" y="13856"/>
                      <a:pt x="2402" y="13956"/>
                    </a:cubicBezTo>
                    <a:cubicBezTo>
                      <a:pt x="2402" y="13989"/>
                      <a:pt x="2402" y="13989"/>
                      <a:pt x="2369" y="13989"/>
                    </a:cubicBezTo>
                    <a:cubicBezTo>
                      <a:pt x="1768" y="13489"/>
                      <a:pt x="1234" y="12955"/>
                      <a:pt x="667" y="12422"/>
                    </a:cubicBezTo>
                    <a:lnTo>
                      <a:pt x="501" y="12222"/>
                    </a:lnTo>
                    <a:cubicBezTo>
                      <a:pt x="473" y="12208"/>
                      <a:pt x="440" y="12200"/>
                      <a:pt x="405" y="12200"/>
                    </a:cubicBezTo>
                    <a:cubicBezTo>
                      <a:pt x="357" y="12200"/>
                      <a:pt x="306" y="12216"/>
                      <a:pt x="267" y="12255"/>
                    </a:cubicBezTo>
                    <a:cubicBezTo>
                      <a:pt x="200" y="12288"/>
                      <a:pt x="200" y="12388"/>
                      <a:pt x="267" y="12455"/>
                    </a:cubicBezTo>
                    <a:lnTo>
                      <a:pt x="467" y="12655"/>
                    </a:lnTo>
                    <a:cubicBezTo>
                      <a:pt x="1068" y="13222"/>
                      <a:pt x="1635" y="13789"/>
                      <a:pt x="2302" y="14356"/>
                    </a:cubicBezTo>
                    <a:cubicBezTo>
                      <a:pt x="2335" y="14390"/>
                      <a:pt x="2402" y="14390"/>
                      <a:pt x="2435" y="14390"/>
                    </a:cubicBezTo>
                    <a:cubicBezTo>
                      <a:pt x="2469" y="14390"/>
                      <a:pt x="2502" y="14356"/>
                      <a:pt x="2535" y="14323"/>
                    </a:cubicBezTo>
                    <a:cubicBezTo>
                      <a:pt x="2602" y="14256"/>
                      <a:pt x="2635" y="14190"/>
                      <a:pt x="2669" y="14123"/>
                    </a:cubicBezTo>
                    <a:cubicBezTo>
                      <a:pt x="2698" y="14094"/>
                      <a:pt x="2727" y="14039"/>
                      <a:pt x="2712" y="14026"/>
                    </a:cubicBezTo>
                    <a:lnTo>
                      <a:pt x="2712" y="14026"/>
                    </a:lnTo>
                    <a:cubicBezTo>
                      <a:pt x="2856" y="14076"/>
                      <a:pt x="3321" y="14507"/>
                      <a:pt x="4137" y="15257"/>
                    </a:cubicBezTo>
                    <a:cubicBezTo>
                      <a:pt x="4604" y="15691"/>
                      <a:pt x="5204" y="16258"/>
                      <a:pt x="6005" y="16992"/>
                    </a:cubicBezTo>
                    <a:cubicBezTo>
                      <a:pt x="6472" y="17425"/>
                      <a:pt x="6805" y="17692"/>
                      <a:pt x="7039" y="17892"/>
                    </a:cubicBezTo>
                    <a:cubicBezTo>
                      <a:pt x="7572" y="18326"/>
                      <a:pt x="7572" y="18326"/>
                      <a:pt x="7973" y="19360"/>
                    </a:cubicBezTo>
                    <a:cubicBezTo>
                      <a:pt x="8073" y="19560"/>
                      <a:pt x="8139" y="19794"/>
                      <a:pt x="8239" y="20061"/>
                    </a:cubicBezTo>
                    <a:cubicBezTo>
                      <a:pt x="8340" y="20294"/>
                      <a:pt x="8473" y="20361"/>
                      <a:pt x="8573" y="20361"/>
                    </a:cubicBezTo>
                    <a:cubicBezTo>
                      <a:pt x="8606" y="20361"/>
                      <a:pt x="8640" y="20361"/>
                      <a:pt x="8640" y="20327"/>
                    </a:cubicBezTo>
                    <a:cubicBezTo>
                      <a:pt x="9240" y="20194"/>
                      <a:pt x="9974" y="17592"/>
                      <a:pt x="9941" y="17259"/>
                    </a:cubicBezTo>
                    <a:cubicBezTo>
                      <a:pt x="9907" y="16591"/>
                      <a:pt x="7072" y="11721"/>
                      <a:pt x="3403" y="5450"/>
                    </a:cubicBezTo>
                    <a:cubicBezTo>
                      <a:pt x="1835" y="2815"/>
                      <a:pt x="501" y="547"/>
                      <a:pt x="300" y="113"/>
                    </a:cubicBezTo>
                    <a:cubicBezTo>
                      <a:pt x="275" y="38"/>
                      <a:pt x="213"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0">
                <a:extLst>
                  <a:ext uri="{FF2B5EF4-FFF2-40B4-BE49-F238E27FC236}">
                    <a16:creationId xmlns:a16="http://schemas.microsoft.com/office/drawing/2014/main" id="{5DC8D1D0-B1E0-303A-B328-1585A7905711}"/>
                  </a:ext>
                </a:extLst>
              </p:cNvPr>
              <p:cNvSpPr/>
              <p:nvPr/>
            </p:nvSpPr>
            <p:spPr>
              <a:xfrm>
                <a:off x="2966450" y="4307275"/>
                <a:ext cx="100925" cy="80500"/>
              </a:xfrm>
              <a:custGeom>
                <a:avLst/>
                <a:gdLst/>
                <a:ahLst/>
                <a:cxnLst/>
                <a:rect l="l" t="t" r="r" b="b"/>
                <a:pathLst>
                  <a:path w="4037" h="3220" extrusionOk="0">
                    <a:moveTo>
                      <a:pt x="151" y="1"/>
                    </a:moveTo>
                    <a:cubicBezTo>
                      <a:pt x="109" y="1"/>
                      <a:pt x="67" y="17"/>
                      <a:pt x="34" y="51"/>
                    </a:cubicBezTo>
                    <a:cubicBezTo>
                      <a:pt x="1" y="117"/>
                      <a:pt x="1" y="217"/>
                      <a:pt x="67" y="284"/>
                    </a:cubicBezTo>
                    <a:cubicBezTo>
                      <a:pt x="1135" y="1185"/>
                      <a:pt x="2503" y="2285"/>
                      <a:pt x="3770" y="3186"/>
                    </a:cubicBezTo>
                    <a:cubicBezTo>
                      <a:pt x="3803" y="3219"/>
                      <a:pt x="3837" y="3219"/>
                      <a:pt x="3870" y="3219"/>
                    </a:cubicBezTo>
                    <a:cubicBezTo>
                      <a:pt x="3904" y="3219"/>
                      <a:pt x="3970" y="3219"/>
                      <a:pt x="4004" y="3153"/>
                    </a:cubicBezTo>
                    <a:cubicBezTo>
                      <a:pt x="4037" y="3086"/>
                      <a:pt x="4037" y="2986"/>
                      <a:pt x="3970" y="2953"/>
                    </a:cubicBezTo>
                    <a:cubicBezTo>
                      <a:pt x="2703" y="2019"/>
                      <a:pt x="1335" y="918"/>
                      <a:pt x="268" y="51"/>
                    </a:cubicBezTo>
                    <a:cubicBezTo>
                      <a:pt x="234" y="17"/>
                      <a:pt x="193"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0">
                <a:extLst>
                  <a:ext uri="{FF2B5EF4-FFF2-40B4-BE49-F238E27FC236}">
                    <a16:creationId xmlns:a16="http://schemas.microsoft.com/office/drawing/2014/main" id="{F1DE0286-AD57-E3A2-57DF-EB0B1E4A3AA7}"/>
                  </a:ext>
                </a:extLst>
              </p:cNvPr>
              <p:cNvSpPr/>
              <p:nvPr/>
            </p:nvSpPr>
            <p:spPr>
              <a:xfrm>
                <a:off x="2863875" y="4231800"/>
                <a:ext cx="95925" cy="72575"/>
              </a:xfrm>
              <a:custGeom>
                <a:avLst/>
                <a:gdLst/>
                <a:ahLst/>
                <a:cxnLst/>
                <a:rect l="l" t="t" r="r" b="b"/>
                <a:pathLst>
                  <a:path w="3837" h="2903" extrusionOk="0">
                    <a:moveTo>
                      <a:pt x="234" y="1"/>
                    </a:moveTo>
                    <a:cubicBezTo>
                      <a:pt x="134" y="1"/>
                      <a:pt x="68" y="34"/>
                      <a:pt x="34" y="134"/>
                    </a:cubicBezTo>
                    <a:cubicBezTo>
                      <a:pt x="1" y="201"/>
                      <a:pt x="68" y="301"/>
                      <a:pt x="168" y="301"/>
                    </a:cubicBezTo>
                    <a:cubicBezTo>
                      <a:pt x="501" y="401"/>
                      <a:pt x="835" y="534"/>
                      <a:pt x="1202" y="701"/>
                    </a:cubicBezTo>
                    <a:cubicBezTo>
                      <a:pt x="1168" y="801"/>
                      <a:pt x="1135" y="901"/>
                      <a:pt x="1168" y="1035"/>
                    </a:cubicBezTo>
                    <a:cubicBezTo>
                      <a:pt x="1235" y="1168"/>
                      <a:pt x="1402" y="1268"/>
                      <a:pt x="1735" y="1502"/>
                    </a:cubicBezTo>
                    <a:cubicBezTo>
                      <a:pt x="2169" y="1769"/>
                      <a:pt x="2769" y="2202"/>
                      <a:pt x="3570" y="2869"/>
                    </a:cubicBezTo>
                    <a:cubicBezTo>
                      <a:pt x="3603" y="2903"/>
                      <a:pt x="3637" y="2903"/>
                      <a:pt x="3670" y="2903"/>
                    </a:cubicBezTo>
                    <a:cubicBezTo>
                      <a:pt x="3737" y="2903"/>
                      <a:pt x="3770" y="2903"/>
                      <a:pt x="3804" y="2869"/>
                    </a:cubicBezTo>
                    <a:cubicBezTo>
                      <a:pt x="3837" y="2803"/>
                      <a:pt x="3837" y="2703"/>
                      <a:pt x="3770" y="2636"/>
                    </a:cubicBezTo>
                    <a:cubicBezTo>
                      <a:pt x="2970" y="1935"/>
                      <a:pt x="2336" y="1535"/>
                      <a:pt x="1936" y="1235"/>
                    </a:cubicBezTo>
                    <a:cubicBezTo>
                      <a:pt x="1702" y="1101"/>
                      <a:pt x="1502" y="968"/>
                      <a:pt x="1469" y="901"/>
                    </a:cubicBezTo>
                    <a:cubicBezTo>
                      <a:pt x="1435" y="868"/>
                      <a:pt x="1469" y="835"/>
                      <a:pt x="1569" y="701"/>
                    </a:cubicBezTo>
                    <a:cubicBezTo>
                      <a:pt x="1602" y="668"/>
                      <a:pt x="1602" y="634"/>
                      <a:pt x="1602" y="568"/>
                    </a:cubicBezTo>
                    <a:cubicBezTo>
                      <a:pt x="1569" y="534"/>
                      <a:pt x="1535" y="501"/>
                      <a:pt x="1502" y="468"/>
                    </a:cubicBezTo>
                    <a:cubicBezTo>
                      <a:pt x="1035" y="268"/>
                      <a:pt x="668" y="10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0">
                <a:extLst>
                  <a:ext uri="{FF2B5EF4-FFF2-40B4-BE49-F238E27FC236}">
                    <a16:creationId xmlns:a16="http://schemas.microsoft.com/office/drawing/2014/main" id="{AA2B6161-9354-074E-3F25-C00FF4FABF2D}"/>
                  </a:ext>
                </a:extLst>
              </p:cNvPr>
              <p:cNvSpPr/>
              <p:nvPr/>
            </p:nvSpPr>
            <p:spPr>
              <a:xfrm>
                <a:off x="3178275" y="4324300"/>
                <a:ext cx="116775" cy="187725"/>
              </a:xfrm>
              <a:custGeom>
                <a:avLst/>
                <a:gdLst/>
                <a:ahLst/>
                <a:cxnLst/>
                <a:rect l="l" t="t" r="r" b="b"/>
                <a:pathLst>
                  <a:path w="4671" h="7509" extrusionOk="0">
                    <a:moveTo>
                      <a:pt x="202" y="0"/>
                    </a:moveTo>
                    <a:cubicBezTo>
                      <a:pt x="172" y="0"/>
                      <a:pt x="139" y="11"/>
                      <a:pt x="101" y="37"/>
                    </a:cubicBezTo>
                    <a:cubicBezTo>
                      <a:pt x="34" y="70"/>
                      <a:pt x="0" y="170"/>
                      <a:pt x="67" y="237"/>
                    </a:cubicBezTo>
                    <a:lnTo>
                      <a:pt x="4337" y="7442"/>
                    </a:lnTo>
                    <a:cubicBezTo>
                      <a:pt x="4370" y="7475"/>
                      <a:pt x="4437" y="7509"/>
                      <a:pt x="4470" y="7509"/>
                    </a:cubicBezTo>
                    <a:cubicBezTo>
                      <a:pt x="4504" y="7509"/>
                      <a:pt x="4537" y="7509"/>
                      <a:pt x="4570" y="7475"/>
                    </a:cubicBezTo>
                    <a:cubicBezTo>
                      <a:pt x="4637" y="7442"/>
                      <a:pt x="4670" y="7342"/>
                      <a:pt x="4604" y="7275"/>
                    </a:cubicBezTo>
                    <a:lnTo>
                      <a:pt x="334" y="70"/>
                    </a:lnTo>
                    <a:cubicBezTo>
                      <a:pt x="293" y="29"/>
                      <a:pt x="252"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0">
                <a:extLst>
                  <a:ext uri="{FF2B5EF4-FFF2-40B4-BE49-F238E27FC236}">
                    <a16:creationId xmlns:a16="http://schemas.microsoft.com/office/drawing/2014/main" id="{B3794496-8711-ED14-EF0F-46CE370DDC51}"/>
                  </a:ext>
                </a:extLst>
              </p:cNvPr>
              <p:cNvSpPr/>
              <p:nvPr/>
            </p:nvSpPr>
            <p:spPr>
              <a:xfrm>
                <a:off x="3060700" y="4115550"/>
                <a:ext cx="99250" cy="167975"/>
              </a:xfrm>
              <a:custGeom>
                <a:avLst/>
                <a:gdLst/>
                <a:ahLst/>
                <a:cxnLst/>
                <a:rect l="l" t="t" r="r" b="b"/>
                <a:pathLst>
                  <a:path w="3970" h="6719" extrusionOk="0">
                    <a:moveTo>
                      <a:pt x="174" y="1"/>
                    </a:moveTo>
                    <a:cubicBezTo>
                      <a:pt x="151" y="1"/>
                      <a:pt x="127" y="5"/>
                      <a:pt x="100" y="14"/>
                    </a:cubicBezTo>
                    <a:cubicBezTo>
                      <a:pt x="33" y="47"/>
                      <a:pt x="0" y="147"/>
                      <a:pt x="67" y="214"/>
                    </a:cubicBezTo>
                    <a:lnTo>
                      <a:pt x="3636" y="6619"/>
                    </a:lnTo>
                    <a:cubicBezTo>
                      <a:pt x="3669" y="6685"/>
                      <a:pt x="3736" y="6719"/>
                      <a:pt x="3803" y="6719"/>
                    </a:cubicBezTo>
                    <a:cubicBezTo>
                      <a:pt x="3803" y="6719"/>
                      <a:pt x="3836" y="6685"/>
                      <a:pt x="3870" y="6685"/>
                    </a:cubicBezTo>
                    <a:cubicBezTo>
                      <a:pt x="3936" y="6652"/>
                      <a:pt x="3970" y="6552"/>
                      <a:pt x="3903" y="6485"/>
                    </a:cubicBezTo>
                    <a:lnTo>
                      <a:pt x="334" y="81"/>
                    </a:lnTo>
                    <a:cubicBezTo>
                      <a:pt x="285" y="32"/>
                      <a:pt x="236"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0">
                <a:extLst>
                  <a:ext uri="{FF2B5EF4-FFF2-40B4-BE49-F238E27FC236}">
                    <a16:creationId xmlns:a16="http://schemas.microsoft.com/office/drawing/2014/main" id="{56556AA5-93D3-B3B6-6886-DE2EF4A5C82C}"/>
                  </a:ext>
                </a:extLst>
              </p:cNvPr>
              <p:cNvSpPr/>
              <p:nvPr/>
            </p:nvSpPr>
            <p:spPr>
              <a:xfrm>
                <a:off x="2918100" y="4191775"/>
                <a:ext cx="71725" cy="53400"/>
              </a:xfrm>
              <a:custGeom>
                <a:avLst/>
                <a:gdLst/>
                <a:ahLst/>
                <a:cxnLst/>
                <a:rect l="l" t="t" r="r" b="b"/>
                <a:pathLst>
                  <a:path w="2869" h="2136" extrusionOk="0">
                    <a:moveTo>
                      <a:pt x="934" y="1"/>
                    </a:moveTo>
                    <a:cubicBezTo>
                      <a:pt x="901" y="1"/>
                      <a:pt x="867" y="34"/>
                      <a:pt x="834" y="67"/>
                    </a:cubicBezTo>
                    <a:lnTo>
                      <a:pt x="33" y="1135"/>
                    </a:lnTo>
                    <a:cubicBezTo>
                      <a:pt x="0" y="1201"/>
                      <a:pt x="0" y="1301"/>
                      <a:pt x="67" y="1335"/>
                    </a:cubicBezTo>
                    <a:cubicBezTo>
                      <a:pt x="92" y="1360"/>
                      <a:pt x="123" y="1371"/>
                      <a:pt x="154" y="1371"/>
                    </a:cubicBezTo>
                    <a:cubicBezTo>
                      <a:pt x="205" y="1371"/>
                      <a:pt x="259" y="1343"/>
                      <a:pt x="300" y="1301"/>
                    </a:cubicBezTo>
                    <a:lnTo>
                      <a:pt x="967" y="401"/>
                    </a:lnTo>
                    <a:cubicBezTo>
                      <a:pt x="1201" y="634"/>
                      <a:pt x="1468" y="935"/>
                      <a:pt x="1735" y="1201"/>
                    </a:cubicBezTo>
                    <a:cubicBezTo>
                      <a:pt x="2035" y="1502"/>
                      <a:pt x="2335" y="1835"/>
                      <a:pt x="2569" y="2102"/>
                    </a:cubicBezTo>
                    <a:cubicBezTo>
                      <a:pt x="2602" y="2135"/>
                      <a:pt x="2669" y="2135"/>
                      <a:pt x="2702" y="2135"/>
                    </a:cubicBezTo>
                    <a:cubicBezTo>
                      <a:pt x="2735" y="2135"/>
                      <a:pt x="2769" y="2135"/>
                      <a:pt x="2802" y="2102"/>
                    </a:cubicBezTo>
                    <a:cubicBezTo>
                      <a:pt x="2869" y="2069"/>
                      <a:pt x="2869" y="1969"/>
                      <a:pt x="2802" y="1902"/>
                    </a:cubicBezTo>
                    <a:cubicBezTo>
                      <a:pt x="2569" y="1635"/>
                      <a:pt x="2268" y="1301"/>
                      <a:pt x="1968" y="1001"/>
                    </a:cubicBezTo>
                    <a:cubicBezTo>
                      <a:pt x="1635" y="668"/>
                      <a:pt x="1334" y="334"/>
                      <a:pt x="1067" y="34"/>
                    </a:cubicBezTo>
                    <a:cubicBezTo>
                      <a:pt x="1034" y="1"/>
                      <a:pt x="1001"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0">
                <a:extLst>
                  <a:ext uri="{FF2B5EF4-FFF2-40B4-BE49-F238E27FC236}">
                    <a16:creationId xmlns:a16="http://schemas.microsoft.com/office/drawing/2014/main" id="{EED88A0D-EE8D-6674-75C6-1497F54F5E65}"/>
                  </a:ext>
                </a:extLst>
              </p:cNvPr>
              <p:cNvSpPr/>
              <p:nvPr/>
            </p:nvSpPr>
            <p:spPr>
              <a:xfrm>
                <a:off x="3093225" y="4353975"/>
                <a:ext cx="60900" cy="82175"/>
              </a:xfrm>
              <a:custGeom>
                <a:avLst/>
                <a:gdLst/>
                <a:ahLst/>
                <a:cxnLst/>
                <a:rect l="l" t="t" r="r" b="b"/>
                <a:pathLst>
                  <a:path w="2436" h="3287" extrusionOk="0">
                    <a:moveTo>
                      <a:pt x="179" y="1"/>
                    </a:moveTo>
                    <a:cubicBezTo>
                      <a:pt x="142" y="1"/>
                      <a:pt x="100" y="17"/>
                      <a:pt x="67" y="51"/>
                    </a:cubicBezTo>
                    <a:cubicBezTo>
                      <a:pt x="0" y="117"/>
                      <a:pt x="0" y="217"/>
                      <a:pt x="67" y="284"/>
                    </a:cubicBezTo>
                    <a:lnTo>
                      <a:pt x="334" y="551"/>
                    </a:lnTo>
                    <a:cubicBezTo>
                      <a:pt x="767" y="918"/>
                      <a:pt x="1168" y="1318"/>
                      <a:pt x="1701" y="1685"/>
                    </a:cubicBezTo>
                    <a:cubicBezTo>
                      <a:pt x="1801" y="1785"/>
                      <a:pt x="1935" y="1852"/>
                      <a:pt x="1968" y="1952"/>
                    </a:cubicBezTo>
                    <a:cubicBezTo>
                      <a:pt x="2068" y="2152"/>
                      <a:pt x="1868" y="2419"/>
                      <a:pt x="1635" y="2719"/>
                    </a:cubicBezTo>
                    <a:cubicBezTo>
                      <a:pt x="1568" y="2819"/>
                      <a:pt x="1468" y="2953"/>
                      <a:pt x="1401" y="3053"/>
                    </a:cubicBezTo>
                    <a:cubicBezTo>
                      <a:pt x="1368" y="3119"/>
                      <a:pt x="1401" y="3219"/>
                      <a:pt x="1468" y="3286"/>
                    </a:cubicBezTo>
                    <a:lnTo>
                      <a:pt x="1534" y="3286"/>
                    </a:lnTo>
                    <a:cubicBezTo>
                      <a:pt x="1601" y="3286"/>
                      <a:pt x="1635" y="3253"/>
                      <a:pt x="1668" y="3219"/>
                    </a:cubicBezTo>
                    <a:cubicBezTo>
                      <a:pt x="1735" y="3119"/>
                      <a:pt x="1801" y="3019"/>
                      <a:pt x="1901" y="2886"/>
                    </a:cubicBezTo>
                    <a:cubicBezTo>
                      <a:pt x="2135" y="2552"/>
                      <a:pt x="2435" y="2185"/>
                      <a:pt x="2235" y="1818"/>
                    </a:cubicBezTo>
                    <a:cubicBezTo>
                      <a:pt x="2168" y="1652"/>
                      <a:pt x="2001" y="1518"/>
                      <a:pt x="1868" y="1418"/>
                    </a:cubicBezTo>
                    <a:cubicBezTo>
                      <a:pt x="1368" y="1085"/>
                      <a:pt x="967" y="718"/>
                      <a:pt x="567" y="317"/>
                    </a:cubicBezTo>
                    <a:lnTo>
                      <a:pt x="267" y="51"/>
                    </a:lnTo>
                    <a:cubicBezTo>
                      <a:pt x="250" y="17"/>
                      <a:pt x="217"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0">
                <a:extLst>
                  <a:ext uri="{FF2B5EF4-FFF2-40B4-BE49-F238E27FC236}">
                    <a16:creationId xmlns:a16="http://schemas.microsoft.com/office/drawing/2014/main" id="{E6C3A0E8-DCCC-9BA3-955E-A7CBF1A46958}"/>
                  </a:ext>
                </a:extLst>
              </p:cNvPr>
              <p:cNvSpPr/>
              <p:nvPr/>
            </p:nvSpPr>
            <p:spPr>
              <a:xfrm>
                <a:off x="2999825" y="4255850"/>
                <a:ext cx="87575" cy="88550"/>
              </a:xfrm>
              <a:custGeom>
                <a:avLst/>
                <a:gdLst/>
                <a:ahLst/>
                <a:cxnLst/>
                <a:rect l="l" t="t" r="r" b="b"/>
                <a:pathLst>
                  <a:path w="3503" h="3542" extrusionOk="0">
                    <a:moveTo>
                      <a:pt x="162" y="1"/>
                    </a:moveTo>
                    <a:cubicBezTo>
                      <a:pt x="129" y="1"/>
                      <a:pt x="95" y="11"/>
                      <a:pt x="67" y="39"/>
                    </a:cubicBezTo>
                    <a:cubicBezTo>
                      <a:pt x="0" y="106"/>
                      <a:pt x="0" y="206"/>
                      <a:pt x="67" y="273"/>
                    </a:cubicBezTo>
                    <a:cubicBezTo>
                      <a:pt x="1101" y="1374"/>
                      <a:pt x="2135" y="2441"/>
                      <a:pt x="3236" y="3509"/>
                    </a:cubicBezTo>
                    <a:cubicBezTo>
                      <a:pt x="3269" y="3542"/>
                      <a:pt x="3302" y="3542"/>
                      <a:pt x="3336" y="3542"/>
                    </a:cubicBezTo>
                    <a:cubicBezTo>
                      <a:pt x="3369" y="3542"/>
                      <a:pt x="3402" y="3509"/>
                      <a:pt x="3436" y="3509"/>
                    </a:cubicBezTo>
                    <a:cubicBezTo>
                      <a:pt x="3503" y="3442"/>
                      <a:pt x="3503" y="3342"/>
                      <a:pt x="3436" y="3275"/>
                    </a:cubicBezTo>
                    <a:cubicBezTo>
                      <a:pt x="2335" y="2241"/>
                      <a:pt x="1301" y="1174"/>
                      <a:pt x="267" y="39"/>
                    </a:cubicBezTo>
                    <a:cubicBezTo>
                      <a:pt x="248" y="20"/>
                      <a:pt x="206"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0">
                <a:extLst>
                  <a:ext uri="{FF2B5EF4-FFF2-40B4-BE49-F238E27FC236}">
                    <a16:creationId xmlns:a16="http://schemas.microsoft.com/office/drawing/2014/main" id="{6F844F3E-2016-FCDD-DA68-8ED0E419F444}"/>
                  </a:ext>
                </a:extLst>
              </p:cNvPr>
              <p:cNvSpPr/>
              <p:nvPr/>
            </p:nvSpPr>
            <p:spPr>
              <a:xfrm>
                <a:off x="2932275" y="4075025"/>
                <a:ext cx="44225" cy="84250"/>
              </a:xfrm>
              <a:custGeom>
                <a:avLst/>
                <a:gdLst/>
                <a:ahLst/>
                <a:cxnLst/>
                <a:rect l="l" t="t" r="r" b="b"/>
                <a:pathLst>
                  <a:path w="1769" h="3370" extrusionOk="0">
                    <a:moveTo>
                      <a:pt x="1635" y="1"/>
                    </a:moveTo>
                    <a:cubicBezTo>
                      <a:pt x="1535" y="1"/>
                      <a:pt x="1468" y="34"/>
                      <a:pt x="1434" y="134"/>
                    </a:cubicBezTo>
                    <a:cubicBezTo>
                      <a:pt x="1168" y="1201"/>
                      <a:pt x="701" y="2235"/>
                      <a:pt x="33" y="3136"/>
                    </a:cubicBezTo>
                    <a:cubicBezTo>
                      <a:pt x="0" y="3203"/>
                      <a:pt x="0" y="3303"/>
                      <a:pt x="67" y="3336"/>
                    </a:cubicBezTo>
                    <a:cubicBezTo>
                      <a:pt x="100" y="3370"/>
                      <a:pt x="134" y="3370"/>
                      <a:pt x="167" y="3370"/>
                    </a:cubicBezTo>
                    <a:cubicBezTo>
                      <a:pt x="200" y="3370"/>
                      <a:pt x="267" y="3370"/>
                      <a:pt x="300" y="3303"/>
                    </a:cubicBezTo>
                    <a:cubicBezTo>
                      <a:pt x="967" y="2402"/>
                      <a:pt x="1468" y="1335"/>
                      <a:pt x="1735" y="201"/>
                    </a:cubicBezTo>
                    <a:cubicBezTo>
                      <a:pt x="1768" y="134"/>
                      <a:pt x="1701" y="34"/>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0">
                <a:extLst>
                  <a:ext uri="{FF2B5EF4-FFF2-40B4-BE49-F238E27FC236}">
                    <a16:creationId xmlns:a16="http://schemas.microsoft.com/office/drawing/2014/main" id="{5FF62222-7E76-8501-6587-7FB4987A85B6}"/>
                  </a:ext>
                </a:extLst>
              </p:cNvPr>
              <p:cNvSpPr/>
              <p:nvPr/>
            </p:nvSpPr>
            <p:spPr>
              <a:xfrm>
                <a:off x="2953125" y="4135350"/>
                <a:ext cx="46725" cy="43100"/>
              </a:xfrm>
              <a:custGeom>
                <a:avLst/>
                <a:gdLst/>
                <a:ahLst/>
                <a:cxnLst/>
                <a:rect l="l" t="t" r="r" b="b"/>
                <a:pathLst>
                  <a:path w="1869" h="1724" extrusionOk="0">
                    <a:moveTo>
                      <a:pt x="1675" y="1"/>
                    </a:moveTo>
                    <a:cubicBezTo>
                      <a:pt x="1630" y="1"/>
                      <a:pt x="1587" y="17"/>
                      <a:pt x="1568" y="56"/>
                    </a:cubicBezTo>
                    <a:cubicBezTo>
                      <a:pt x="1201" y="623"/>
                      <a:pt x="701" y="1090"/>
                      <a:pt x="100" y="1424"/>
                    </a:cubicBezTo>
                    <a:cubicBezTo>
                      <a:pt x="33" y="1457"/>
                      <a:pt x="0" y="1557"/>
                      <a:pt x="33" y="1624"/>
                    </a:cubicBezTo>
                    <a:cubicBezTo>
                      <a:pt x="67" y="1690"/>
                      <a:pt x="133" y="1724"/>
                      <a:pt x="167" y="1724"/>
                    </a:cubicBezTo>
                    <a:cubicBezTo>
                      <a:pt x="200" y="1724"/>
                      <a:pt x="234" y="1724"/>
                      <a:pt x="267" y="1690"/>
                    </a:cubicBezTo>
                    <a:cubicBezTo>
                      <a:pt x="901" y="1357"/>
                      <a:pt x="1434" y="857"/>
                      <a:pt x="1835" y="223"/>
                    </a:cubicBezTo>
                    <a:cubicBezTo>
                      <a:pt x="1868" y="156"/>
                      <a:pt x="1835" y="56"/>
                      <a:pt x="1768" y="23"/>
                    </a:cubicBezTo>
                    <a:cubicBezTo>
                      <a:pt x="1740" y="9"/>
                      <a:pt x="1707"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0">
                <a:extLst>
                  <a:ext uri="{FF2B5EF4-FFF2-40B4-BE49-F238E27FC236}">
                    <a16:creationId xmlns:a16="http://schemas.microsoft.com/office/drawing/2014/main" id="{79218027-7D84-2A31-7E52-4CC1571B4243}"/>
                  </a:ext>
                </a:extLst>
              </p:cNvPr>
              <p:cNvSpPr/>
              <p:nvPr/>
            </p:nvSpPr>
            <p:spPr>
              <a:xfrm>
                <a:off x="3167425" y="4421800"/>
                <a:ext cx="95100" cy="91075"/>
              </a:xfrm>
              <a:custGeom>
                <a:avLst/>
                <a:gdLst/>
                <a:ahLst/>
                <a:cxnLst/>
                <a:rect l="l" t="t" r="r" b="b"/>
                <a:pathLst>
                  <a:path w="3804" h="3643" extrusionOk="0">
                    <a:moveTo>
                      <a:pt x="162" y="1"/>
                    </a:moveTo>
                    <a:cubicBezTo>
                      <a:pt x="130" y="1"/>
                      <a:pt x="96" y="11"/>
                      <a:pt x="68" y="39"/>
                    </a:cubicBezTo>
                    <a:cubicBezTo>
                      <a:pt x="1" y="106"/>
                      <a:pt x="1" y="206"/>
                      <a:pt x="34" y="273"/>
                    </a:cubicBezTo>
                    <a:cubicBezTo>
                      <a:pt x="1135" y="1440"/>
                      <a:pt x="2302" y="2575"/>
                      <a:pt x="3537" y="3609"/>
                    </a:cubicBezTo>
                    <a:cubicBezTo>
                      <a:pt x="3570" y="3642"/>
                      <a:pt x="3603" y="3642"/>
                      <a:pt x="3637" y="3642"/>
                    </a:cubicBezTo>
                    <a:cubicBezTo>
                      <a:pt x="3670" y="3642"/>
                      <a:pt x="3737" y="3642"/>
                      <a:pt x="3770" y="3609"/>
                    </a:cubicBezTo>
                    <a:cubicBezTo>
                      <a:pt x="3804" y="3542"/>
                      <a:pt x="3804" y="3442"/>
                      <a:pt x="3737" y="3375"/>
                    </a:cubicBezTo>
                    <a:cubicBezTo>
                      <a:pt x="2536" y="2341"/>
                      <a:pt x="1368" y="1207"/>
                      <a:pt x="268" y="39"/>
                    </a:cubicBezTo>
                    <a:cubicBezTo>
                      <a:pt x="248" y="20"/>
                      <a:pt x="207"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0">
                <a:extLst>
                  <a:ext uri="{FF2B5EF4-FFF2-40B4-BE49-F238E27FC236}">
                    <a16:creationId xmlns:a16="http://schemas.microsoft.com/office/drawing/2014/main" id="{60567145-689D-F0C1-5149-241DB1CDEEF6}"/>
                  </a:ext>
                </a:extLst>
              </p:cNvPr>
              <p:cNvSpPr/>
              <p:nvPr/>
            </p:nvSpPr>
            <p:spPr>
              <a:xfrm>
                <a:off x="2272625" y="4222075"/>
                <a:ext cx="191000" cy="277450"/>
              </a:xfrm>
              <a:custGeom>
                <a:avLst/>
                <a:gdLst/>
                <a:ahLst/>
                <a:cxnLst/>
                <a:rect l="l" t="t" r="r" b="b"/>
                <a:pathLst>
                  <a:path w="7640" h="11098" extrusionOk="0">
                    <a:moveTo>
                      <a:pt x="7446" y="1"/>
                    </a:moveTo>
                    <a:cubicBezTo>
                      <a:pt x="7401" y="1"/>
                      <a:pt x="7359" y="17"/>
                      <a:pt x="7339" y="56"/>
                    </a:cubicBezTo>
                    <a:cubicBezTo>
                      <a:pt x="4804" y="3559"/>
                      <a:pt x="2336" y="7195"/>
                      <a:pt x="34" y="10830"/>
                    </a:cubicBezTo>
                    <a:cubicBezTo>
                      <a:pt x="1" y="10931"/>
                      <a:pt x="1" y="11031"/>
                      <a:pt x="101" y="11064"/>
                    </a:cubicBezTo>
                    <a:cubicBezTo>
                      <a:pt x="101" y="11064"/>
                      <a:pt x="134" y="11097"/>
                      <a:pt x="167" y="11097"/>
                    </a:cubicBezTo>
                    <a:cubicBezTo>
                      <a:pt x="234" y="11097"/>
                      <a:pt x="267" y="11064"/>
                      <a:pt x="301" y="10997"/>
                    </a:cubicBezTo>
                    <a:cubicBezTo>
                      <a:pt x="2602" y="7361"/>
                      <a:pt x="5071" y="3725"/>
                      <a:pt x="7573" y="223"/>
                    </a:cubicBezTo>
                    <a:cubicBezTo>
                      <a:pt x="7639" y="156"/>
                      <a:pt x="7606" y="56"/>
                      <a:pt x="7539" y="23"/>
                    </a:cubicBezTo>
                    <a:cubicBezTo>
                      <a:pt x="7512" y="9"/>
                      <a:pt x="7478" y="1"/>
                      <a:pt x="7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0">
                <a:extLst>
                  <a:ext uri="{FF2B5EF4-FFF2-40B4-BE49-F238E27FC236}">
                    <a16:creationId xmlns:a16="http://schemas.microsoft.com/office/drawing/2014/main" id="{71B6DF33-E891-2C8D-DF80-A2653C281164}"/>
                  </a:ext>
                </a:extLst>
              </p:cNvPr>
              <p:cNvSpPr/>
              <p:nvPr/>
            </p:nvSpPr>
            <p:spPr>
              <a:xfrm>
                <a:off x="2138375" y="4535775"/>
                <a:ext cx="112600" cy="166400"/>
              </a:xfrm>
              <a:custGeom>
                <a:avLst/>
                <a:gdLst/>
                <a:ahLst/>
                <a:cxnLst/>
                <a:rect l="l" t="t" r="r" b="b"/>
                <a:pathLst>
                  <a:path w="4504" h="6656" extrusionOk="0">
                    <a:moveTo>
                      <a:pt x="4320" y="0"/>
                    </a:moveTo>
                    <a:cubicBezTo>
                      <a:pt x="4278" y="0"/>
                      <a:pt x="4236" y="17"/>
                      <a:pt x="4203" y="50"/>
                    </a:cubicBezTo>
                    <a:cubicBezTo>
                      <a:pt x="3236" y="1285"/>
                      <a:pt x="2368" y="2686"/>
                      <a:pt x="1434" y="4187"/>
                    </a:cubicBezTo>
                    <a:cubicBezTo>
                      <a:pt x="1001" y="4921"/>
                      <a:pt x="534" y="5688"/>
                      <a:pt x="33" y="6422"/>
                    </a:cubicBezTo>
                    <a:cubicBezTo>
                      <a:pt x="0" y="6488"/>
                      <a:pt x="33" y="6588"/>
                      <a:pt x="100" y="6655"/>
                    </a:cubicBezTo>
                    <a:lnTo>
                      <a:pt x="167" y="6655"/>
                    </a:lnTo>
                    <a:cubicBezTo>
                      <a:pt x="234" y="6655"/>
                      <a:pt x="267" y="6655"/>
                      <a:pt x="300" y="6588"/>
                    </a:cubicBezTo>
                    <a:cubicBezTo>
                      <a:pt x="801" y="5821"/>
                      <a:pt x="1268" y="5087"/>
                      <a:pt x="1701" y="4354"/>
                    </a:cubicBezTo>
                    <a:cubicBezTo>
                      <a:pt x="2635" y="2852"/>
                      <a:pt x="3469" y="1451"/>
                      <a:pt x="4437" y="251"/>
                    </a:cubicBezTo>
                    <a:cubicBezTo>
                      <a:pt x="4503" y="184"/>
                      <a:pt x="4503" y="84"/>
                      <a:pt x="4437" y="50"/>
                    </a:cubicBezTo>
                    <a:cubicBezTo>
                      <a:pt x="4403" y="17"/>
                      <a:pt x="4362" y="0"/>
                      <a:pt x="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0">
                <a:extLst>
                  <a:ext uri="{FF2B5EF4-FFF2-40B4-BE49-F238E27FC236}">
                    <a16:creationId xmlns:a16="http://schemas.microsoft.com/office/drawing/2014/main" id="{4FD86EC1-4717-A25C-82EA-78AD6D5EED0B}"/>
                  </a:ext>
                </a:extLst>
              </p:cNvPr>
              <p:cNvSpPr/>
              <p:nvPr/>
            </p:nvSpPr>
            <p:spPr>
              <a:xfrm>
                <a:off x="2176725" y="4770950"/>
                <a:ext cx="132625" cy="136375"/>
              </a:xfrm>
              <a:custGeom>
                <a:avLst/>
                <a:gdLst/>
                <a:ahLst/>
                <a:cxnLst/>
                <a:rect l="l" t="t" r="r" b="b"/>
                <a:pathLst>
                  <a:path w="5305" h="5455" extrusionOk="0">
                    <a:moveTo>
                      <a:pt x="155" y="0"/>
                    </a:moveTo>
                    <a:cubicBezTo>
                      <a:pt x="117" y="0"/>
                      <a:pt x="84" y="17"/>
                      <a:pt x="67" y="50"/>
                    </a:cubicBezTo>
                    <a:cubicBezTo>
                      <a:pt x="1" y="117"/>
                      <a:pt x="1" y="217"/>
                      <a:pt x="67" y="284"/>
                    </a:cubicBezTo>
                    <a:cubicBezTo>
                      <a:pt x="935" y="1018"/>
                      <a:pt x="1702" y="1885"/>
                      <a:pt x="2436" y="2719"/>
                    </a:cubicBezTo>
                    <a:cubicBezTo>
                      <a:pt x="3236" y="3653"/>
                      <a:pt x="4070" y="4620"/>
                      <a:pt x="5037" y="5421"/>
                    </a:cubicBezTo>
                    <a:cubicBezTo>
                      <a:pt x="5071" y="5421"/>
                      <a:pt x="5104" y="5454"/>
                      <a:pt x="5138" y="5454"/>
                    </a:cubicBezTo>
                    <a:cubicBezTo>
                      <a:pt x="5171" y="5454"/>
                      <a:pt x="5238" y="5421"/>
                      <a:pt x="5271" y="5387"/>
                    </a:cubicBezTo>
                    <a:cubicBezTo>
                      <a:pt x="5304" y="5321"/>
                      <a:pt x="5304" y="5221"/>
                      <a:pt x="5238" y="5154"/>
                    </a:cubicBezTo>
                    <a:cubicBezTo>
                      <a:pt x="4270" y="4387"/>
                      <a:pt x="3470" y="3453"/>
                      <a:pt x="2669" y="2519"/>
                    </a:cubicBezTo>
                    <a:cubicBezTo>
                      <a:pt x="1935" y="1685"/>
                      <a:pt x="1168" y="784"/>
                      <a:pt x="267" y="50"/>
                    </a:cubicBezTo>
                    <a:cubicBezTo>
                      <a:pt x="234" y="17"/>
                      <a:pt x="19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0">
                <a:extLst>
                  <a:ext uri="{FF2B5EF4-FFF2-40B4-BE49-F238E27FC236}">
                    <a16:creationId xmlns:a16="http://schemas.microsoft.com/office/drawing/2014/main" id="{1230FD35-5139-215A-DADF-FEA2BB96A4A7}"/>
                  </a:ext>
                </a:extLst>
              </p:cNvPr>
              <p:cNvSpPr/>
              <p:nvPr/>
            </p:nvSpPr>
            <p:spPr>
              <a:xfrm>
                <a:off x="1843150" y="4700475"/>
                <a:ext cx="229350" cy="25050"/>
              </a:xfrm>
              <a:custGeom>
                <a:avLst/>
                <a:gdLst/>
                <a:ahLst/>
                <a:cxnLst/>
                <a:rect l="l" t="t" r="r" b="b"/>
                <a:pathLst>
                  <a:path w="9174" h="1002" extrusionOk="0">
                    <a:moveTo>
                      <a:pt x="167" y="0"/>
                    </a:moveTo>
                    <a:cubicBezTo>
                      <a:pt x="67" y="0"/>
                      <a:pt x="1" y="67"/>
                      <a:pt x="1" y="167"/>
                    </a:cubicBezTo>
                    <a:cubicBezTo>
                      <a:pt x="1" y="234"/>
                      <a:pt x="67" y="334"/>
                      <a:pt x="167" y="334"/>
                    </a:cubicBezTo>
                    <a:lnTo>
                      <a:pt x="9007" y="1001"/>
                    </a:lnTo>
                    <a:cubicBezTo>
                      <a:pt x="9107" y="1001"/>
                      <a:pt x="9174" y="934"/>
                      <a:pt x="9174" y="868"/>
                    </a:cubicBezTo>
                    <a:cubicBezTo>
                      <a:pt x="9174" y="768"/>
                      <a:pt x="9107" y="701"/>
                      <a:pt x="9040" y="701"/>
                    </a:cubicBez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0">
                <a:extLst>
                  <a:ext uri="{FF2B5EF4-FFF2-40B4-BE49-F238E27FC236}">
                    <a16:creationId xmlns:a16="http://schemas.microsoft.com/office/drawing/2014/main" id="{B0CB137C-F7F5-9E51-7B1D-446967E35B95}"/>
                  </a:ext>
                </a:extLst>
              </p:cNvPr>
              <p:cNvSpPr/>
              <p:nvPr/>
            </p:nvSpPr>
            <p:spPr>
              <a:xfrm>
                <a:off x="3211625" y="3207300"/>
                <a:ext cx="102600" cy="128900"/>
              </a:xfrm>
              <a:custGeom>
                <a:avLst/>
                <a:gdLst/>
                <a:ahLst/>
                <a:cxnLst/>
                <a:rect l="l" t="t" r="r" b="b"/>
                <a:pathLst>
                  <a:path w="4104" h="5156" extrusionOk="0">
                    <a:moveTo>
                      <a:pt x="2703" y="318"/>
                    </a:moveTo>
                    <a:cubicBezTo>
                      <a:pt x="2836" y="318"/>
                      <a:pt x="2970" y="385"/>
                      <a:pt x="3170" y="518"/>
                    </a:cubicBezTo>
                    <a:cubicBezTo>
                      <a:pt x="3303" y="585"/>
                      <a:pt x="3437" y="652"/>
                      <a:pt x="3603" y="752"/>
                    </a:cubicBezTo>
                    <a:cubicBezTo>
                      <a:pt x="3703" y="785"/>
                      <a:pt x="3737" y="819"/>
                      <a:pt x="3770" y="852"/>
                    </a:cubicBezTo>
                    <a:cubicBezTo>
                      <a:pt x="3770" y="885"/>
                      <a:pt x="3770" y="952"/>
                      <a:pt x="3670" y="1119"/>
                    </a:cubicBezTo>
                    <a:cubicBezTo>
                      <a:pt x="3136" y="1953"/>
                      <a:pt x="2736" y="2653"/>
                      <a:pt x="2436" y="3187"/>
                    </a:cubicBezTo>
                    <a:cubicBezTo>
                      <a:pt x="1664" y="4482"/>
                      <a:pt x="1468" y="4810"/>
                      <a:pt x="1238" y="4810"/>
                    </a:cubicBezTo>
                    <a:cubicBezTo>
                      <a:pt x="1160" y="4810"/>
                      <a:pt x="1078" y="4772"/>
                      <a:pt x="968" y="4721"/>
                    </a:cubicBezTo>
                    <a:cubicBezTo>
                      <a:pt x="868" y="4655"/>
                      <a:pt x="735" y="4621"/>
                      <a:pt x="601" y="4555"/>
                    </a:cubicBezTo>
                    <a:cubicBezTo>
                      <a:pt x="468" y="4488"/>
                      <a:pt x="401" y="4455"/>
                      <a:pt x="368" y="4388"/>
                    </a:cubicBezTo>
                    <a:cubicBezTo>
                      <a:pt x="334" y="4288"/>
                      <a:pt x="368" y="4121"/>
                      <a:pt x="501" y="3921"/>
                    </a:cubicBezTo>
                    <a:cubicBezTo>
                      <a:pt x="935" y="3187"/>
                      <a:pt x="1268" y="2587"/>
                      <a:pt x="1535" y="2086"/>
                    </a:cubicBezTo>
                    <a:cubicBezTo>
                      <a:pt x="2136" y="952"/>
                      <a:pt x="2469" y="352"/>
                      <a:pt x="2669" y="318"/>
                    </a:cubicBezTo>
                    <a:close/>
                    <a:moveTo>
                      <a:pt x="2726" y="0"/>
                    </a:moveTo>
                    <a:cubicBezTo>
                      <a:pt x="2686" y="0"/>
                      <a:pt x="2645" y="6"/>
                      <a:pt x="2603" y="18"/>
                    </a:cubicBezTo>
                    <a:cubicBezTo>
                      <a:pt x="2269" y="118"/>
                      <a:pt x="2002" y="552"/>
                      <a:pt x="1235" y="1953"/>
                    </a:cubicBezTo>
                    <a:cubicBezTo>
                      <a:pt x="968" y="2420"/>
                      <a:pt x="635" y="3020"/>
                      <a:pt x="234" y="3787"/>
                    </a:cubicBezTo>
                    <a:cubicBezTo>
                      <a:pt x="67" y="4088"/>
                      <a:pt x="1" y="4288"/>
                      <a:pt x="67" y="4488"/>
                    </a:cubicBezTo>
                    <a:cubicBezTo>
                      <a:pt x="134" y="4688"/>
                      <a:pt x="334" y="4788"/>
                      <a:pt x="501" y="4855"/>
                    </a:cubicBezTo>
                    <a:cubicBezTo>
                      <a:pt x="635" y="4888"/>
                      <a:pt x="735" y="4955"/>
                      <a:pt x="835" y="4988"/>
                    </a:cubicBezTo>
                    <a:cubicBezTo>
                      <a:pt x="1001" y="5088"/>
                      <a:pt x="1135" y="5155"/>
                      <a:pt x="1268" y="5155"/>
                    </a:cubicBezTo>
                    <a:cubicBezTo>
                      <a:pt x="1635" y="5155"/>
                      <a:pt x="1869" y="4721"/>
                      <a:pt x="2703" y="3354"/>
                    </a:cubicBezTo>
                    <a:cubicBezTo>
                      <a:pt x="3003" y="2820"/>
                      <a:pt x="3403" y="2153"/>
                      <a:pt x="3937" y="1286"/>
                    </a:cubicBezTo>
                    <a:cubicBezTo>
                      <a:pt x="4004" y="1152"/>
                      <a:pt x="4104" y="952"/>
                      <a:pt x="4070" y="785"/>
                    </a:cubicBezTo>
                    <a:cubicBezTo>
                      <a:pt x="4004" y="618"/>
                      <a:pt x="3870" y="552"/>
                      <a:pt x="3770" y="485"/>
                    </a:cubicBezTo>
                    <a:cubicBezTo>
                      <a:pt x="3603" y="385"/>
                      <a:pt x="3470" y="318"/>
                      <a:pt x="3336" y="252"/>
                    </a:cubicBezTo>
                    <a:cubicBezTo>
                      <a:pt x="3090" y="115"/>
                      <a:pt x="2911" y="0"/>
                      <a:pt x="2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0">
                <a:extLst>
                  <a:ext uri="{FF2B5EF4-FFF2-40B4-BE49-F238E27FC236}">
                    <a16:creationId xmlns:a16="http://schemas.microsoft.com/office/drawing/2014/main" id="{CBEEF52B-F079-AFA6-69A7-33487EA8F026}"/>
                  </a:ext>
                </a:extLst>
              </p:cNvPr>
              <p:cNvSpPr/>
              <p:nvPr/>
            </p:nvSpPr>
            <p:spPr>
              <a:xfrm>
                <a:off x="3286675" y="3146550"/>
                <a:ext cx="45900" cy="41200"/>
              </a:xfrm>
              <a:custGeom>
                <a:avLst/>
                <a:gdLst/>
                <a:ahLst/>
                <a:cxnLst/>
                <a:rect l="l" t="t" r="r" b="b"/>
                <a:pathLst>
                  <a:path w="1836" h="1648" extrusionOk="0">
                    <a:moveTo>
                      <a:pt x="170" y="0"/>
                    </a:moveTo>
                    <a:cubicBezTo>
                      <a:pt x="149" y="0"/>
                      <a:pt x="126" y="5"/>
                      <a:pt x="101" y="13"/>
                    </a:cubicBezTo>
                    <a:cubicBezTo>
                      <a:pt x="34" y="46"/>
                      <a:pt x="1" y="146"/>
                      <a:pt x="34" y="213"/>
                    </a:cubicBezTo>
                    <a:cubicBezTo>
                      <a:pt x="134" y="513"/>
                      <a:pt x="368" y="814"/>
                      <a:pt x="701" y="1080"/>
                    </a:cubicBezTo>
                    <a:cubicBezTo>
                      <a:pt x="968" y="1314"/>
                      <a:pt x="1302" y="1447"/>
                      <a:pt x="1602" y="1614"/>
                    </a:cubicBezTo>
                    <a:cubicBezTo>
                      <a:pt x="1602" y="1614"/>
                      <a:pt x="1635" y="1647"/>
                      <a:pt x="1669" y="1647"/>
                    </a:cubicBezTo>
                    <a:cubicBezTo>
                      <a:pt x="1702" y="1647"/>
                      <a:pt x="1769" y="1614"/>
                      <a:pt x="1802" y="1547"/>
                    </a:cubicBezTo>
                    <a:cubicBezTo>
                      <a:pt x="1836" y="1481"/>
                      <a:pt x="1802" y="1381"/>
                      <a:pt x="1735" y="1347"/>
                    </a:cubicBezTo>
                    <a:cubicBezTo>
                      <a:pt x="1435" y="1180"/>
                      <a:pt x="1135" y="1014"/>
                      <a:pt x="868" y="814"/>
                    </a:cubicBezTo>
                    <a:cubicBezTo>
                      <a:pt x="601" y="613"/>
                      <a:pt x="401" y="380"/>
                      <a:pt x="301" y="113"/>
                    </a:cubicBezTo>
                    <a:cubicBezTo>
                      <a:pt x="276" y="38"/>
                      <a:pt x="23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0">
                <a:extLst>
                  <a:ext uri="{FF2B5EF4-FFF2-40B4-BE49-F238E27FC236}">
                    <a16:creationId xmlns:a16="http://schemas.microsoft.com/office/drawing/2014/main" id="{008FD9CA-6B34-7DF5-FE12-C3F6ED68A290}"/>
                  </a:ext>
                </a:extLst>
              </p:cNvPr>
              <p:cNvSpPr/>
              <p:nvPr/>
            </p:nvSpPr>
            <p:spPr>
              <a:xfrm>
                <a:off x="2653725" y="4038100"/>
                <a:ext cx="131800" cy="133675"/>
              </a:xfrm>
              <a:custGeom>
                <a:avLst/>
                <a:gdLst/>
                <a:ahLst/>
                <a:cxnLst/>
                <a:rect l="l" t="t" r="r" b="b"/>
                <a:pathLst>
                  <a:path w="5272" h="5347" extrusionOk="0">
                    <a:moveTo>
                      <a:pt x="3479" y="1"/>
                    </a:moveTo>
                    <a:cubicBezTo>
                      <a:pt x="3454" y="1"/>
                      <a:pt x="3429" y="3"/>
                      <a:pt x="3403" y="10"/>
                    </a:cubicBezTo>
                    <a:cubicBezTo>
                      <a:pt x="3270" y="43"/>
                      <a:pt x="3170" y="110"/>
                      <a:pt x="3103" y="177"/>
                    </a:cubicBezTo>
                    <a:cubicBezTo>
                      <a:pt x="2769" y="544"/>
                      <a:pt x="2503" y="944"/>
                      <a:pt x="2236" y="1344"/>
                    </a:cubicBezTo>
                    <a:lnTo>
                      <a:pt x="101" y="4413"/>
                    </a:lnTo>
                    <a:cubicBezTo>
                      <a:pt x="68" y="4480"/>
                      <a:pt x="1" y="4580"/>
                      <a:pt x="34" y="4680"/>
                    </a:cubicBezTo>
                    <a:cubicBezTo>
                      <a:pt x="34" y="4913"/>
                      <a:pt x="301" y="4980"/>
                      <a:pt x="368" y="5013"/>
                    </a:cubicBezTo>
                    <a:lnTo>
                      <a:pt x="1402" y="5347"/>
                    </a:lnTo>
                    <a:lnTo>
                      <a:pt x="1435" y="5347"/>
                    </a:lnTo>
                    <a:cubicBezTo>
                      <a:pt x="1502" y="5347"/>
                      <a:pt x="1569" y="5314"/>
                      <a:pt x="1602" y="5214"/>
                    </a:cubicBezTo>
                    <a:cubicBezTo>
                      <a:pt x="1635" y="5147"/>
                      <a:pt x="1569" y="5047"/>
                      <a:pt x="1502" y="5013"/>
                    </a:cubicBezTo>
                    <a:lnTo>
                      <a:pt x="468" y="4713"/>
                    </a:lnTo>
                    <a:cubicBezTo>
                      <a:pt x="368" y="4680"/>
                      <a:pt x="334" y="4646"/>
                      <a:pt x="334" y="4646"/>
                    </a:cubicBezTo>
                    <a:cubicBezTo>
                      <a:pt x="334" y="4646"/>
                      <a:pt x="368" y="4580"/>
                      <a:pt x="368" y="4580"/>
                    </a:cubicBezTo>
                    <a:lnTo>
                      <a:pt x="2503" y="1511"/>
                    </a:lnTo>
                    <a:cubicBezTo>
                      <a:pt x="2769" y="1144"/>
                      <a:pt x="3036" y="744"/>
                      <a:pt x="3337" y="410"/>
                    </a:cubicBezTo>
                    <a:cubicBezTo>
                      <a:pt x="3370" y="343"/>
                      <a:pt x="3437" y="310"/>
                      <a:pt x="3470" y="310"/>
                    </a:cubicBezTo>
                    <a:cubicBezTo>
                      <a:pt x="3503" y="310"/>
                      <a:pt x="3570" y="343"/>
                      <a:pt x="3637" y="343"/>
                    </a:cubicBezTo>
                    <a:lnTo>
                      <a:pt x="5004" y="1011"/>
                    </a:lnTo>
                    <a:cubicBezTo>
                      <a:pt x="5031" y="1019"/>
                      <a:pt x="5058" y="1024"/>
                      <a:pt x="5084" y="1024"/>
                    </a:cubicBezTo>
                    <a:cubicBezTo>
                      <a:pt x="5153" y="1024"/>
                      <a:pt x="5213" y="993"/>
                      <a:pt x="5238" y="944"/>
                    </a:cubicBezTo>
                    <a:cubicBezTo>
                      <a:pt x="5271" y="877"/>
                      <a:pt x="5238" y="777"/>
                      <a:pt x="5138" y="744"/>
                    </a:cubicBezTo>
                    <a:lnTo>
                      <a:pt x="3770" y="77"/>
                    </a:lnTo>
                    <a:cubicBezTo>
                      <a:pt x="3689" y="50"/>
                      <a:pt x="3586" y="1"/>
                      <a:pt x="3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0">
                <a:extLst>
                  <a:ext uri="{FF2B5EF4-FFF2-40B4-BE49-F238E27FC236}">
                    <a16:creationId xmlns:a16="http://schemas.microsoft.com/office/drawing/2014/main" id="{5BE78CB9-DBE7-5D6E-30BA-19538DC9DF4F}"/>
                  </a:ext>
                </a:extLst>
              </p:cNvPr>
              <p:cNvSpPr/>
              <p:nvPr/>
            </p:nvSpPr>
            <p:spPr>
              <a:xfrm>
                <a:off x="2557000" y="3994900"/>
                <a:ext cx="150125" cy="149375"/>
              </a:xfrm>
              <a:custGeom>
                <a:avLst/>
                <a:gdLst/>
                <a:ahLst/>
                <a:cxnLst/>
                <a:rect l="l" t="t" r="r" b="b"/>
                <a:pathLst>
                  <a:path w="6005" h="5975" extrusionOk="0">
                    <a:moveTo>
                      <a:pt x="3551" y="0"/>
                    </a:moveTo>
                    <a:cubicBezTo>
                      <a:pt x="3503" y="0"/>
                      <a:pt x="3457" y="29"/>
                      <a:pt x="3436" y="70"/>
                    </a:cubicBezTo>
                    <a:cubicBezTo>
                      <a:pt x="3369" y="137"/>
                      <a:pt x="3403" y="237"/>
                      <a:pt x="3470" y="303"/>
                    </a:cubicBezTo>
                    <a:cubicBezTo>
                      <a:pt x="4070" y="737"/>
                      <a:pt x="4737" y="1104"/>
                      <a:pt x="5438" y="1371"/>
                    </a:cubicBezTo>
                    <a:cubicBezTo>
                      <a:pt x="5471" y="1404"/>
                      <a:pt x="5571" y="1438"/>
                      <a:pt x="5571" y="1471"/>
                    </a:cubicBezTo>
                    <a:cubicBezTo>
                      <a:pt x="5604" y="1504"/>
                      <a:pt x="5604" y="1604"/>
                      <a:pt x="5471" y="1771"/>
                    </a:cubicBezTo>
                    <a:cubicBezTo>
                      <a:pt x="4570" y="3005"/>
                      <a:pt x="3636" y="4240"/>
                      <a:pt x="2669" y="5440"/>
                    </a:cubicBezTo>
                    <a:cubicBezTo>
                      <a:pt x="2636" y="5507"/>
                      <a:pt x="2569" y="5607"/>
                      <a:pt x="2469" y="5641"/>
                    </a:cubicBezTo>
                    <a:cubicBezTo>
                      <a:pt x="2430" y="5660"/>
                      <a:pt x="2382" y="5668"/>
                      <a:pt x="2330" y="5668"/>
                    </a:cubicBezTo>
                    <a:cubicBezTo>
                      <a:pt x="2204" y="5668"/>
                      <a:pt x="2053" y="5621"/>
                      <a:pt x="1935" y="5574"/>
                    </a:cubicBezTo>
                    <a:cubicBezTo>
                      <a:pt x="1335" y="5307"/>
                      <a:pt x="768" y="4940"/>
                      <a:pt x="267" y="4506"/>
                    </a:cubicBezTo>
                    <a:cubicBezTo>
                      <a:pt x="242" y="4481"/>
                      <a:pt x="211" y="4470"/>
                      <a:pt x="180" y="4470"/>
                    </a:cubicBezTo>
                    <a:cubicBezTo>
                      <a:pt x="129" y="4470"/>
                      <a:pt x="75" y="4499"/>
                      <a:pt x="34" y="4540"/>
                    </a:cubicBezTo>
                    <a:cubicBezTo>
                      <a:pt x="0" y="4607"/>
                      <a:pt x="0" y="4673"/>
                      <a:pt x="67" y="4740"/>
                    </a:cubicBezTo>
                    <a:cubicBezTo>
                      <a:pt x="567" y="5207"/>
                      <a:pt x="1168" y="5574"/>
                      <a:pt x="1802" y="5841"/>
                    </a:cubicBezTo>
                    <a:cubicBezTo>
                      <a:pt x="1968" y="5907"/>
                      <a:pt x="2135" y="5974"/>
                      <a:pt x="2335" y="5974"/>
                    </a:cubicBezTo>
                    <a:cubicBezTo>
                      <a:pt x="2435" y="5974"/>
                      <a:pt x="2536" y="5974"/>
                      <a:pt x="2636" y="5907"/>
                    </a:cubicBezTo>
                    <a:cubicBezTo>
                      <a:pt x="2769" y="5841"/>
                      <a:pt x="2869" y="5707"/>
                      <a:pt x="2936" y="5641"/>
                    </a:cubicBezTo>
                    <a:cubicBezTo>
                      <a:pt x="3870" y="4440"/>
                      <a:pt x="4804" y="3206"/>
                      <a:pt x="5704" y="1971"/>
                    </a:cubicBezTo>
                    <a:cubicBezTo>
                      <a:pt x="5805" y="1871"/>
                      <a:pt x="6005" y="1571"/>
                      <a:pt x="5838" y="1304"/>
                    </a:cubicBezTo>
                    <a:cubicBezTo>
                      <a:pt x="5771" y="1204"/>
                      <a:pt x="5638" y="1137"/>
                      <a:pt x="5538" y="1104"/>
                    </a:cubicBezTo>
                    <a:cubicBezTo>
                      <a:pt x="4871" y="804"/>
                      <a:pt x="4237" y="470"/>
                      <a:pt x="3636" y="37"/>
                    </a:cubicBezTo>
                    <a:cubicBezTo>
                      <a:pt x="3611" y="11"/>
                      <a:pt x="3580" y="0"/>
                      <a:pt x="3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0">
                <a:extLst>
                  <a:ext uri="{FF2B5EF4-FFF2-40B4-BE49-F238E27FC236}">
                    <a16:creationId xmlns:a16="http://schemas.microsoft.com/office/drawing/2014/main" id="{26662313-93DC-CCA5-FB37-43ABEACAA67B}"/>
                  </a:ext>
                </a:extLst>
              </p:cNvPr>
              <p:cNvSpPr/>
              <p:nvPr/>
            </p:nvSpPr>
            <p:spPr>
              <a:xfrm>
                <a:off x="2552000" y="4156325"/>
                <a:ext cx="98425" cy="43825"/>
              </a:xfrm>
              <a:custGeom>
                <a:avLst/>
                <a:gdLst/>
                <a:ahLst/>
                <a:cxnLst/>
                <a:rect l="l" t="t" r="r" b="b"/>
                <a:pathLst>
                  <a:path w="3937" h="1753" extrusionOk="0">
                    <a:moveTo>
                      <a:pt x="150" y="1"/>
                    </a:moveTo>
                    <a:cubicBezTo>
                      <a:pt x="109" y="1"/>
                      <a:pt x="67" y="18"/>
                      <a:pt x="34" y="51"/>
                    </a:cubicBezTo>
                    <a:cubicBezTo>
                      <a:pt x="0" y="151"/>
                      <a:pt x="0" y="251"/>
                      <a:pt x="67" y="284"/>
                    </a:cubicBezTo>
                    <a:cubicBezTo>
                      <a:pt x="1134" y="1085"/>
                      <a:pt x="2402" y="1619"/>
                      <a:pt x="3736" y="1752"/>
                    </a:cubicBezTo>
                    <a:cubicBezTo>
                      <a:pt x="3836" y="1752"/>
                      <a:pt x="3903" y="1719"/>
                      <a:pt x="3903" y="1619"/>
                    </a:cubicBezTo>
                    <a:cubicBezTo>
                      <a:pt x="3936" y="1552"/>
                      <a:pt x="3870" y="1452"/>
                      <a:pt x="3770" y="1452"/>
                    </a:cubicBezTo>
                    <a:cubicBezTo>
                      <a:pt x="2502" y="1285"/>
                      <a:pt x="1301" y="818"/>
                      <a:pt x="267" y="51"/>
                    </a:cubicBezTo>
                    <a:cubicBezTo>
                      <a:pt x="234" y="18"/>
                      <a:pt x="192"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0">
                <a:extLst>
                  <a:ext uri="{FF2B5EF4-FFF2-40B4-BE49-F238E27FC236}">
                    <a16:creationId xmlns:a16="http://schemas.microsoft.com/office/drawing/2014/main" id="{914C13BB-8113-0B53-4A83-A818B5861911}"/>
                  </a:ext>
                </a:extLst>
              </p:cNvPr>
              <p:cNvSpPr/>
              <p:nvPr/>
            </p:nvSpPr>
            <p:spPr>
              <a:xfrm>
                <a:off x="2549500" y="4188850"/>
                <a:ext cx="72575" cy="37150"/>
              </a:xfrm>
              <a:custGeom>
                <a:avLst/>
                <a:gdLst/>
                <a:ahLst/>
                <a:cxnLst/>
                <a:rect l="l" t="t" r="r" b="b"/>
                <a:pathLst>
                  <a:path w="2903" h="1486" extrusionOk="0">
                    <a:moveTo>
                      <a:pt x="150" y="1"/>
                    </a:moveTo>
                    <a:cubicBezTo>
                      <a:pt x="109" y="1"/>
                      <a:pt x="67" y="17"/>
                      <a:pt x="34" y="51"/>
                    </a:cubicBezTo>
                    <a:cubicBezTo>
                      <a:pt x="0" y="118"/>
                      <a:pt x="0" y="218"/>
                      <a:pt x="34" y="251"/>
                    </a:cubicBezTo>
                    <a:cubicBezTo>
                      <a:pt x="767" y="951"/>
                      <a:pt x="1735" y="1385"/>
                      <a:pt x="2735" y="1485"/>
                    </a:cubicBezTo>
                    <a:cubicBezTo>
                      <a:pt x="2836" y="1485"/>
                      <a:pt x="2902" y="1418"/>
                      <a:pt x="2902" y="1352"/>
                    </a:cubicBezTo>
                    <a:cubicBezTo>
                      <a:pt x="2902" y="1252"/>
                      <a:pt x="2836" y="1185"/>
                      <a:pt x="2769" y="1185"/>
                    </a:cubicBezTo>
                    <a:cubicBezTo>
                      <a:pt x="1835" y="1085"/>
                      <a:pt x="934" y="685"/>
                      <a:pt x="267" y="51"/>
                    </a:cubicBezTo>
                    <a:cubicBezTo>
                      <a:pt x="234" y="17"/>
                      <a:pt x="192"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0">
                <a:extLst>
                  <a:ext uri="{FF2B5EF4-FFF2-40B4-BE49-F238E27FC236}">
                    <a16:creationId xmlns:a16="http://schemas.microsoft.com/office/drawing/2014/main" id="{AF5A48A9-0010-4488-3192-4B1F5D40D1BF}"/>
                  </a:ext>
                </a:extLst>
              </p:cNvPr>
              <p:cNvSpPr/>
              <p:nvPr/>
            </p:nvSpPr>
            <p:spPr>
              <a:xfrm>
                <a:off x="2767975" y="3869800"/>
                <a:ext cx="80925" cy="49300"/>
              </a:xfrm>
              <a:custGeom>
                <a:avLst/>
                <a:gdLst/>
                <a:ahLst/>
                <a:cxnLst/>
                <a:rect l="l" t="t" r="r" b="b"/>
                <a:pathLst>
                  <a:path w="3237" h="1972" extrusionOk="0">
                    <a:moveTo>
                      <a:pt x="182" y="1"/>
                    </a:moveTo>
                    <a:cubicBezTo>
                      <a:pt x="134" y="1"/>
                      <a:pt x="88" y="29"/>
                      <a:pt x="67" y="70"/>
                    </a:cubicBezTo>
                    <a:cubicBezTo>
                      <a:pt x="1" y="137"/>
                      <a:pt x="34" y="237"/>
                      <a:pt x="101" y="271"/>
                    </a:cubicBezTo>
                    <a:cubicBezTo>
                      <a:pt x="1001" y="938"/>
                      <a:pt x="1969" y="1505"/>
                      <a:pt x="3003" y="1972"/>
                    </a:cubicBezTo>
                    <a:lnTo>
                      <a:pt x="3070" y="1972"/>
                    </a:lnTo>
                    <a:cubicBezTo>
                      <a:pt x="3103" y="1972"/>
                      <a:pt x="3170" y="1938"/>
                      <a:pt x="3203" y="1872"/>
                    </a:cubicBezTo>
                    <a:cubicBezTo>
                      <a:pt x="3236" y="1805"/>
                      <a:pt x="3203" y="1705"/>
                      <a:pt x="3103" y="1672"/>
                    </a:cubicBezTo>
                    <a:cubicBezTo>
                      <a:pt x="2102" y="1238"/>
                      <a:pt x="1168" y="704"/>
                      <a:pt x="268" y="37"/>
                    </a:cubicBezTo>
                    <a:cubicBezTo>
                      <a:pt x="242" y="12"/>
                      <a:pt x="212"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0">
                <a:extLst>
                  <a:ext uri="{FF2B5EF4-FFF2-40B4-BE49-F238E27FC236}">
                    <a16:creationId xmlns:a16="http://schemas.microsoft.com/office/drawing/2014/main" id="{7006619A-75E8-3B10-8DD1-436E13C35910}"/>
                  </a:ext>
                </a:extLst>
              </p:cNvPr>
              <p:cNvSpPr/>
              <p:nvPr/>
            </p:nvSpPr>
            <p:spPr>
              <a:xfrm>
                <a:off x="2765475" y="3904350"/>
                <a:ext cx="64250" cy="34775"/>
              </a:xfrm>
              <a:custGeom>
                <a:avLst/>
                <a:gdLst/>
                <a:ahLst/>
                <a:cxnLst/>
                <a:rect l="l" t="t" r="r" b="b"/>
                <a:pathLst>
                  <a:path w="2570" h="1391" extrusionOk="0">
                    <a:moveTo>
                      <a:pt x="175" y="1"/>
                    </a:moveTo>
                    <a:cubicBezTo>
                      <a:pt x="129" y="1"/>
                      <a:pt x="87" y="17"/>
                      <a:pt x="67" y="56"/>
                    </a:cubicBezTo>
                    <a:cubicBezTo>
                      <a:pt x="1" y="89"/>
                      <a:pt x="1" y="189"/>
                      <a:pt x="67" y="256"/>
                    </a:cubicBezTo>
                    <a:cubicBezTo>
                      <a:pt x="701" y="857"/>
                      <a:pt x="1535" y="1257"/>
                      <a:pt x="2369" y="1390"/>
                    </a:cubicBezTo>
                    <a:lnTo>
                      <a:pt x="2402" y="1390"/>
                    </a:lnTo>
                    <a:cubicBezTo>
                      <a:pt x="2469" y="1390"/>
                      <a:pt x="2536" y="1324"/>
                      <a:pt x="2569" y="1257"/>
                    </a:cubicBezTo>
                    <a:cubicBezTo>
                      <a:pt x="2569" y="1157"/>
                      <a:pt x="2502" y="1090"/>
                      <a:pt x="2436" y="1057"/>
                    </a:cubicBezTo>
                    <a:cubicBezTo>
                      <a:pt x="1635" y="957"/>
                      <a:pt x="868" y="590"/>
                      <a:pt x="268" y="23"/>
                    </a:cubicBezTo>
                    <a:cubicBezTo>
                      <a:pt x="240" y="9"/>
                      <a:pt x="207" y="1"/>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4" name="Google Shape;2834;p60">
              <a:extLst>
                <a:ext uri="{FF2B5EF4-FFF2-40B4-BE49-F238E27FC236}">
                  <a16:creationId xmlns:a16="http://schemas.microsoft.com/office/drawing/2014/main" id="{AE1623D2-4CAD-B34D-966C-63A9B1581D9B}"/>
                </a:ext>
              </a:extLst>
            </p:cNvPr>
            <p:cNvGrpSpPr/>
            <p:nvPr/>
          </p:nvGrpSpPr>
          <p:grpSpPr>
            <a:xfrm>
              <a:off x="8120570" y="3867720"/>
              <a:ext cx="186507" cy="314399"/>
              <a:chOff x="1421025" y="1637275"/>
              <a:chExt cx="270300" cy="455650"/>
            </a:xfrm>
          </p:grpSpPr>
          <p:cxnSp>
            <p:nvCxnSpPr>
              <p:cNvPr id="2835" name="Google Shape;2835;p60">
                <a:extLst>
                  <a:ext uri="{FF2B5EF4-FFF2-40B4-BE49-F238E27FC236}">
                    <a16:creationId xmlns:a16="http://schemas.microsoft.com/office/drawing/2014/main" id="{2BB3DB06-4656-AC33-146C-28858EA0DB00}"/>
                  </a:ext>
                </a:extLst>
              </p:cNvPr>
              <p:cNvCxnSpPr/>
              <p:nvPr/>
            </p:nvCxnSpPr>
            <p:spPr>
              <a:xfrm>
                <a:off x="1421025" y="1637275"/>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836" name="Google Shape;2836;p60">
                <a:extLst>
                  <a:ext uri="{FF2B5EF4-FFF2-40B4-BE49-F238E27FC236}">
                    <a16:creationId xmlns:a16="http://schemas.microsoft.com/office/drawing/2014/main" id="{9ACD0904-CB5F-EFA8-D14E-692F72DA27A1}"/>
                  </a:ext>
                </a:extLst>
              </p:cNvPr>
              <p:cNvCxnSpPr/>
              <p:nvPr/>
            </p:nvCxnSpPr>
            <p:spPr>
              <a:xfrm>
                <a:off x="1421025" y="1789158"/>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837" name="Google Shape;2837;p60">
                <a:extLst>
                  <a:ext uri="{FF2B5EF4-FFF2-40B4-BE49-F238E27FC236}">
                    <a16:creationId xmlns:a16="http://schemas.microsoft.com/office/drawing/2014/main" id="{F12B84F8-DE47-3C3B-1254-3D69CC0C5692}"/>
                  </a:ext>
                </a:extLst>
              </p:cNvPr>
              <p:cNvCxnSpPr/>
              <p:nvPr/>
            </p:nvCxnSpPr>
            <p:spPr>
              <a:xfrm>
                <a:off x="1421025" y="1941042"/>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838" name="Google Shape;2838;p60">
                <a:extLst>
                  <a:ext uri="{FF2B5EF4-FFF2-40B4-BE49-F238E27FC236}">
                    <a16:creationId xmlns:a16="http://schemas.microsoft.com/office/drawing/2014/main" id="{A34047A5-DA77-22A2-F575-5FA0EDD0FC06}"/>
                  </a:ext>
                </a:extLst>
              </p:cNvPr>
              <p:cNvCxnSpPr/>
              <p:nvPr/>
            </p:nvCxnSpPr>
            <p:spPr>
              <a:xfrm>
                <a:off x="1421025" y="2092925"/>
                <a:ext cx="270300" cy="0"/>
              </a:xfrm>
              <a:prstGeom prst="straightConnector1">
                <a:avLst/>
              </a:prstGeom>
              <a:noFill/>
              <a:ln w="9525" cap="flat" cmpd="sng">
                <a:solidFill>
                  <a:schemeClr val="dk1"/>
                </a:solidFill>
                <a:prstDash val="solid"/>
                <a:round/>
                <a:headEnd type="none" w="med" len="med"/>
                <a:tailEnd type="none" w="med" len="med"/>
              </a:ln>
            </p:spPr>
          </p:cxnSp>
        </p:grpSp>
        <p:sp>
          <p:nvSpPr>
            <p:cNvPr id="2839" name="Google Shape;2839;p60">
              <a:extLst>
                <a:ext uri="{FF2B5EF4-FFF2-40B4-BE49-F238E27FC236}">
                  <a16:creationId xmlns:a16="http://schemas.microsoft.com/office/drawing/2014/main" id="{00B83EEE-2A48-EEDA-5E98-71FEC2C5F42C}"/>
                </a:ext>
              </a:extLst>
            </p:cNvPr>
            <p:cNvSpPr/>
            <p:nvPr/>
          </p:nvSpPr>
          <p:spPr>
            <a:xfrm rot="10800000" flipH="1">
              <a:off x="6085000" y="1493295"/>
              <a:ext cx="264000" cy="2283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ea typeface="IBM Plex Sans"/>
                <a:cs typeface="IBM Plex Sans"/>
                <a:sym typeface="IBM Plex Sans"/>
              </a:endParaRPr>
            </a:p>
          </p:txBody>
        </p:sp>
      </p:grpSp>
      <p:grpSp>
        <p:nvGrpSpPr>
          <p:cNvPr id="4" name="Google Shape;2746;p60">
            <a:extLst>
              <a:ext uri="{FF2B5EF4-FFF2-40B4-BE49-F238E27FC236}">
                <a16:creationId xmlns:a16="http://schemas.microsoft.com/office/drawing/2014/main" id="{D5DBCF00-8CDF-8247-D2BA-472D716C7447}"/>
              </a:ext>
            </a:extLst>
          </p:cNvPr>
          <p:cNvGrpSpPr/>
          <p:nvPr/>
        </p:nvGrpSpPr>
        <p:grpSpPr>
          <a:xfrm>
            <a:off x="1001664" y="1915156"/>
            <a:ext cx="356196" cy="265631"/>
            <a:chOff x="5216456" y="3725484"/>
            <a:chExt cx="356196" cy="265631"/>
          </a:xfrm>
        </p:grpSpPr>
        <p:sp>
          <p:nvSpPr>
            <p:cNvPr id="5" name="Google Shape;2747;p60">
              <a:extLst>
                <a:ext uri="{FF2B5EF4-FFF2-40B4-BE49-F238E27FC236}">
                  <a16:creationId xmlns:a16="http://schemas.microsoft.com/office/drawing/2014/main" id="{CA732B7C-8BA4-540D-9823-85CBDB6D0043}"/>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48;p60">
              <a:extLst>
                <a:ext uri="{FF2B5EF4-FFF2-40B4-BE49-F238E27FC236}">
                  <a16:creationId xmlns:a16="http://schemas.microsoft.com/office/drawing/2014/main" id="{9AA6C331-E6BE-09E9-4371-E66101E893AB}"/>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Marcador de Posição do Número do Diapositivo 1">
            <a:extLst>
              <a:ext uri="{FF2B5EF4-FFF2-40B4-BE49-F238E27FC236}">
                <a16:creationId xmlns:a16="http://schemas.microsoft.com/office/drawing/2014/main" id="{54FD0CC9-BE15-B77A-C2CE-42B801D25034}"/>
              </a:ext>
            </a:extLst>
          </p:cNvPr>
          <p:cNvSpPr>
            <a:spLocks noGrp="1"/>
          </p:cNvSpPr>
          <p:nvPr>
            <p:ph type="sldNum" sz="quarter" idx="11"/>
          </p:nvPr>
        </p:nvSpPr>
        <p:spPr/>
        <p:txBody>
          <a:bodyPr/>
          <a:lstStyle/>
          <a:p>
            <a:fld id="{79F01021-183D-4F51-9BD8-6D90E73A8F08}" type="slidenum">
              <a:rPr lang="pt-PT" smtClean="0"/>
              <a:t>55</a:t>
            </a:fld>
            <a:endParaRPr lang="pt-PT"/>
          </a:p>
        </p:txBody>
      </p:sp>
    </p:spTree>
    <p:extLst>
      <p:ext uri="{BB962C8B-B14F-4D97-AF65-F5344CB8AC3E}">
        <p14:creationId xmlns:p14="http://schemas.microsoft.com/office/powerpoint/2010/main" val="572872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2738">
          <a:extLst>
            <a:ext uri="{FF2B5EF4-FFF2-40B4-BE49-F238E27FC236}">
              <a16:creationId xmlns:a16="http://schemas.microsoft.com/office/drawing/2014/main" id="{3F3E2870-FBF8-E0FE-8036-0D8AA04C0AE9}"/>
            </a:ext>
          </a:extLst>
        </p:cNvPr>
        <p:cNvGrpSpPr/>
        <p:nvPr/>
      </p:nvGrpSpPr>
      <p:grpSpPr>
        <a:xfrm>
          <a:off x="0" y="0"/>
          <a:ext cx="0" cy="0"/>
          <a:chOff x="0" y="0"/>
          <a:chExt cx="0" cy="0"/>
        </a:xfrm>
      </p:grpSpPr>
      <p:sp>
        <p:nvSpPr>
          <p:cNvPr id="2739" name="Google Shape;2739;p60">
            <a:extLst>
              <a:ext uri="{FF2B5EF4-FFF2-40B4-BE49-F238E27FC236}">
                <a16:creationId xmlns:a16="http://schemas.microsoft.com/office/drawing/2014/main" id="{F218901A-957C-EA17-A541-505AEB4952E0}"/>
              </a:ext>
            </a:extLst>
          </p:cNvPr>
          <p:cNvSpPr/>
          <p:nvPr/>
        </p:nvSpPr>
        <p:spPr>
          <a:xfrm>
            <a:off x="713400" y="1589730"/>
            <a:ext cx="932700" cy="932700"/>
          </a:xfrm>
          <a:prstGeom prst="snip1Rect">
            <a:avLst>
              <a:gd name="adj" fmla="val 1666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ace Grotesk"/>
              <a:ea typeface="Space Grotesk"/>
              <a:cs typeface="Space Grotesk"/>
              <a:sym typeface="Space Grotesk"/>
            </a:endParaRPr>
          </a:p>
        </p:txBody>
      </p:sp>
      <p:sp>
        <p:nvSpPr>
          <p:cNvPr id="2741" name="Google Shape;2741;p60">
            <a:extLst>
              <a:ext uri="{FF2B5EF4-FFF2-40B4-BE49-F238E27FC236}">
                <a16:creationId xmlns:a16="http://schemas.microsoft.com/office/drawing/2014/main" id="{6423C411-972E-338F-C021-2A861CED3138}"/>
              </a:ext>
            </a:extLst>
          </p:cNvPr>
          <p:cNvSpPr txBox="1">
            <a:spLocks noGrp="1"/>
          </p:cNvSpPr>
          <p:nvPr>
            <p:ph type="title"/>
          </p:nvPr>
        </p:nvSpPr>
        <p:spPr>
          <a:xfrm>
            <a:off x="713400" y="445025"/>
            <a:ext cx="7717200" cy="74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Phase</a:t>
            </a:r>
            <a:endParaRPr/>
          </a:p>
        </p:txBody>
      </p:sp>
      <p:sp>
        <p:nvSpPr>
          <p:cNvPr id="2744" name="Google Shape;2744;p60">
            <a:extLst>
              <a:ext uri="{FF2B5EF4-FFF2-40B4-BE49-F238E27FC236}">
                <a16:creationId xmlns:a16="http://schemas.microsoft.com/office/drawing/2014/main" id="{7D591B7A-480F-190F-42F8-A481B04EF3FF}"/>
              </a:ext>
            </a:extLst>
          </p:cNvPr>
          <p:cNvSpPr txBox="1">
            <a:spLocks noGrp="1"/>
          </p:cNvSpPr>
          <p:nvPr>
            <p:ph type="title" idx="3"/>
          </p:nvPr>
        </p:nvSpPr>
        <p:spPr>
          <a:xfrm>
            <a:off x="1935238" y="1229444"/>
            <a:ext cx="3428100" cy="52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Shell structures</a:t>
            </a:r>
            <a:endParaRPr/>
          </a:p>
        </p:txBody>
      </p:sp>
      <p:sp>
        <p:nvSpPr>
          <p:cNvPr id="2745" name="Google Shape;2745;p60">
            <a:extLst>
              <a:ext uri="{FF2B5EF4-FFF2-40B4-BE49-F238E27FC236}">
                <a16:creationId xmlns:a16="http://schemas.microsoft.com/office/drawing/2014/main" id="{A2EA818B-B4D8-FE1A-4520-D10F8ED75913}"/>
              </a:ext>
            </a:extLst>
          </p:cNvPr>
          <p:cNvSpPr txBox="1">
            <a:spLocks noGrp="1"/>
          </p:cNvSpPr>
          <p:nvPr>
            <p:ph type="subTitle" idx="4"/>
          </p:nvPr>
        </p:nvSpPr>
        <p:spPr>
          <a:xfrm>
            <a:off x="1934364" y="1691130"/>
            <a:ext cx="3925234" cy="8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case the previous study is successful and the is time left, the focus will be on the study of riveted shell structures</a:t>
            </a:r>
          </a:p>
          <a:p>
            <a:pPr marL="0" lvl="0" indent="0" algn="l" rtl="0">
              <a:spcBef>
                <a:spcPts val="0"/>
              </a:spcBef>
              <a:spcAft>
                <a:spcPts val="0"/>
              </a:spcAft>
              <a:buNone/>
            </a:pPr>
            <a:endParaRPr lang="en-US"/>
          </a:p>
          <a:p>
            <a:pPr marL="0" lvl="0" indent="0" algn="l" rtl="0">
              <a:spcBef>
                <a:spcPts val="0"/>
              </a:spcBef>
              <a:spcAft>
                <a:spcPts val="0"/>
              </a:spcAft>
              <a:buNone/>
            </a:pPr>
            <a:r>
              <a:rPr lang="en-US"/>
              <a:t>Analyze the differences between the curved and plates</a:t>
            </a:r>
            <a:endParaRPr/>
          </a:p>
        </p:txBody>
      </p:sp>
      <p:grpSp>
        <p:nvGrpSpPr>
          <p:cNvPr id="2755" name="Google Shape;2755;p60">
            <a:extLst>
              <a:ext uri="{FF2B5EF4-FFF2-40B4-BE49-F238E27FC236}">
                <a16:creationId xmlns:a16="http://schemas.microsoft.com/office/drawing/2014/main" id="{9B9204D2-DFEE-84FC-E0F1-345EFC5C0E85}"/>
              </a:ext>
            </a:extLst>
          </p:cNvPr>
          <p:cNvGrpSpPr/>
          <p:nvPr/>
        </p:nvGrpSpPr>
        <p:grpSpPr>
          <a:xfrm>
            <a:off x="5928801" y="1350525"/>
            <a:ext cx="2502000" cy="2971800"/>
            <a:chOff x="5928801" y="1350525"/>
            <a:chExt cx="2502000" cy="2971800"/>
          </a:xfrm>
        </p:grpSpPr>
        <p:sp>
          <p:nvSpPr>
            <p:cNvPr id="2756" name="Google Shape;2756;p60">
              <a:extLst>
                <a:ext uri="{FF2B5EF4-FFF2-40B4-BE49-F238E27FC236}">
                  <a16:creationId xmlns:a16="http://schemas.microsoft.com/office/drawing/2014/main" id="{D3A15644-6E8F-1549-D45C-20FE7EC48568}"/>
                </a:ext>
              </a:extLst>
            </p:cNvPr>
            <p:cNvSpPr/>
            <p:nvPr/>
          </p:nvSpPr>
          <p:spPr>
            <a:xfrm>
              <a:off x="5928801" y="1350525"/>
              <a:ext cx="2502000" cy="2971800"/>
            </a:xfrm>
            <a:prstGeom prst="snip1Rect">
              <a:avLst>
                <a:gd name="adj" fmla="val 16667"/>
              </a:avLst>
            </a:prstGeom>
            <a:solidFill>
              <a:schemeClr val="accent4"/>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Space Grotesk"/>
                <a:ea typeface="Space Grotesk"/>
                <a:cs typeface="Space Grotesk"/>
                <a:sym typeface="Space Grotesk"/>
              </a:endParaRPr>
            </a:p>
          </p:txBody>
        </p:sp>
        <p:grpSp>
          <p:nvGrpSpPr>
            <p:cNvPr id="2757" name="Google Shape;2757;p60">
              <a:extLst>
                <a:ext uri="{FF2B5EF4-FFF2-40B4-BE49-F238E27FC236}">
                  <a16:creationId xmlns:a16="http://schemas.microsoft.com/office/drawing/2014/main" id="{82FC8CBD-F49C-D21F-4326-65F52EFD62A7}"/>
                </a:ext>
              </a:extLst>
            </p:cNvPr>
            <p:cNvGrpSpPr/>
            <p:nvPr/>
          </p:nvGrpSpPr>
          <p:grpSpPr>
            <a:xfrm>
              <a:off x="6223600" y="1931692"/>
              <a:ext cx="1784618" cy="1809464"/>
              <a:chOff x="1547100" y="3125075"/>
              <a:chExt cx="1804650" cy="1829775"/>
            </a:xfrm>
          </p:grpSpPr>
          <p:sp>
            <p:nvSpPr>
              <p:cNvPr id="2758" name="Google Shape;2758;p60">
                <a:extLst>
                  <a:ext uri="{FF2B5EF4-FFF2-40B4-BE49-F238E27FC236}">
                    <a16:creationId xmlns:a16="http://schemas.microsoft.com/office/drawing/2014/main" id="{775B241E-B4A7-3F66-DF52-A81F6F33F537}"/>
                  </a:ext>
                </a:extLst>
              </p:cNvPr>
              <p:cNvSpPr/>
              <p:nvPr/>
            </p:nvSpPr>
            <p:spPr>
              <a:xfrm>
                <a:off x="2452750" y="3637275"/>
                <a:ext cx="212675" cy="221800"/>
              </a:xfrm>
              <a:custGeom>
                <a:avLst/>
                <a:gdLst/>
                <a:ahLst/>
                <a:cxnLst/>
                <a:rect l="l" t="t" r="r" b="b"/>
                <a:pathLst>
                  <a:path w="8507" h="8872" extrusionOk="0">
                    <a:moveTo>
                      <a:pt x="5077" y="310"/>
                    </a:moveTo>
                    <a:cubicBezTo>
                      <a:pt x="5486" y="310"/>
                      <a:pt x="5938" y="455"/>
                      <a:pt x="6472" y="765"/>
                    </a:cubicBezTo>
                    <a:cubicBezTo>
                      <a:pt x="7373" y="1299"/>
                      <a:pt x="7906" y="1899"/>
                      <a:pt x="8040" y="2567"/>
                    </a:cubicBezTo>
                    <a:cubicBezTo>
                      <a:pt x="8207" y="3300"/>
                      <a:pt x="7940" y="4101"/>
                      <a:pt x="7273" y="5035"/>
                    </a:cubicBezTo>
                    <a:cubicBezTo>
                      <a:pt x="6474" y="6121"/>
                      <a:pt x="4269" y="8552"/>
                      <a:pt x="3205" y="8552"/>
                    </a:cubicBezTo>
                    <a:cubicBezTo>
                      <a:pt x="3157" y="8552"/>
                      <a:pt x="3112" y="8547"/>
                      <a:pt x="3070" y="8537"/>
                    </a:cubicBezTo>
                    <a:cubicBezTo>
                      <a:pt x="2202" y="8304"/>
                      <a:pt x="701" y="7136"/>
                      <a:pt x="534" y="6403"/>
                    </a:cubicBezTo>
                    <a:cubicBezTo>
                      <a:pt x="368" y="5602"/>
                      <a:pt x="2002" y="2967"/>
                      <a:pt x="2669" y="2100"/>
                    </a:cubicBezTo>
                    <a:cubicBezTo>
                      <a:pt x="3531" y="966"/>
                      <a:pt x="4208" y="310"/>
                      <a:pt x="5077" y="310"/>
                    </a:cubicBezTo>
                    <a:close/>
                    <a:moveTo>
                      <a:pt x="5085" y="1"/>
                    </a:moveTo>
                    <a:cubicBezTo>
                      <a:pt x="4100" y="1"/>
                      <a:pt x="3322" y="718"/>
                      <a:pt x="2436" y="1899"/>
                    </a:cubicBezTo>
                    <a:cubicBezTo>
                      <a:pt x="2036" y="2400"/>
                      <a:pt x="1" y="5435"/>
                      <a:pt x="234" y="6469"/>
                    </a:cubicBezTo>
                    <a:cubicBezTo>
                      <a:pt x="434" y="7403"/>
                      <a:pt x="2102" y="8604"/>
                      <a:pt x="3003" y="8838"/>
                    </a:cubicBezTo>
                    <a:cubicBezTo>
                      <a:pt x="3070" y="8838"/>
                      <a:pt x="3136" y="8871"/>
                      <a:pt x="3203" y="8871"/>
                    </a:cubicBezTo>
                    <a:cubicBezTo>
                      <a:pt x="4771" y="8871"/>
                      <a:pt x="7473" y="5268"/>
                      <a:pt x="7506" y="5235"/>
                    </a:cubicBezTo>
                    <a:cubicBezTo>
                      <a:pt x="8240" y="4234"/>
                      <a:pt x="8507" y="3300"/>
                      <a:pt x="8340" y="2500"/>
                    </a:cubicBezTo>
                    <a:cubicBezTo>
                      <a:pt x="8173" y="1733"/>
                      <a:pt x="7606" y="1065"/>
                      <a:pt x="6639" y="498"/>
                    </a:cubicBezTo>
                    <a:cubicBezTo>
                      <a:pt x="6054" y="158"/>
                      <a:pt x="5547" y="1"/>
                      <a:pt x="50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0">
                <a:extLst>
                  <a:ext uri="{FF2B5EF4-FFF2-40B4-BE49-F238E27FC236}">
                    <a16:creationId xmlns:a16="http://schemas.microsoft.com/office/drawing/2014/main" id="{5C66D7E9-35AB-8FB9-D435-4A75678BDE28}"/>
                  </a:ext>
                </a:extLst>
              </p:cNvPr>
              <p:cNvSpPr/>
              <p:nvPr/>
            </p:nvSpPr>
            <p:spPr>
              <a:xfrm>
                <a:off x="2525300" y="3711350"/>
                <a:ext cx="98425" cy="63475"/>
              </a:xfrm>
              <a:custGeom>
                <a:avLst/>
                <a:gdLst/>
                <a:ahLst/>
                <a:cxnLst/>
                <a:rect l="l" t="t" r="r" b="b"/>
                <a:pathLst>
                  <a:path w="3937" h="2539" extrusionOk="0">
                    <a:moveTo>
                      <a:pt x="186" y="1"/>
                    </a:moveTo>
                    <a:cubicBezTo>
                      <a:pt x="157" y="1"/>
                      <a:pt x="126" y="12"/>
                      <a:pt x="101" y="37"/>
                    </a:cubicBezTo>
                    <a:cubicBezTo>
                      <a:pt x="34" y="71"/>
                      <a:pt x="1" y="171"/>
                      <a:pt x="34" y="237"/>
                    </a:cubicBezTo>
                    <a:cubicBezTo>
                      <a:pt x="401" y="838"/>
                      <a:pt x="968" y="1371"/>
                      <a:pt x="1669" y="1772"/>
                    </a:cubicBezTo>
                    <a:cubicBezTo>
                      <a:pt x="2236" y="2105"/>
                      <a:pt x="2903" y="2372"/>
                      <a:pt x="3703" y="2539"/>
                    </a:cubicBezTo>
                    <a:lnTo>
                      <a:pt x="3737" y="2539"/>
                    </a:lnTo>
                    <a:cubicBezTo>
                      <a:pt x="3837" y="2539"/>
                      <a:pt x="3870" y="2506"/>
                      <a:pt x="3904" y="2439"/>
                    </a:cubicBezTo>
                    <a:cubicBezTo>
                      <a:pt x="3937" y="2339"/>
                      <a:pt x="3870" y="2272"/>
                      <a:pt x="3804" y="2239"/>
                    </a:cubicBezTo>
                    <a:cubicBezTo>
                      <a:pt x="3003" y="2072"/>
                      <a:pt x="2369" y="1805"/>
                      <a:pt x="1802" y="1505"/>
                    </a:cubicBezTo>
                    <a:cubicBezTo>
                      <a:pt x="1168" y="1138"/>
                      <a:pt x="635" y="638"/>
                      <a:pt x="301" y="71"/>
                    </a:cubicBezTo>
                    <a:cubicBezTo>
                      <a:pt x="280" y="29"/>
                      <a:pt x="234" y="1"/>
                      <a:pt x="1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0">
                <a:extLst>
                  <a:ext uri="{FF2B5EF4-FFF2-40B4-BE49-F238E27FC236}">
                    <a16:creationId xmlns:a16="http://schemas.microsoft.com/office/drawing/2014/main" id="{F7E3B250-CA15-0FE7-B6EB-7AB6B62BD8DE}"/>
                  </a:ext>
                </a:extLst>
              </p:cNvPr>
              <p:cNvSpPr/>
              <p:nvPr/>
            </p:nvSpPr>
            <p:spPr>
              <a:xfrm>
                <a:off x="2521150" y="3777725"/>
                <a:ext cx="56725" cy="34625"/>
              </a:xfrm>
              <a:custGeom>
                <a:avLst/>
                <a:gdLst/>
                <a:ahLst/>
                <a:cxnLst/>
                <a:rect l="l" t="t" r="r" b="b"/>
                <a:pathLst>
                  <a:path w="2269" h="1385" extrusionOk="0">
                    <a:moveTo>
                      <a:pt x="150" y="1"/>
                    </a:moveTo>
                    <a:cubicBezTo>
                      <a:pt x="108" y="1"/>
                      <a:pt x="67" y="17"/>
                      <a:pt x="33" y="51"/>
                    </a:cubicBezTo>
                    <a:cubicBezTo>
                      <a:pt x="0" y="117"/>
                      <a:pt x="0" y="218"/>
                      <a:pt x="67" y="284"/>
                    </a:cubicBezTo>
                    <a:cubicBezTo>
                      <a:pt x="634" y="785"/>
                      <a:pt x="1334" y="1185"/>
                      <a:pt x="2068" y="1385"/>
                    </a:cubicBezTo>
                    <a:lnTo>
                      <a:pt x="2102" y="1385"/>
                    </a:lnTo>
                    <a:cubicBezTo>
                      <a:pt x="2168" y="1385"/>
                      <a:pt x="2235" y="1352"/>
                      <a:pt x="2235" y="1285"/>
                    </a:cubicBezTo>
                    <a:cubicBezTo>
                      <a:pt x="2268" y="1185"/>
                      <a:pt x="2235" y="1118"/>
                      <a:pt x="2135" y="1085"/>
                    </a:cubicBezTo>
                    <a:cubicBezTo>
                      <a:pt x="1434" y="885"/>
                      <a:pt x="801" y="518"/>
                      <a:pt x="267" y="51"/>
                    </a:cubicBezTo>
                    <a:cubicBezTo>
                      <a:pt x="234" y="17"/>
                      <a:pt x="192"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0">
                <a:extLst>
                  <a:ext uri="{FF2B5EF4-FFF2-40B4-BE49-F238E27FC236}">
                    <a16:creationId xmlns:a16="http://schemas.microsoft.com/office/drawing/2014/main" id="{4353FF01-71F9-02EF-4AE2-F9064361CF5D}"/>
                  </a:ext>
                </a:extLst>
              </p:cNvPr>
              <p:cNvSpPr/>
              <p:nvPr/>
            </p:nvSpPr>
            <p:spPr>
              <a:xfrm>
                <a:off x="2544500" y="3648900"/>
                <a:ext cx="115925" cy="89250"/>
              </a:xfrm>
              <a:custGeom>
                <a:avLst/>
                <a:gdLst/>
                <a:ahLst/>
                <a:cxnLst/>
                <a:rect l="l" t="t" r="r" b="b"/>
                <a:pathLst>
                  <a:path w="4637" h="3570" extrusionOk="0">
                    <a:moveTo>
                      <a:pt x="167" y="0"/>
                    </a:moveTo>
                    <a:cubicBezTo>
                      <a:pt x="67" y="0"/>
                      <a:pt x="0" y="67"/>
                      <a:pt x="0" y="167"/>
                    </a:cubicBezTo>
                    <a:cubicBezTo>
                      <a:pt x="33" y="834"/>
                      <a:pt x="267" y="1468"/>
                      <a:pt x="801" y="2001"/>
                    </a:cubicBezTo>
                    <a:cubicBezTo>
                      <a:pt x="1201" y="2435"/>
                      <a:pt x="1735" y="2802"/>
                      <a:pt x="2502" y="3169"/>
                    </a:cubicBezTo>
                    <a:cubicBezTo>
                      <a:pt x="2935" y="3369"/>
                      <a:pt x="3436" y="3569"/>
                      <a:pt x="3903" y="3569"/>
                    </a:cubicBezTo>
                    <a:cubicBezTo>
                      <a:pt x="4103" y="3569"/>
                      <a:pt x="4303" y="3536"/>
                      <a:pt x="4537" y="3436"/>
                    </a:cubicBezTo>
                    <a:cubicBezTo>
                      <a:pt x="4603" y="3402"/>
                      <a:pt x="4637" y="3302"/>
                      <a:pt x="4603" y="3236"/>
                    </a:cubicBezTo>
                    <a:cubicBezTo>
                      <a:pt x="4578" y="3161"/>
                      <a:pt x="4516" y="3123"/>
                      <a:pt x="4458" y="3123"/>
                    </a:cubicBezTo>
                    <a:cubicBezTo>
                      <a:pt x="4439" y="3123"/>
                      <a:pt x="4420" y="3127"/>
                      <a:pt x="4403" y="3136"/>
                    </a:cubicBezTo>
                    <a:cubicBezTo>
                      <a:pt x="4247" y="3214"/>
                      <a:pt x="4079" y="3246"/>
                      <a:pt x="3906" y="3246"/>
                    </a:cubicBezTo>
                    <a:cubicBezTo>
                      <a:pt x="3487" y="3246"/>
                      <a:pt x="3036" y="3057"/>
                      <a:pt x="2635" y="2869"/>
                    </a:cubicBezTo>
                    <a:cubicBezTo>
                      <a:pt x="1935" y="2535"/>
                      <a:pt x="1401" y="2202"/>
                      <a:pt x="1034" y="1801"/>
                    </a:cubicBezTo>
                    <a:cubicBezTo>
                      <a:pt x="567" y="1301"/>
                      <a:pt x="334" y="734"/>
                      <a:pt x="334" y="167"/>
                    </a:cubicBezTo>
                    <a:cubicBezTo>
                      <a:pt x="334" y="67"/>
                      <a:pt x="267" y="0"/>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0">
                <a:extLst>
                  <a:ext uri="{FF2B5EF4-FFF2-40B4-BE49-F238E27FC236}">
                    <a16:creationId xmlns:a16="http://schemas.microsoft.com/office/drawing/2014/main" id="{F3BBCE1A-3D85-B35D-ED2C-2078B183656E}"/>
                  </a:ext>
                </a:extLst>
              </p:cNvPr>
              <p:cNvSpPr/>
              <p:nvPr/>
            </p:nvSpPr>
            <p:spPr>
              <a:xfrm>
                <a:off x="2561175" y="3648050"/>
                <a:ext cx="93425" cy="77575"/>
              </a:xfrm>
              <a:custGeom>
                <a:avLst/>
                <a:gdLst/>
                <a:ahLst/>
                <a:cxnLst/>
                <a:rect l="l" t="t" r="r" b="b"/>
                <a:pathLst>
                  <a:path w="3737" h="3103" extrusionOk="0">
                    <a:moveTo>
                      <a:pt x="567" y="334"/>
                    </a:moveTo>
                    <a:cubicBezTo>
                      <a:pt x="1134" y="334"/>
                      <a:pt x="2335" y="1235"/>
                      <a:pt x="2569" y="1435"/>
                    </a:cubicBezTo>
                    <a:cubicBezTo>
                      <a:pt x="2836" y="1702"/>
                      <a:pt x="3102" y="2035"/>
                      <a:pt x="3303" y="2336"/>
                    </a:cubicBezTo>
                    <a:cubicBezTo>
                      <a:pt x="3369" y="2502"/>
                      <a:pt x="3403" y="2636"/>
                      <a:pt x="3336" y="2736"/>
                    </a:cubicBezTo>
                    <a:cubicBezTo>
                      <a:pt x="3316" y="2775"/>
                      <a:pt x="3251" y="2791"/>
                      <a:pt x="3167" y="2791"/>
                    </a:cubicBezTo>
                    <a:cubicBezTo>
                      <a:pt x="3107" y="2791"/>
                      <a:pt x="3038" y="2783"/>
                      <a:pt x="2969" y="2769"/>
                    </a:cubicBezTo>
                    <a:cubicBezTo>
                      <a:pt x="1935" y="2469"/>
                      <a:pt x="1068" y="1869"/>
                      <a:pt x="567" y="1068"/>
                    </a:cubicBezTo>
                    <a:cubicBezTo>
                      <a:pt x="467" y="901"/>
                      <a:pt x="334" y="668"/>
                      <a:pt x="367" y="501"/>
                    </a:cubicBezTo>
                    <a:cubicBezTo>
                      <a:pt x="367" y="401"/>
                      <a:pt x="400" y="334"/>
                      <a:pt x="567" y="334"/>
                    </a:cubicBezTo>
                    <a:close/>
                    <a:moveTo>
                      <a:pt x="567" y="1"/>
                    </a:moveTo>
                    <a:cubicBezTo>
                      <a:pt x="267" y="1"/>
                      <a:pt x="100" y="167"/>
                      <a:pt x="67" y="434"/>
                    </a:cubicBezTo>
                    <a:cubicBezTo>
                      <a:pt x="0" y="735"/>
                      <a:pt x="167" y="1001"/>
                      <a:pt x="334" y="1235"/>
                    </a:cubicBezTo>
                    <a:cubicBezTo>
                      <a:pt x="834" y="2102"/>
                      <a:pt x="1768" y="2736"/>
                      <a:pt x="2902" y="3070"/>
                    </a:cubicBezTo>
                    <a:cubicBezTo>
                      <a:pt x="3002" y="3103"/>
                      <a:pt x="3069" y="3103"/>
                      <a:pt x="3169" y="3103"/>
                    </a:cubicBezTo>
                    <a:cubicBezTo>
                      <a:pt x="3336" y="3103"/>
                      <a:pt x="3503" y="3036"/>
                      <a:pt x="3603" y="2903"/>
                    </a:cubicBezTo>
                    <a:cubicBezTo>
                      <a:pt x="3736" y="2736"/>
                      <a:pt x="3736" y="2469"/>
                      <a:pt x="3569" y="2169"/>
                    </a:cubicBezTo>
                    <a:cubicBezTo>
                      <a:pt x="3369" y="1835"/>
                      <a:pt x="3102" y="1502"/>
                      <a:pt x="2769" y="1202"/>
                    </a:cubicBezTo>
                    <a:cubicBezTo>
                      <a:pt x="2569" y="1001"/>
                      <a:pt x="1268" y="34"/>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0">
                <a:extLst>
                  <a:ext uri="{FF2B5EF4-FFF2-40B4-BE49-F238E27FC236}">
                    <a16:creationId xmlns:a16="http://schemas.microsoft.com/office/drawing/2014/main" id="{771A04ED-E05B-E421-DD3C-1673BA719DA5}"/>
                  </a:ext>
                </a:extLst>
              </p:cNvPr>
              <p:cNvSpPr/>
              <p:nvPr/>
            </p:nvSpPr>
            <p:spPr>
              <a:xfrm>
                <a:off x="2450250" y="3805675"/>
                <a:ext cx="78425" cy="66725"/>
              </a:xfrm>
              <a:custGeom>
                <a:avLst/>
                <a:gdLst/>
                <a:ahLst/>
                <a:cxnLst/>
                <a:rect l="l" t="t" r="r" b="b"/>
                <a:pathLst>
                  <a:path w="3137" h="2669" extrusionOk="0">
                    <a:moveTo>
                      <a:pt x="735" y="0"/>
                    </a:moveTo>
                    <a:cubicBezTo>
                      <a:pt x="668" y="0"/>
                      <a:pt x="568" y="34"/>
                      <a:pt x="534" y="100"/>
                    </a:cubicBezTo>
                    <a:cubicBezTo>
                      <a:pt x="501" y="234"/>
                      <a:pt x="468" y="334"/>
                      <a:pt x="434" y="434"/>
                    </a:cubicBezTo>
                    <a:cubicBezTo>
                      <a:pt x="167" y="1101"/>
                      <a:pt x="1" y="1568"/>
                      <a:pt x="501" y="2002"/>
                    </a:cubicBezTo>
                    <a:cubicBezTo>
                      <a:pt x="1101" y="2502"/>
                      <a:pt x="1502" y="2669"/>
                      <a:pt x="1835" y="2669"/>
                    </a:cubicBezTo>
                    <a:cubicBezTo>
                      <a:pt x="2136" y="2669"/>
                      <a:pt x="2402" y="2502"/>
                      <a:pt x="2736" y="2235"/>
                    </a:cubicBezTo>
                    <a:cubicBezTo>
                      <a:pt x="2836" y="2168"/>
                      <a:pt x="2936" y="2102"/>
                      <a:pt x="3036" y="2002"/>
                    </a:cubicBezTo>
                    <a:cubicBezTo>
                      <a:pt x="3136" y="1968"/>
                      <a:pt x="3136" y="1868"/>
                      <a:pt x="3103" y="1801"/>
                    </a:cubicBezTo>
                    <a:cubicBezTo>
                      <a:pt x="3062" y="1760"/>
                      <a:pt x="3008" y="1732"/>
                      <a:pt x="2957" y="1732"/>
                    </a:cubicBezTo>
                    <a:cubicBezTo>
                      <a:pt x="2925" y="1732"/>
                      <a:pt x="2895" y="1743"/>
                      <a:pt x="2869" y="1768"/>
                    </a:cubicBezTo>
                    <a:cubicBezTo>
                      <a:pt x="2769" y="1835"/>
                      <a:pt x="2669" y="1902"/>
                      <a:pt x="2569" y="2002"/>
                    </a:cubicBezTo>
                    <a:cubicBezTo>
                      <a:pt x="2268" y="2223"/>
                      <a:pt x="2065" y="2370"/>
                      <a:pt x="1824" y="2370"/>
                    </a:cubicBezTo>
                    <a:cubicBezTo>
                      <a:pt x="1557" y="2370"/>
                      <a:pt x="1244" y="2190"/>
                      <a:pt x="701" y="1735"/>
                    </a:cubicBezTo>
                    <a:cubicBezTo>
                      <a:pt x="401" y="1501"/>
                      <a:pt x="468" y="1234"/>
                      <a:pt x="701" y="567"/>
                    </a:cubicBezTo>
                    <a:cubicBezTo>
                      <a:pt x="768" y="434"/>
                      <a:pt x="801" y="334"/>
                      <a:pt x="835" y="200"/>
                    </a:cubicBezTo>
                    <a:cubicBezTo>
                      <a:pt x="868" y="134"/>
                      <a:pt x="835" y="34"/>
                      <a:pt x="7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0">
                <a:extLst>
                  <a:ext uri="{FF2B5EF4-FFF2-40B4-BE49-F238E27FC236}">
                    <a16:creationId xmlns:a16="http://schemas.microsoft.com/office/drawing/2014/main" id="{CF821683-52E2-54CE-859B-7D61A0E013A3}"/>
                  </a:ext>
                </a:extLst>
              </p:cNvPr>
              <p:cNvSpPr/>
              <p:nvPr/>
            </p:nvSpPr>
            <p:spPr>
              <a:xfrm>
                <a:off x="2456100" y="3824525"/>
                <a:ext cx="60050" cy="41200"/>
              </a:xfrm>
              <a:custGeom>
                <a:avLst/>
                <a:gdLst/>
                <a:ahLst/>
                <a:cxnLst/>
                <a:rect l="l" t="t" r="r" b="b"/>
                <a:pathLst>
                  <a:path w="2402" h="1648" extrusionOk="0">
                    <a:moveTo>
                      <a:pt x="160" y="0"/>
                    </a:moveTo>
                    <a:cubicBezTo>
                      <a:pt x="138" y="0"/>
                      <a:pt x="118" y="4"/>
                      <a:pt x="100" y="13"/>
                    </a:cubicBezTo>
                    <a:cubicBezTo>
                      <a:pt x="34" y="47"/>
                      <a:pt x="0" y="147"/>
                      <a:pt x="67" y="247"/>
                    </a:cubicBezTo>
                    <a:cubicBezTo>
                      <a:pt x="467" y="947"/>
                      <a:pt x="1401" y="1548"/>
                      <a:pt x="2235" y="1648"/>
                    </a:cubicBezTo>
                    <a:cubicBezTo>
                      <a:pt x="2335" y="1648"/>
                      <a:pt x="2402" y="1581"/>
                      <a:pt x="2402" y="1514"/>
                    </a:cubicBezTo>
                    <a:cubicBezTo>
                      <a:pt x="2402" y="1414"/>
                      <a:pt x="2335" y="1348"/>
                      <a:pt x="2268" y="1348"/>
                    </a:cubicBezTo>
                    <a:cubicBezTo>
                      <a:pt x="1501" y="1248"/>
                      <a:pt x="701" y="714"/>
                      <a:pt x="334" y="80"/>
                    </a:cubicBezTo>
                    <a:cubicBezTo>
                      <a:pt x="285" y="31"/>
                      <a:pt x="218"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0">
                <a:extLst>
                  <a:ext uri="{FF2B5EF4-FFF2-40B4-BE49-F238E27FC236}">
                    <a16:creationId xmlns:a16="http://schemas.microsoft.com/office/drawing/2014/main" id="{5339E2C7-B6E9-5DFF-1DBC-9EBA14C61D2B}"/>
                  </a:ext>
                </a:extLst>
              </p:cNvPr>
              <p:cNvSpPr/>
              <p:nvPr/>
            </p:nvSpPr>
            <p:spPr>
              <a:xfrm>
                <a:off x="2449425" y="3846225"/>
                <a:ext cx="40050" cy="42850"/>
              </a:xfrm>
              <a:custGeom>
                <a:avLst/>
                <a:gdLst/>
                <a:ahLst/>
                <a:cxnLst/>
                <a:rect l="l" t="t" r="r" b="b"/>
                <a:pathLst>
                  <a:path w="1602" h="1714" extrusionOk="0">
                    <a:moveTo>
                      <a:pt x="546" y="0"/>
                    </a:moveTo>
                    <a:cubicBezTo>
                      <a:pt x="488" y="0"/>
                      <a:pt x="426" y="38"/>
                      <a:pt x="401" y="113"/>
                    </a:cubicBezTo>
                    <a:cubicBezTo>
                      <a:pt x="267" y="446"/>
                      <a:pt x="167" y="847"/>
                      <a:pt x="100" y="1214"/>
                    </a:cubicBezTo>
                    <a:lnTo>
                      <a:pt x="34" y="1447"/>
                    </a:lnTo>
                    <a:cubicBezTo>
                      <a:pt x="0" y="1614"/>
                      <a:pt x="100" y="1681"/>
                      <a:pt x="134" y="1714"/>
                    </a:cubicBezTo>
                    <a:lnTo>
                      <a:pt x="234" y="1714"/>
                    </a:lnTo>
                    <a:cubicBezTo>
                      <a:pt x="634" y="1714"/>
                      <a:pt x="1535" y="913"/>
                      <a:pt x="1535" y="880"/>
                    </a:cubicBezTo>
                    <a:cubicBezTo>
                      <a:pt x="1601" y="847"/>
                      <a:pt x="1601" y="747"/>
                      <a:pt x="1535" y="680"/>
                    </a:cubicBezTo>
                    <a:cubicBezTo>
                      <a:pt x="1501" y="646"/>
                      <a:pt x="1460" y="630"/>
                      <a:pt x="1418" y="630"/>
                    </a:cubicBezTo>
                    <a:cubicBezTo>
                      <a:pt x="1376" y="630"/>
                      <a:pt x="1335" y="646"/>
                      <a:pt x="1301" y="680"/>
                    </a:cubicBezTo>
                    <a:cubicBezTo>
                      <a:pt x="1101" y="880"/>
                      <a:pt x="634" y="1247"/>
                      <a:pt x="367" y="1347"/>
                    </a:cubicBezTo>
                    <a:lnTo>
                      <a:pt x="401" y="1280"/>
                    </a:lnTo>
                    <a:cubicBezTo>
                      <a:pt x="467" y="913"/>
                      <a:pt x="567" y="546"/>
                      <a:pt x="701" y="213"/>
                    </a:cubicBezTo>
                    <a:cubicBezTo>
                      <a:pt x="734" y="146"/>
                      <a:pt x="701" y="46"/>
                      <a:pt x="601" y="13"/>
                    </a:cubicBezTo>
                    <a:cubicBezTo>
                      <a:pt x="584" y="4"/>
                      <a:pt x="565" y="0"/>
                      <a:pt x="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0">
                <a:extLst>
                  <a:ext uri="{FF2B5EF4-FFF2-40B4-BE49-F238E27FC236}">
                    <a16:creationId xmlns:a16="http://schemas.microsoft.com/office/drawing/2014/main" id="{09DE4FEC-0C59-F239-C88C-6C9BF079536E}"/>
                  </a:ext>
                </a:extLst>
              </p:cNvPr>
              <p:cNvSpPr/>
              <p:nvPr/>
            </p:nvSpPr>
            <p:spPr>
              <a:xfrm>
                <a:off x="2982300" y="3872450"/>
                <a:ext cx="213500" cy="220950"/>
              </a:xfrm>
              <a:custGeom>
                <a:avLst/>
                <a:gdLst/>
                <a:ahLst/>
                <a:cxnLst/>
                <a:rect l="l" t="t" r="r" b="b"/>
                <a:pathLst>
                  <a:path w="8540" h="8838" extrusionOk="0">
                    <a:moveTo>
                      <a:pt x="5104" y="298"/>
                    </a:moveTo>
                    <a:cubicBezTo>
                      <a:pt x="5504" y="298"/>
                      <a:pt x="5971" y="465"/>
                      <a:pt x="6505" y="765"/>
                    </a:cubicBezTo>
                    <a:cubicBezTo>
                      <a:pt x="7406" y="1299"/>
                      <a:pt x="7906" y="1899"/>
                      <a:pt x="8073" y="2566"/>
                    </a:cubicBezTo>
                    <a:cubicBezTo>
                      <a:pt x="8206" y="3267"/>
                      <a:pt x="7940" y="4101"/>
                      <a:pt x="7272" y="5035"/>
                    </a:cubicBezTo>
                    <a:cubicBezTo>
                      <a:pt x="6510" y="6114"/>
                      <a:pt x="4328" y="8523"/>
                      <a:pt x="3257" y="8523"/>
                    </a:cubicBezTo>
                    <a:cubicBezTo>
                      <a:pt x="3203" y="8523"/>
                      <a:pt x="3151" y="8517"/>
                      <a:pt x="3103" y="8504"/>
                    </a:cubicBezTo>
                    <a:cubicBezTo>
                      <a:pt x="2202" y="8304"/>
                      <a:pt x="701" y="7136"/>
                      <a:pt x="534" y="6402"/>
                    </a:cubicBezTo>
                    <a:cubicBezTo>
                      <a:pt x="367" y="5602"/>
                      <a:pt x="2035" y="2967"/>
                      <a:pt x="2702" y="2099"/>
                    </a:cubicBezTo>
                    <a:cubicBezTo>
                      <a:pt x="3536" y="965"/>
                      <a:pt x="4237" y="298"/>
                      <a:pt x="5104" y="298"/>
                    </a:cubicBezTo>
                    <a:close/>
                    <a:moveTo>
                      <a:pt x="5085" y="0"/>
                    </a:moveTo>
                    <a:cubicBezTo>
                      <a:pt x="4099" y="0"/>
                      <a:pt x="3322" y="718"/>
                      <a:pt x="2436" y="1899"/>
                    </a:cubicBezTo>
                    <a:cubicBezTo>
                      <a:pt x="2069" y="2399"/>
                      <a:pt x="1" y="5435"/>
                      <a:pt x="234" y="6469"/>
                    </a:cubicBezTo>
                    <a:cubicBezTo>
                      <a:pt x="468" y="7403"/>
                      <a:pt x="2135" y="8604"/>
                      <a:pt x="3036" y="8837"/>
                    </a:cubicBezTo>
                    <a:lnTo>
                      <a:pt x="3236" y="8837"/>
                    </a:lnTo>
                    <a:cubicBezTo>
                      <a:pt x="4804" y="8837"/>
                      <a:pt x="7506" y="5268"/>
                      <a:pt x="7539" y="5235"/>
                    </a:cubicBezTo>
                    <a:cubicBezTo>
                      <a:pt x="8273" y="4234"/>
                      <a:pt x="8540" y="3300"/>
                      <a:pt x="8373" y="2500"/>
                    </a:cubicBezTo>
                    <a:cubicBezTo>
                      <a:pt x="8206" y="1732"/>
                      <a:pt x="7639" y="1065"/>
                      <a:pt x="6639" y="498"/>
                    </a:cubicBezTo>
                    <a:cubicBezTo>
                      <a:pt x="6054" y="158"/>
                      <a:pt x="5547" y="0"/>
                      <a:pt x="50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0">
                <a:extLst>
                  <a:ext uri="{FF2B5EF4-FFF2-40B4-BE49-F238E27FC236}">
                    <a16:creationId xmlns:a16="http://schemas.microsoft.com/office/drawing/2014/main" id="{BECD37E9-F6BB-FDCD-7FE4-F2B0D2AB71E6}"/>
                  </a:ext>
                </a:extLst>
              </p:cNvPr>
              <p:cNvSpPr/>
              <p:nvPr/>
            </p:nvSpPr>
            <p:spPr>
              <a:xfrm>
                <a:off x="3055675" y="3946275"/>
                <a:ext cx="97600" cy="63725"/>
              </a:xfrm>
              <a:custGeom>
                <a:avLst/>
                <a:gdLst/>
                <a:ahLst/>
                <a:cxnLst/>
                <a:rect l="l" t="t" r="r" b="b"/>
                <a:pathLst>
                  <a:path w="3904" h="2549" extrusionOk="0">
                    <a:moveTo>
                      <a:pt x="160" y="0"/>
                    </a:moveTo>
                    <a:cubicBezTo>
                      <a:pt x="139" y="0"/>
                      <a:pt x="119" y="5"/>
                      <a:pt x="101" y="14"/>
                    </a:cubicBezTo>
                    <a:cubicBezTo>
                      <a:pt x="1" y="80"/>
                      <a:pt x="1" y="180"/>
                      <a:pt x="34" y="247"/>
                    </a:cubicBezTo>
                    <a:cubicBezTo>
                      <a:pt x="401" y="847"/>
                      <a:pt x="935" y="1381"/>
                      <a:pt x="1635" y="1781"/>
                    </a:cubicBezTo>
                    <a:cubicBezTo>
                      <a:pt x="2203" y="2115"/>
                      <a:pt x="2870" y="2349"/>
                      <a:pt x="3704" y="2549"/>
                    </a:cubicBezTo>
                    <a:lnTo>
                      <a:pt x="3737" y="2549"/>
                    </a:lnTo>
                    <a:cubicBezTo>
                      <a:pt x="3804" y="2549"/>
                      <a:pt x="3870" y="2515"/>
                      <a:pt x="3904" y="2449"/>
                    </a:cubicBezTo>
                    <a:cubicBezTo>
                      <a:pt x="3904" y="2349"/>
                      <a:pt x="3870" y="2282"/>
                      <a:pt x="3770" y="2248"/>
                    </a:cubicBezTo>
                    <a:cubicBezTo>
                      <a:pt x="2970" y="2082"/>
                      <a:pt x="2336" y="1815"/>
                      <a:pt x="1802" y="1515"/>
                    </a:cubicBezTo>
                    <a:cubicBezTo>
                      <a:pt x="1135" y="1148"/>
                      <a:pt x="635" y="647"/>
                      <a:pt x="301" y="80"/>
                    </a:cubicBezTo>
                    <a:cubicBezTo>
                      <a:pt x="277" y="31"/>
                      <a:pt x="21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0">
                <a:extLst>
                  <a:ext uri="{FF2B5EF4-FFF2-40B4-BE49-F238E27FC236}">
                    <a16:creationId xmlns:a16="http://schemas.microsoft.com/office/drawing/2014/main" id="{88A55A01-9AD7-821B-EE09-4CD1B63F53B6}"/>
                  </a:ext>
                </a:extLst>
              </p:cNvPr>
              <p:cNvSpPr/>
              <p:nvPr/>
            </p:nvSpPr>
            <p:spPr>
              <a:xfrm>
                <a:off x="3050675" y="4012900"/>
                <a:ext cx="57575" cy="34625"/>
              </a:xfrm>
              <a:custGeom>
                <a:avLst/>
                <a:gdLst/>
                <a:ahLst/>
                <a:cxnLst/>
                <a:rect l="l" t="t" r="r" b="b"/>
                <a:pathLst>
                  <a:path w="2303" h="1385" extrusionOk="0">
                    <a:moveTo>
                      <a:pt x="184" y="0"/>
                    </a:moveTo>
                    <a:cubicBezTo>
                      <a:pt x="143" y="0"/>
                      <a:pt x="101" y="17"/>
                      <a:pt x="68" y="50"/>
                    </a:cubicBezTo>
                    <a:cubicBezTo>
                      <a:pt x="1" y="117"/>
                      <a:pt x="34" y="217"/>
                      <a:pt x="68" y="284"/>
                    </a:cubicBezTo>
                    <a:cubicBezTo>
                      <a:pt x="668" y="784"/>
                      <a:pt x="1335" y="1185"/>
                      <a:pt x="2069" y="1385"/>
                    </a:cubicBezTo>
                    <a:lnTo>
                      <a:pt x="2136" y="1385"/>
                    </a:lnTo>
                    <a:cubicBezTo>
                      <a:pt x="2202" y="1385"/>
                      <a:pt x="2236" y="1351"/>
                      <a:pt x="2269" y="1285"/>
                    </a:cubicBezTo>
                    <a:cubicBezTo>
                      <a:pt x="2302" y="1185"/>
                      <a:pt x="2236" y="1118"/>
                      <a:pt x="2169" y="1085"/>
                    </a:cubicBezTo>
                    <a:cubicBezTo>
                      <a:pt x="1469" y="884"/>
                      <a:pt x="835" y="517"/>
                      <a:pt x="301" y="50"/>
                    </a:cubicBezTo>
                    <a:cubicBezTo>
                      <a:pt x="268" y="17"/>
                      <a:pt x="226" y="0"/>
                      <a:pt x="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0">
                <a:extLst>
                  <a:ext uri="{FF2B5EF4-FFF2-40B4-BE49-F238E27FC236}">
                    <a16:creationId xmlns:a16="http://schemas.microsoft.com/office/drawing/2014/main" id="{4875213E-4C2D-4E7D-A1DB-CBA3AA0F7A08}"/>
                  </a:ext>
                </a:extLst>
              </p:cNvPr>
              <p:cNvSpPr/>
              <p:nvPr/>
            </p:nvSpPr>
            <p:spPr>
              <a:xfrm>
                <a:off x="3074875" y="3884050"/>
                <a:ext cx="115100" cy="89250"/>
              </a:xfrm>
              <a:custGeom>
                <a:avLst/>
                <a:gdLst/>
                <a:ahLst/>
                <a:cxnLst/>
                <a:rect l="l" t="t" r="r" b="b"/>
                <a:pathLst>
                  <a:path w="4604" h="3570" extrusionOk="0">
                    <a:moveTo>
                      <a:pt x="134" y="1"/>
                    </a:moveTo>
                    <a:cubicBezTo>
                      <a:pt x="67" y="1"/>
                      <a:pt x="0" y="67"/>
                      <a:pt x="0" y="168"/>
                    </a:cubicBezTo>
                    <a:cubicBezTo>
                      <a:pt x="0" y="835"/>
                      <a:pt x="267" y="1435"/>
                      <a:pt x="767" y="2002"/>
                    </a:cubicBezTo>
                    <a:cubicBezTo>
                      <a:pt x="1201" y="2436"/>
                      <a:pt x="1735" y="2803"/>
                      <a:pt x="2469" y="3170"/>
                    </a:cubicBezTo>
                    <a:cubicBezTo>
                      <a:pt x="2936" y="3370"/>
                      <a:pt x="3403" y="3570"/>
                      <a:pt x="3903" y="3570"/>
                    </a:cubicBezTo>
                    <a:cubicBezTo>
                      <a:pt x="4103" y="3570"/>
                      <a:pt x="4303" y="3503"/>
                      <a:pt x="4503" y="3437"/>
                    </a:cubicBezTo>
                    <a:cubicBezTo>
                      <a:pt x="4570" y="3403"/>
                      <a:pt x="4603" y="3303"/>
                      <a:pt x="4570" y="3236"/>
                    </a:cubicBezTo>
                    <a:cubicBezTo>
                      <a:pt x="4545" y="3161"/>
                      <a:pt x="4483" y="3124"/>
                      <a:pt x="4425" y="3124"/>
                    </a:cubicBezTo>
                    <a:cubicBezTo>
                      <a:pt x="4405" y="3124"/>
                      <a:pt x="4387" y="3128"/>
                      <a:pt x="4370" y="3136"/>
                    </a:cubicBezTo>
                    <a:cubicBezTo>
                      <a:pt x="4214" y="3214"/>
                      <a:pt x="4046" y="3247"/>
                      <a:pt x="3873" y="3247"/>
                    </a:cubicBezTo>
                    <a:cubicBezTo>
                      <a:pt x="3454" y="3247"/>
                      <a:pt x="3003" y="3058"/>
                      <a:pt x="2602" y="2869"/>
                    </a:cubicBezTo>
                    <a:cubicBezTo>
                      <a:pt x="1902" y="2536"/>
                      <a:pt x="1401" y="2202"/>
                      <a:pt x="1001" y="1802"/>
                    </a:cubicBezTo>
                    <a:cubicBezTo>
                      <a:pt x="534" y="1302"/>
                      <a:pt x="300" y="735"/>
                      <a:pt x="300" y="134"/>
                    </a:cubicBezTo>
                    <a:cubicBezTo>
                      <a:pt x="300" y="67"/>
                      <a:pt x="234" y="1"/>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0">
                <a:extLst>
                  <a:ext uri="{FF2B5EF4-FFF2-40B4-BE49-F238E27FC236}">
                    <a16:creationId xmlns:a16="http://schemas.microsoft.com/office/drawing/2014/main" id="{D06483D1-54B6-C920-E12F-8F9FEC656985}"/>
                  </a:ext>
                </a:extLst>
              </p:cNvPr>
              <p:cNvSpPr/>
              <p:nvPr/>
            </p:nvSpPr>
            <p:spPr>
              <a:xfrm>
                <a:off x="3091550" y="3883225"/>
                <a:ext cx="93425" cy="77575"/>
              </a:xfrm>
              <a:custGeom>
                <a:avLst/>
                <a:gdLst/>
                <a:ahLst/>
                <a:cxnLst/>
                <a:rect l="l" t="t" r="r" b="b"/>
                <a:pathLst>
                  <a:path w="3737" h="3103" extrusionOk="0">
                    <a:moveTo>
                      <a:pt x="567" y="334"/>
                    </a:moveTo>
                    <a:cubicBezTo>
                      <a:pt x="1101" y="334"/>
                      <a:pt x="2335" y="1201"/>
                      <a:pt x="2535" y="1435"/>
                    </a:cubicBezTo>
                    <a:cubicBezTo>
                      <a:pt x="2836" y="1702"/>
                      <a:pt x="3103" y="2002"/>
                      <a:pt x="3269" y="2335"/>
                    </a:cubicBezTo>
                    <a:cubicBezTo>
                      <a:pt x="3369" y="2502"/>
                      <a:pt x="3403" y="2636"/>
                      <a:pt x="3336" y="2702"/>
                    </a:cubicBezTo>
                    <a:cubicBezTo>
                      <a:pt x="3287" y="2751"/>
                      <a:pt x="3203" y="2782"/>
                      <a:pt x="3095" y="2782"/>
                    </a:cubicBezTo>
                    <a:cubicBezTo>
                      <a:pt x="3056" y="2782"/>
                      <a:pt x="3014" y="2778"/>
                      <a:pt x="2969" y="2769"/>
                    </a:cubicBezTo>
                    <a:cubicBezTo>
                      <a:pt x="1902" y="2469"/>
                      <a:pt x="1068" y="1868"/>
                      <a:pt x="567" y="1068"/>
                    </a:cubicBezTo>
                    <a:cubicBezTo>
                      <a:pt x="467" y="901"/>
                      <a:pt x="301" y="668"/>
                      <a:pt x="334" y="467"/>
                    </a:cubicBezTo>
                    <a:cubicBezTo>
                      <a:pt x="367" y="367"/>
                      <a:pt x="401" y="334"/>
                      <a:pt x="534" y="334"/>
                    </a:cubicBezTo>
                    <a:close/>
                    <a:moveTo>
                      <a:pt x="534" y="0"/>
                    </a:moveTo>
                    <a:cubicBezTo>
                      <a:pt x="267" y="0"/>
                      <a:pt x="100" y="167"/>
                      <a:pt x="34" y="434"/>
                    </a:cubicBezTo>
                    <a:cubicBezTo>
                      <a:pt x="0" y="734"/>
                      <a:pt x="167" y="1001"/>
                      <a:pt x="301" y="1235"/>
                    </a:cubicBezTo>
                    <a:cubicBezTo>
                      <a:pt x="834" y="2102"/>
                      <a:pt x="1735" y="2736"/>
                      <a:pt x="2869" y="3069"/>
                    </a:cubicBezTo>
                    <a:cubicBezTo>
                      <a:pt x="2969" y="3069"/>
                      <a:pt x="3069" y="3103"/>
                      <a:pt x="3136" y="3103"/>
                    </a:cubicBezTo>
                    <a:cubicBezTo>
                      <a:pt x="3336" y="3103"/>
                      <a:pt x="3503" y="3036"/>
                      <a:pt x="3570" y="2902"/>
                    </a:cubicBezTo>
                    <a:cubicBezTo>
                      <a:pt x="3736" y="2736"/>
                      <a:pt x="3703" y="2435"/>
                      <a:pt x="3536" y="2169"/>
                    </a:cubicBezTo>
                    <a:cubicBezTo>
                      <a:pt x="3336" y="1835"/>
                      <a:pt x="3069" y="1501"/>
                      <a:pt x="2769" y="1201"/>
                    </a:cubicBezTo>
                    <a:cubicBezTo>
                      <a:pt x="2535" y="1001"/>
                      <a:pt x="1268" y="34"/>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0">
                <a:extLst>
                  <a:ext uri="{FF2B5EF4-FFF2-40B4-BE49-F238E27FC236}">
                    <a16:creationId xmlns:a16="http://schemas.microsoft.com/office/drawing/2014/main" id="{27C5E5D1-F74E-ACE4-CEE7-8169FA4E2792}"/>
                  </a:ext>
                </a:extLst>
              </p:cNvPr>
              <p:cNvSpPr/>
              <p:nvPr/>
            </p:nvSpPr>
            <p:spPr>
              <a:xfrm>
                <a:off x="2980625" y="4040625"/>
                <a:ext cx="78425" cy="66950"/>
              </a:xfrm>
              <a:custGeom>
                <a:avLst/>
                <a:gdLst/>
                <a:ahLst/>
                <a:cxnLst/>
                <a:rect l="l" t="t" r="r" b="b"/>
                <a:pathLst>
                  <a:path w="3137" h="2678" extrusionOk="0">
                    <a:moveTo>
                      <a:pt x="695" y="0"/>
                    </a:moveTo>
                    <a:cubicBezTo>
                      <a:pt x="633" y="0"/>
                      <a:pt x="562" y="54"/>
                      <a:pt x="535" y="109"/>
                    </a:cubicBezTo>
                    <a:cubicBezTo>
                      <a:pt x="501" y="242"/>
                      <a:pt x="434" y="342"/>
                      <a:pt x="401" y="443"/>
                    </a:cubicBezTo>
                    <a:cubicBezTo>
                      <a:pt x="168" y="1110"/>
                      <a:pt x="1" y="1577"/>
                      <a:pt x="501" y="2010"/>
                    </a:cubicBezTo>
                    <a:cubicBezTo>
                      <a:pt x="1102" y="2477"/>
                      <a:pt x="1469" y="2677"/>
                      <a:pt x="1802" y="2677"/>
                    </a:cubicBezTo>
                    <a:cubicBezTo>
                      <a:pt x="2136" y="2677"/>
                      <a:pt x="2403" y="2511"/>
                      <a:pt x="2736" y="2244"/>
                    </a:cubicBezTo>
                    <a:cubicBezTo>
                      <a:pt x="2836" y="2177"/>
                      <a:pt x="2936" y="2077"/>
                      <a:pt x="3036" y="2010"/>
                    </a:cubicBezTo>
                    <a:cubicBezTo>
                      <a:pt x="3103" y="1977"/>
                      <a:pt x="3136" y="1877"/>
                      <a:pt x="3070" y="1810"/>
                    </a:cubicBezTo>
                    <a:cubicBezTo>
                      <a:pt x="3049" y="1769"/>
                      <a:pt x="3003" y="1740"/>
                      <a:pt x="2955" y="1740"/>
                    </a:cubicBezTo>
                    <a:cubicBezTo>
                      <a:pt x="2925" y="1740"/>
                      <a:pt x="2895" y="1751"/>
                      <a:pt x="2870" y="1777"/>
                    </a:cubicBezTo>
                    <a:cubicBezTo>
                      <a:pt x="2736" y="1844"/>
                      <a:pt x="2636" y="1910"/>
                      <a:pt x="2536" y="1977"/>
                    </a:cubicBezTo>
                    <a:cubicBezTo>
                      <a:pt x="2247" y="2218"/>
                      <a:pt x="2051" y="2374"/>
                      <a:pt x="1809" y="2374"/>
                    </a:cubicBezTo>
                    <a:cubicBezTo>
                      <a:pt x="1549" y="2374"/>
                      <a:pt x="1237" y="2193"/>
                      <a:pt x="701" y="1743"/>
                    </a:cubicBezTo>
                    <a:cubicBezTo>
                      <a:pt x="368" y="1477"/>
                      <a:pt x="434" y="1243"/>
                      <a:pt x="701" y="576"/>
                    </a:cubicBezTo>
                    <a:cubicBezTo>
                      <a:pt x="735" y="443"/>
                      <a:pt x="801" y="342"/>
                      <a:pt x="835" y="209"/>
                    </a:cubicBezTo>
                    <a:cubicBezTo>
                      <a:pt x="868" y="142"/>
                      <a:pt x="801" y="42"/>
                      <a:pt x="735" y="9"/>
                    </a:cubicBezTo>
                    <a:cubicBezTo>
                      <a:pt x="722" y="3"/>
                      <a:pt x="709" y="0"/>
                      <a:pt x="6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0">
                <a:extLst>
                  <a:ext uri="{FF2B5EF4-FFF2-40B4-BE49-F238E27FC236}">
                    <a16:creationId xmlns:a16="http://schemas.microsoft.com/office/drawing/2014/main" id="{E837ED1A-B8DA-B9C4-2B75-BF1967A67EEE}"/>
                  </a:ext>
                </a:extLst>
              </p:cNvPr>
              <p:cNvSpPr/>
              <p:nvPr/>
            </p:nvSpPr>
            <p:spPr>
              <a:xfrm>
                <a:off x="2986475" y="4059700"/>
                <a:ext cx="60075" cy="41200"/>
              </a:xfrm>
              <a:custGeom>
                <a:avLst/>
                <a:gdLst/>
                <a:ahLst/>
                <a:cxnLst/>
                <a:rect l="l" t="t" r="r" b="b"/>
                <a:pathLst>
                  <a:path w="2403" h="1648" extrusionOk="0">
                    <a:moveTo>
                      <a:pt x="159" y="0"/>
                    </a:moveTo>
                    <a:cubicBezTo>
                      <a:pt x="139" y="0"/>
                      <a:pt x="118" y="4"/>
                      <a:pt x="100" y="13"/>
                    </a:cubicBezTo>
                    <a:cubicBezTo>
                      <a:pt x="34" y="46"/>
                      <a:pt x="0" y="147"/>
                      <a:pt x="34" y="213"/>
                    </a:cubicBezTo>
                    <a:cubicBezTo>
                      <a:pt x="467" y="947"/>
                      <a:pt x="1368" y="1548"/>
                      <a:pt x="2202" y="1648"/>
                    </a:cubicBezTo>
                    <a:lnTo>
                      <a:pt x="2235" y="1648"/>
                    </a:lnTo>
                    <a:cubicBezTo>
                      <a:pt x="2302" y="1648"/>
                      <a:pt x="2369" y="1581"/>
                      <a:pt x="2369" y="1514"/>
                    </a:cubicBezTo>
                    <a:cubicBezTo>
                      <a:pt x="2402" y="1414"/>
                      <a:pt x="2335" y="1347"/>
                      <a:pt x="2235" y="1314"/>
                    </a:cubicBezTo>
                    <a:cubicBezTo>
                      <a:pt x="1501" y="1247"/>
                      <a:pt x="701" y="714"/>
                      <a:pt x="301" y="80"/>
                    </a:cubicBezTo>
                    <a:cubicBezTo>
                      <a:pt x="276" y="31"/>
                      <a:pt x="216"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0">
                <a:extLst>
                  <a:ext uri="{FF2B5EF4-FFF2-40B4-BE49-F238E27FC236}">
                    <a16:creationId xmlns:a16="http://schemas.microsoft.com/office/drawing/2014/main" id="{DE17C734-A7C2-3BF6-BE53-BB04CA03361A}"/>
                  </a:ext>
                </a:extLst>
              </p:cNvPr>
              <p:cNvSpPr/>
              <p:nvPr/>
            </p:nvSpPr>
            <p:spPr>
              <a:xfrm>
                <a:off x="2979800" y="4081375"/>
                <a:ext cx="39225" cy="42875"/>
              </a:xfrm>
              <a:custGeom>
                <a:avLst/>
                <a:gdLst/>
                <a:ahLst/>
                <a:cxnLst/>
                <a:rect l="l" t="t" r="r" b="b"/>
                <a:pathLst>
                  <a:path w="1569" h="1715" extrusionOk="0">
                    <a:moveTo>
                      <a:pt x="532" y="1"/>
                    </a:moveTo>
                    <a:cubicBezTo>
                      <a:pt x="470" y="1"/>
                      <a:pt x="426" y="38"/>
                      <a:pt x="401" y="113"/>
                    </a:cubicBezTo>
                    <a:cubicBezTo>
                      <a:pt x="234" y="447"/>
                      <a:pt x="167" y="814"/>
                      <a:pt x="101" y="1181"/>
                    </a:cubicBezTo>
                    <a:lnTo>
                      <a:pt x="34" y="1448"/>
                    </a:lnTo>
                    <a:cubicBezTo>
                      <a:pt x="0" y="1615"/>
                      <a:pt x="101" y="1681"/>
                      <a:pt x="134" y="1681"/>
                    </a:cubicBezTo>
                    <a:cubicBezTo>
                      <a:pt x="167" y="1715"/>
                      <a:pt x="201" y="1715"/>
                      <a:pt x="234" y="1715"/>
                    </a:cubicBezTo>
                    <a:cubicBezTo>
                      <a:pt x="634" y="1715"/>
                      <a:pt x="1502" y="914"/>
                      <a:pt x="1502" y="881"/>
                    </a:cubicBezTo>
                    <a:cubicBezTo>
                      <a:pt x="1568" y="847"/>
                      <a:pt x="1568" y="747"/>
                      <a:pt x="1502" y="681"/>
                    </a:cubicBezTo>
                    <a:cubicBezTo>
                      <a:pt x="1468" y="647"/>
                      <a:pt x="1435" y="631"/>
                      <a:pt x="1401" y="631"/>
                    </a:cubicBezTo>
                    <a:cubicBezTo>
                      <a:pt x="1368" y="631"/>
                      <a:pt x="1335" y="647"/>
                      <a:pt x="1301" y="681"/>
                    </a:cubicBezTo>
                    <a:cubicBezTo>
                      <a:pt x="1068" y="881"/>
                      <a:pt x="601" y="1248"/>
                      <a:pt x="367" y="1381"/>
                    </a:cubicBezTo>
                    <a:lnTo>
                      <a:pt x="401" y="1248"/>
                    </a:lnTo>
                    <a:cubicBezTo>
                      <a:pt x="467" y="914"/>
                      <a:pt x="534" y="547"/>
                      <a:pt x="668" y="214"/>
                    </a:cubicBezTo>
                    <a:cubicBezTo>
                      <a:pt x="701" y="147"/>
                      <a:pt x="668" y="47"/>
                      <a:pt x="601" y="13"/>
                    </a:cubicBezTo>
                    <a:cubicBezTo>
                      <a:pt x="576" y="5"/>
                      <a:pt x="553" y="1"/>
                      <a:pt x="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0">
                <a:extLst>
                  <a:ext uri="{FF2B5EF4-FFF2-40B4-BE49-F238E27FC236}">
                    <a16:creationId xmlns:a16="http://schemas.microsoft.com/office/drawing/2014/main" id="{85B13968-20F0-F2D2-3CBC-8C7444468A5B}"/>
                  </a:ext>
                </a:extLst>
              </p:cNvPr>
              <p:cNvSpPr/>
              <p:nvPr/>
            </p:nvSpPr>
            <p:spPr>
              <a:xfrm>
                <a:off x="2357700" y="3902400"/>
                <a:ext cx="115925" cy="156800"/>
              </a:xfrm>
              <a:custGeom>
                <a:avLst/>
                <a:gdLst/>
                <a:ahLst/>
                <a:cxnLst/>
                <a:rect l="l" t="t" r="r" b="b"/>
                <a:pathLst>
                  <a:path w="4637" h="6272" extrusionOk="0">
                    <a:moveTo>
                      <a:pt x="4203" y="468"/>
                    </a:moveTo>
                    <a:lnTo>
                      <a:pt x="4203" y="468"/>
                    </a:lnTo>
                    <a:cubicBezTo>
                      <a:pt x="4170" y="835"/>
                      <a:pt x="3970" y="1302"/>
                      <a:pt x="3836" y="1602"/>
                    </a:cubicBezTo>
                    <a:lnTo>
                      <a:pt x="3769" y="1735"/>
                    </a:lnTo>
                    <a:cubicBezTo>
                      <a:pt x="3536" y="2236"/>
                      <a:pt x="3236" y="2769"/>
                      <a:pt x="2869" y="3270"/>
                    </a:cubicBezTo>
                    <a:cubicBezTo>
                      <a:pt x="2035" y="4370"/>
                      <a:pt x="1268" y="5171"/>
                      <a:pt x="434" y="5738"/>
                    </a:cubicBezTo>
                    <a:cubicBezTo>
                      <a:pt x="767" y="4871"/>
                      <a:pt x="1268" y="3970"/>
                      <a:pt x="2068" y="2936"/>
                    </a:cubicBezTo>
                    <a:cubicBezTo>
                      <a:pt x="2402" y="2502"/>
                      <a:pt x="2802" y="2035"/>
                      <a:pt x="3269" y="1502"/>
                    </a:cubicBezTo>
                    <a:cubicBezTo>
                      <a:pt x="3402" y="1368"/>
                      <a:pt x="3503" y="1268"/>
                      <a:pt x="3636" y="1135"/>
                    </a:cubicBezTo>
                    <a:cubicBezTo>
                      <a:pt x="3836" y="901"/>
                      <a:pt x="4003" y="668"/>
                      <a:pt x="4203" y="468"/>
                    </a:cubicBezTo>
                    <a:close/>
                    <a:moveTo>
                      <a:pt x="4370" y="1"/>
                    </a:moveTo>
                    <a:cubicBezTo>
                      <a:pt x="4336" y="1"/>
                      <a:pt x="4270" y="1"/>
                      <a:pt x="4236" y="34"/>
                    </a:cubicBezTo>
                    <a:cubicBezTo>
                      <a:pt x="3903" y="301"/>
                      <a:pt x="3636" y="634"/>
                      <a:pt x="3402" y="901"/>
                    </a:cubicBezTo>
                    <a:cubicBezTo>
                      <a:pt x="3269" y="1035"/>
                      <a:pt x="3169" y="1168"/>
                      <a:pt x="3036" y="1302"/>
                    </a:cubicBezTo>
                    <a:cubicBezTo>
                      <a:pt x="2569" y="1835"/>
                      <a:pt x="2168" y="2302"/>
                      <a:pt x="1835" y="2769"/>
                    </a:cubicBezTo>
                    <a:cubicBezTo>
                      <a:pt x="867" y="4003"/>
                      <a:pt x="300" y="5038"/>
                      <a:pt x="33" y="6072"/>
                    </a:cubicBezTo>
                    <a:cubicBezTo>
                      <a:pt x="0" y="6138"/>
                      <a:pt x="33" y="6205"/>
                      <a:pt x="67" y="6238"/>
                    </a:cubicBezTo>
                    <a:cubicBezTo>
                      <a:pt x="100" y="6272"/>
                      <a:pt x="133" y="6272"/>
                      <a:pt x="167" y="6272"/>
                    </a:cubicBezTo>
                    <a:cubicBezTo>
                      <a:pt x="200" y="6272"/>
                      <a:pt x="234" y="6272"/>
                      <a:pt x="234" y="6238"/>
                    </a:cubicBezTo>
                    <a:cubicBezTo>
                      <a:pt x="1234" y="5671"/>
                      <a:pt x="2168" y="4771"/>
                      <a:pt x="3102" y="3436"/>
                    </a:cubicBezTo>
                    <a:cubicBezTo>
                      <a:pt x="3469" y="2936"/>
                      <a:pt x="3803" y="2402"/>
                      <a:pt x="4036" y="1869"/>
                    </a:cubicBezTo>
                    <a:lnTo>
                      <a:pt x="4103" y="1735"/>
                    </a:lnTo>
                    <a:cubicBezTo>
                      <a:pt x="4336" y="1268"/>
                      <a:pt x="4637" y="568"/>
                      <a:pt x="4470" y="101"/>
                    </a:cubicBezTo>
                    <a:cubicBezTo>
                      <a:pt x="4470" y="67"/>
                      <a:pt x="4437" y="34"/>
                      <a:pt x="4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0">
                <a:extLst>
                  <a:ext uri="{FF2B5EF4-FFF2-40B4-BE49-F238E27FC236}">
                    <a16:creationId xmlns:a16="http://schemas.microsoft.com/office/drawing/2014/main" id="{47442E5B-45DA-DB55-4A8C-93E8AA6AE643}"/>
                  </a:ext>
                </a:extLst>
              </p:cNvPr>
              <p:cNvSpPr/>
              <p:nvPr/>
            </p:nvSpPr>
            <p:spPr>
              <a:xfrm>
                <a:off x="2833850" y="4102550"/>
                <a:ext cx="101775" cy="165975"/>
              </a:xfrm>
              <a:custGeom>
                <a:avLst/>
                <a:gdLst/>
                <a:ahLst/>
                <a:cxnLst/>
                <a:rect l="l" t="t" r="r" b="b"/>
                <a:pathLst>
                  <a:path w="4071" h="6639" extrusionOk="0">
                    <a:moveTo>
                      <a:pt x="3604" y="501"/>
                    </a:moveTo>
                    <a:lnTo>
                      <a:pt x="3604" y="501"/>
                    </a:lnTo>
                    <a:cubicBezTo>
                      <a:pt x="3637" y="834"/>
                      <a:pt x="3470" y="1335"/>
                      <a:pt x="3337" y="1635"/>
                    </a:cubicBezTo>
                    <a:lnTo>
                      <a:pt x="3303" y="1802"/>
                    </a:lnTo>
                    <a:cubicBezTo>
                      <a:pt x="3103" y="2335"/>
                      <a:pt x="2870" y="2869"/>
                      <a:pt x="2536" y="3403"/>
                    </a:cubicBezTo>
                    <a:cubicBezTo>
                      <a:pt x="1869" y="4604"/>
                      <a:pt x="1168" y="5471"/>
                      <a:pt x="401" y="6105"/>
                    </a:cubicBezTo>
                    <a:cubicBezTo>
                      <a:pt x="635" y="5204"/>
                      <a:pt x="1035" y="4270"/>
                      <a:pt x="1736" y="3169"/>
                    </a:cubicBezTo>
                    <a:cubicBezTo>
                      <a:pt x="2036" y="2669"/>
                      <a:pt x="2369" y="2169"/>
                      <a:pt x="2803" y="1601"/>
                    </a:cubicBezTo>
                    <a:cubicBezTo>
                      <a:pt x="2903" y="1468"/>
                      <a:pt x="3003" y="1335"/>
                      <a:pt x="3103" y="1168"/>
                    </a:cubicBezTo>
                    <a:cubicBezTo>
                      <a:pt x="3270" y="934"/>
                      <a:pt x="3437" y="701"/>
                      <a:pt x="3604" y="501"/>
                    </a:cubicBezTo>
                    <a:close/>
                    <a:moveTo>
                      <a:pt x="3737" y="0"/>
                    </a:moveTo>
                    <a:cubicBezTo>
                      <a:pt x="3670" y="0"/>
                      <a:pt x="3637" y="0"/>
                      <a:pt x="3604" y="67"/>
                    </a:cubicBezTo>
                    <a:cubicBezTo>
                      <a:pt x="3303" y="367"/>
                      <a:pt x="3070" y="701"/>
                      <a:pt x="2836" y="1001"/>
                    </a:cubicBezTo>
                    <a:cubicBezTo>
                      <a:pt x="2736" y="1134"/>
                      <a:pt x="2636" y="1301"/>
                      <a:pt x="2536" y="1435"/>
                    </a:cubicBezTo>
                    <a:cubicBezTo>
                      <a:pt x="2136" y="2002"/>
                      <a:pt x="1769" y="2502"/>
                      <a:pt x="1469" y="3002"/>
                    </a:cubicBezTo>
                    <a:cubicBezTo>
                      <a:pt x="668" y="4303"/>
                      <a:pt x="201" y="5404"/>
                      <a:pt x="1" y="6472"/>
                    </a:cubicBezTo>
                    <a:cubicBezTo>
                      <a:pt x="1" y="6538"/>
                      <a:pt x="34" y="6605"/>
                      <a:pt x="68" y="6638"/>
                    </a:cubicBezTo>
                    <a:lnTo>
                      <a:pt x="234" y="6638"/>
                    </a:lnTo>
                    <a:cubicBezTo>
                      <a:pt x="1168" y="5938"/>
                      <a:pt x="2002" y="4971"/>
                      <a:pt x="2803" y="3570"/>
                    </a:cubicBezTo>
                    <a:cubicBezTo>
                      <a:pt x="3137" y="3002"/>
                      <a:pt x="3403" y="2435"/>
                      <a:pt x="3570" y="1902"/>
                    </a:cubicBezTo>
                    <a:lnTo>
                      <a:pt x="3637" y="1735"/>
                    </a:lnTo>
                    <a:cubicBezTo>
                      <a:pt x="3804" y="1268"/>
                      <a:pt x="4071" y="534"/>
                      <a:pt x="3837" y="100"/>
                    </a:cubicBezTo>
                    <a:cubicBezTo>
                      <a:pt x="3837" y="34"/>
                      <a:pt x="3770" y="0"/>
                      <a:pt x="3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0">
                <a:extLst>
                  <a:ext uri="{FF2B5EF4-FFF2-40B4-BE49-F238E27FC236}">
                    <a16:creationId xmlns:a16="http://schemas.microsoft.com/office/drawing/2014/main" id="{7AE2196C-2478-E7F5-C6D4-79897C97D0D4}"/>
                  </a:ext>
                </a:extLst>
              </p:cNvPr>
              <p:cNvSpPr/>
              <p:nvPr/>
            </p:nvSpPr>
            <p:spPr>
              <a:xfrm>
                <a:off x="2176725" y="3878225"/>
                <a:ext cx="102600" cy="131775"/>
              </a:xfrm>
              <a:custGeom>
                <a:avLst/>
                <a:gdLst/>
                <a:ahLst/>
                <a:cxnLst/>
                <a:rect l="l" t="t" r="r" b="b"/>
                <a:pathLst>
                  <a:path w="4104" h="5271" extrusionOk="0">
                    <a:moveTo>
                      <a:pt x="3703" y="334"/>
                    </a:moveTo>
                    <a:cubicBezTo>
                      <a:pt x="3703" y="434"/>
                      <a:pt x="3603" y="767"/>
                      <a:pt x="3069" y="1735"/>
                    </a:cubicBezTo>
                    <a:lnTo>
                      <a:pt x="3036" y="1802"/>
                    </a:lnTo>
                    <a:cubicBezTo>
                      <a:pt x="2436" y="2902"/>
                      <a:pt x="1668" y="3870"/>
                      <a:pt x="734" y="4670"/>
                    </a:cubicBezTo>
                    <a:cubicBezTo>
                      <a:pt x="634" y="4737"/>
                      <a:pt x="534" y="4837"/>
                      <a:pt x="434" y="4870"/>
                    </a:cubicBezTo>
                    <a:cubicBezTo>
                      <a:pt x="1001" y="3636"/>
                      <a:pt x="1702" y="2469"/>
                      <a:pt x="2569" y="1435"/>
                    </a:cubicBezTo>
                    <a:cubicBezTo>
                      <a:pt x="3103" y="767"/>
                      <a:pt x="3570" y="367"/>
                      <a:pt x="3703" y="334"/>
                    </a:cubicBezTo>
                    <a:close/>
                    <a:moveTo>
                      <a:pt x="3703" y="0"/>
                    </a:moveTo>
                    <a:cubicBezTo>
                      <a:pt x="3336" y="34"/>
                      <a:pt x="2669" y="767"/>
                      <a:pt x="2336" y="1234"/>
                    </a:cubicBezTo>
                    <a:cubicBezTo>
                      <a:pt x="1368" y="2369"/>
                      <a:pt x="601" y="3670"/>
                      <a:pt x="34" y="5037"/>
                    </a:cubicBezTo>
                    <a:cubicBezTo>
                      <a:pt x="1" y="5104"/>
                      <a:pt x="34" y="5171"/>
                      <a:pt x="34" y="5204"/>
                    </a:cubicBezTo>
                    <a:cubicBezTo>
                      <a:pt x="67" y="5237"/>
                      <a:pt x="134" y="5271"/>
                      <a:pt x="167" y="5271"/>
                    </a:cubicBezTo>
                    <a:cubicBezTo>
                      <a:pt x="468" y="5271"/>
                      <a:pt x="701" y="5104"/>
                      <a:pt x="935" y="4904"/>
                    </a:cubicBezTo>
                    <a:cubicBezTo>
                      <a:pt x="1902" y="4070"/>
                      <a:pt x="2702" y="3069"/>
                      <a:pt x="3303" y="1968"/>
                    </a:cubicBezTo>
                    <a:lnTo>
                      <a:pt x="3336" y="1902"/>
                    </a:lnTo>
                    <a:cubicBezTo>
                      <a:pt x="4070" y="567"/>
                      <a:pt x="4103" y="234"/>
                      <a:pt x="3937" y="67"/>
                    </a:cubicBezTo>
                    <a:cubicBezTo>
                      <a:pt x="3903" y="34"/>
                      <a:pt x="3837" y="0"/>
                      <a:pt x="37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0">
                <a:extLst>
                  <a:ext uri="{FF2B5EF4-FFF2-40B4-BE49-F238E27FC236}">
                    <a16:creationId xmlns:a16="http://schemas.microsoft.com/office/drawing/2014/main" id="{09F33DFA-7095-E07F-F543-5058C224E09A}"/>
                  </a:ext>
                </a:extLst>
              </p:cNvPr>
              <p:cNvSpPr/>
              <p:nvPr/>
            </p:nvSpPr>
            <p:spPr>
              <a:xfrm>
                <a:off x="2940600" y="4196775"/>
                <a:ext cx="89250" cy="140125"/>
              </a:xfrm>
              <a:custGeom>
                <a:avLst/>
                <a:gdLst/>
                <a:ahLst/>
                <a:cxnLst/>
                <a:rect l="l" t="t" r="r" b="b"/>
                <a:pathLst>
                  <a:path w="3570" h="5605" extrusionOk="0">
                    <a:moveTo>
                      <a:pt x="3170" y="301"/>
                    </a:moveTo>
                    <a:cubicBezTo>
                      <a:pt x="3170" y="434"/>
                      <a:pt x="3136" y="768"/>
                      <a:pt x="2703" y="1802"/>
                    </a:cubicBezTo>
                    <a:lnTo>
                      <a:pt x="2669" y="1869"/>
                    </a:lnTo>
                    <a:cubicBezTo>
                      <a:pt x="2169" y="3003"/>
                      <a:pt x="1502" y="4070"/>
                      <a:pt x="668" y="4938"/>
                    </a:cubicBezTo>
                    <a:cubicBezTo>
                      <a:pt x="601" y="5038"/>
                      <a:pt x="501" y="5138"/>
                      <a:pt x="401" y="5204"/>
                    </a:cubicBezTo>
                    <a:cubicBezTo>
                      <a:pt x="801" y="3903"/>
                      <a:pt x="1402" y="2669"/>
                      <a:pt x="2169" y="1535"/>
                    </a:cubicBezTo>
                    <a:cubicBezTo>
                      <a:pt x="2636" y="835"/>
                      <a:pt x="3036" y="368"/>
                      <a:pt x="3170" y="301"/>
                    </a:cubicBezTo>
                    <a:close/>
                    <a:moveTo>
                      <a:pt x="3170" y="1"/>
                    </a:moveTo>
                    <a:cubicBezTo>
                      <a:pt x="2769" y="101"/>
                      <a:pt x="2202" y="901"/>
                      <a:pt x="1902" y="1368"/>
                    </a:cubicBezTo>
                    <a:cubicBezTo>
                      <a:pt x="1068" y="2603"/>
                      <a:pt x="434" y="3970"/>
                      <a:pt x="34" y="5405"/>
                    </a:cubicBezTo>
                    <a:cubicBezTo>
                      <a:pt x="1" y="5471"/>
                      <a:pt x="1" y="5505"/>
                      <a:pt x="34" y="5538"/>
                    </a:cubicBezTo>
                    <a:cubicBezTo>
                      <a:pt x="67" y="5571"/>
                      <a:pt x="134" y="5605"/>
                      <a:pt x="167" y="5605"/>
                    </a:cubicBezTo>
                    <a:lnTo>
                      <a:pt x="201" y="5605"/>
                    </a:lnTo>
                    <a:cubicBezTo>
                      <a:pt x="468" y="5571"/>
                      <a:pt x="701" y="5371"/>
                      <a:pt x="901" y="5171"/>
                    </a:cubicBezTo>
                    <a:cubicBezTo>
                      <a:pt x="1769" y="4237"/>
                      <a:pt x="2469" y="3170"/>
                      <a:pt x="2969" y="1969"/>
                    </a:cubicBezTo>
                    <a:lnTo>
                      <a:pt x="2969" y="1902"/>
                    </a:lnTo>
                    <a:cubicBezTo>
                      <a:pt x="3570" y="534"/>
                      <a:pt x="3570" y="167"/>
                      <a:pt x="3370" y="34"/>
                    </a:cubicBezTo>
                    <a:cubicBezTo>
                      <a:pt x="3336" y="1"/>
                      <a:pt x="3270" y="1"/>
                      <a:pt x="31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0">
                <a:extLst>
                  <a:ext uri="{FF2B5EF4-FFF2-40B4-BE49-F238E27FC236}">
                    <a16:creationId xmlns:a16="http://schemas.microsoft.com/office/drawing/2014/main" id="{85BA228F-32DB-5854-8021-27D2D510473D}"/>
                  </a:ext>
                </a:extLst>
              </p:cNvPr>
              <p:cNvSpPr/>
              <p:nvPr/>
            </p:nvSpPr>
            <p:spPr>
              <a:xfrm>
                <a:off x="1985750" y="3859250"/>
                <a:ext cx="91775" cy="109900"/>
              </a:xfrm>
              <a:custGeom>
                <a:avLst/>
                <a:gdLst/>
                <a:ahLst/>
                <a:cxnLst/>
                <a:rect l="l" t="t" r="r" b="b"/>
                <a:pathLst>
                  <a:path w="3671" h="4396" extrusionOk="0">
                    <a:moveTo>
                      <a:pt x="3270" y="459"/>
                    </a:moveTo>
                    <a:cubicBezTo>
                      <a:pt x="3170" y="1059"/>
                      <a:pt x="2536" y="1827"/>
                      <a:pt x="2202" y="2260"/>
                    </a:cubicBezTo>
                    <a:lnTo>
                      <a:pt x="2102" y="2360"/>
                    </a:lnTo>
                    <a:cubicBezTo>
                      <a:pt x="1935" y="2594"/>
                      <a:pt x="835" y="3728"/>
                      <a:pt x="434" y="4028"/>
                    </a:cubicBezTo>
                    <a:cubicBezTo>
                      <a:pt x="434" y="3995"/>
                      <a:pt x="468" y="3962"/>
                      <a:pt x="501" y="3928"/>
                    </a:cubicBezTo>
                    <a:cubicBezTo>
                      <a:pt x="668" y="3661"/>
                      <a:pt x="835" y="3394"/>
                      <a:pt x="968" y="3128"/>
                    </a:cubicBezTo>
                    <a:cubicBezTo>
                      <a:pt x="1268" y="2661"/>
                      <a:pt x="1535" y="2194"/>
                      <a:pt x="1869" y="1793"/>
                    </a:cubicBezTo>
                    <a:cubicBezTo>
                      <a:pt x="2369" y="1193"/>
                      <a:pt x="2836" y="759"/>
                      <a:pt x="3270" y="459"/>
                    </a:cubicBezTo>
                    <a:close/>
                    <a:moveTo>
                      <a:pt x="3403" y="0"/>
                    </a:moveTo>
                    <a:cubicBezTo>
                      <a:pt x="3378" y="0"/>
                      <a:pt x="3353" y="9"/>
                      <a:pt x="3336" y="25"/>
                    </a:cubicBezTo>
                    <a:cubicBezTo>
                      <a:pt x="2803" y="359"/>
                      <a:pt x="2236" y="859"/>
                      <a:pt x="1635" y="1560"/>
                    </a:cubicBezTo>
                    <a:cubicBezTo>
                      <a:pt x="1268" y="1993"/>
                      <a:pt x="1001" y="2494"/>
                      <a:pt x="701" y="2961"/>
                    </a:cubicBezTo>
                    <a:cubicBezTo>
                      <a:pt x="568" y="3228"/>
                      <a:pt x="401" y="3495"/>
                      <a:pt x="234" y="3728"/>
                    </a:cubicBezTo>
                    <a:cubicBezTo>
                      <a:pt x="1" y="4062"/>
                      <a:pt x="134" y="4262"/>
                      <a:pt x="201" y="4328"/>
                    </a:cubicBezTo>
                    <a:cubicBezTo>
                      <a:pt x="234" y="4362"/>
                      <a:pt x="301" y="4395"/>
                      <a:pt x="334" y="4395"/>
                    </a:cubicBezTo>
                    <a:cubicBezTo>
                      <a:pt x="334" y="4395"/>
                      <a:pt x="334" y="4395"/>
                      <a:pt x="368" y="4362"/>
                    </a:cubicBezTo>
                    <a:cubicBezTo>
                      <a:pt x="768" y="4362"/>
                      <a:pt x="2336" y="2561"/>
                      <a:pt x="2369" y="2561"/>
                    </a:cubicBezTo>
                    <a:lnTo>
                      <a:pt x="2436" y="2460"/>
                    </a:lnTo>
                    <a:cubicBezTo>
                      <a:pt x="2903" y="1860"/>
                      <a:pt x="3670" y="893"/>
                      <a:pt x="3570" y="125"/>
                    </a:cubicBezTo>
                    <a:cubicBezTo>
                      <a:pt x="3570" y="92"/>
                      <a:pt x="3537" y="25"/>
                      <a:pt x="3470" y="25"/>
                    </a:cubicBezTo>
                    <a:cubicBezTo>
                      <a:pt x="3453" y="9"/>
                      <a:pt x="3428" y="0"/>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0">
                <a:extLst>
                  <a:ext uri="{FF2B5EF4-FFF2-40B4-BE49-F238E27FC236}">
                    <a16:creationId xmlns:a16="http://schemas.microsoft.com/office/drawing/2014/main" id="{CFFEA848-8969-08C6-5287-9AC46412E4C8}"/>
                  </a:ext>
                </a:extLst>
              </p:cNvPr>
              <p:cNvSpPr/>
              <p:nvPr/>
            </p:nvSpPr>
            <p:spPr>
              <a:xfrm>
                <a:off x="3046525" y="4298525"/>
                <a:ext cx="75900" cy="121775"/>
              </a:xfrm>
              <a:custGeom>
                <a:avLst/>
                <a:gdLst/>
                <a:ahLst/>
                <a:cxnLst/>
                <a:rect l="l" t="t" r="r" b="b"/>
                <a:pathLst>
                  <a:path w="3036" h="4871" extrusionOk="0">
                    <a:moveTo>
                      <a:pt x="2535" y="467"/>
                    </a:moveTo>
                    <a:lnTo>
                      <a:pt x="2535" y="467"/>
                    </a:lnTo>
                    <a:cubicBezTo>
                      <a:pt x="2569" y="1101"/>
                      <a:pt x="2102" y="1968"/>
                      <a:pt x="1835" y="2435"/>
                    </a:cubicBezTo>
                    <a:lnTo>
                      <a:pt x="1768" y="2569"/>
                    </a:lnTo>
                    <a:cubicBezTo>
                      <a:pt x="1635" y="2836"/>
                      <a:pt x="767" y="4137"/>
                      <a:pt x="434" y="4503"/>
                    </a:cubicBezTo>
                    <a:cubicBezTo>
                      <a:pt x="434" y="4470"/>
                      <a:pt x="434" y="4437"/>
                      <a:pt x="467" y="4403"/>
                    </a:cubicBezTo>
                    <a:cubicBezTo>
                      <a:pt x="567" y="4103"/>
                      <a:pt x="701" y="3803"/>
                      <a:pt x="801" y="3503"/>
                    </a:cubicBezTo>
                    <a:cubicBezTo>
                      <a:pt x="967" y="3002"/>
                      <a:pt x="1168" y="2502"/>
                      <a:pt x="1434" y="2035"/>
                    </a:cubicBezTo>
                    <a:cubicBezTo>
                      <a:pt x="1835" y="1368"/>
                      <a:pt x="2168" y="868"/>
                      <a:pt x="2535" y="467"/>
                    </a:cubicBezTo>
                    <a:close/>
                    <a:moveTo>
                      <a:pt x="2702" y="0"/>
                    </a:moveTo>
                    <a:cubicBezTo>
                      <a:pt x="2635" y="0"/>
                      <a:pt x="2569" y="0"/>
                      <a:pt x="2535" y="34"/>
                    </a:cubicBezTo>
                    <a:cubicBezTo>
                      <a:pt x="2068" y="467"/>
                      <a:pt x="1635" y="1068"/>
                      <a:pt x="1168" y="1868"/>
                    </a:cubicBezTo>
                    <a:cubicBezTo>
                      <a:pt x="901" y="2369"/>
                      <a:pt x="701" y="2902"/>
                      <a:pt x="500" y="3403"/>
                    </a:cubicBezTo>
                    <a:cubicBezTo>
                      <a:pt x="400" y="3703"/>
                      <a:pt x="267" y="3970"/>
                      <a:pt x="167" y="4270"/>
                    </a:cubicBezTo>
                    <a:cubicBezTo>
                      <a:pt x="0" y="4637"/>
                      <a:pt x="167" y="4804"/>
                      <a:pt x="234" y="4837"/>
                    </a:cubicBezTo>
                    <a:cubicBezTo>
                      <a:pt x="267" y="4870"/>
                      <a:pt x="334" y="4870"/>
                      <a:pt x="367" y="4870"/>
                    </a:cubicBezTo>
                    <a:lnTo>
                      <a:pt x="400" y="4870"/>
                    </a:lnTo>
                    <a:cubicBezTo>
                      <a:pt x="801" y="4770"/>
                      <a:pt x="2035" y="2736"/>
                      <a:pt x="2035" y="2702"/>
                    </a:cubicBezTo>
                    <a:lnTo>
                      <a:pt x="2102" y="2602"/>
                    </a:lnTo>
                    <a:cubicBezTo>
                      <a:pt x="2435" y="1935"/>
                      <a:pt x="3036" y="834"/>
                      <a:pt x="2802" y="100"/>
                    </a:cubicBezTo>
                    <a:cubicBezTo>
                      <a:pt x="2769" y="67"/>
                      <a:pt x="2735" y="34"/>
                      <a:pt x="27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0">
                <a:extLst>
                  <a:ext uri="{FF2B5EF4-FFF2-40B4-BE49-F238E27FC236}">
                    <a16:creationId xmlns:a16="http://schemas.microsoft.com/office/drawing/2014/main" id="{0BA6FDB5-C094-14C8-62FF-131A94485D6F}"/>
                  </a:ext>
                </a:extLst>
              </p:cNvPr>
              <p:cNvSpPr/>
              <p:nvPr/>
            </p:nvSpPr>
            <p:spPr>
              <a:xfrm>
                <a:off x="2367700" y="3766125"/>
                <a:ext cx="397800" cy="366475"/>
              </a:xfrm>
              <a:custGeom>
                <a:avLst/>
                <a:gdLst/>
                <a:ahLst/>
                <a:cxnLst/>
                <a:rect l="l" t="t" r="r" b="b"/>
                <a:pathLst>
                  <a:path w="15912" h="14659" extrusionOk="0">
                    <a:moveTo>
                      <a:pt x="15774" y="1"/>
                    </a:moveTo>
                    <a:cubicBezTo>
                      <a:pt x="15764" y="1"/>
                      <a:pt x="15755" y="5"/>
                      <a:pt x="15745" y="14"/>
                    </a:cubicBezTo>
                    <a:cubicBezTo>
                      <a:pt x="14277" y="281"/>
                      <a:pt x="12709" y="348"/>
                      <a:pt x="11208" y="381"/>
                    </a:cubicBezTo>
                    <a:cubicBezTo>
                      <a:pt x="10941" y="381"/>
                      <a:pt x="10641" y="381"/>
                      <a:pt x="10341" y="415"/>
                    </a:cubicBezTo>
                    <a:cubicBezTo>
                      <a:pt x="10241" y="415"/>
                      <a:pt x="10174" y="481"/>
                      <a:pt x="10174" y="581"/>
                    </a:cubicBezTo>
                    <a:cubicBezTo>
                      <a:pt x="10174" y="648"/>
                      <a:pt x="10274" y="715"/>
                      <a:pt x="10341" y="715"/>
                    </a:cubicBezTo>
                    <a:cubicBezTo>
                      <a:pt x="10641" y="715"/>
                      <a:pt x="10941" y="715"/>
                      <a:pt x="11242" y="682"/>
                    </a:cubicBezTo>
                    <a:cubicBezTo>
                      <a:pt x="12676" y="648"/>
                      <a:pt x="14144" y="615"/>
                      <a:pt x="15578" y="348"/>
                    </a:cubicBezTo>
                    <a:lnTo>
                      <a:pt x="15578" y="348"/>
                    </a:lnTo>
                    <a:cubicBezTo>
                      <a:pt x="15478" y="682"/>
                      <a:pt x="15245" y="948"/>
                      <a:pt x="15011" y="1215"/>
                    </a:cubicBezTo>
                    <a:cubicBezTo>
                      <a:pt x="14844" y="1382"/>
                      <a:pt x="14677" y="1582"/>
                      <a:pt x="14544" y="1782"/>
                    </a:cubicBezTo>
                    <a:cubicBezTo>
                      <a:pt x="14311" y="2216"/>
                      <a:pt x="14110" y="2650"/>
                      <a:pt x="13944" y="3117"/>
                    </a:cubicBezTo>
                    <a:cubicBezTo>
                      <a:pt x="13777" y="3484"/>
                      <a:pt x="13610" y="3850"/>
                      <a:pt x="13443" y="4217"/>
                    </a:cubicBezTo>
                    <a:cubicBezTo>
                      <a:pt x="12609" y="5785"/>
                      <a:pt x="11609" y="7320"/>
                      <a:pt x="10474" y="8687"/>
                    </a:cubicBezTo>
                    <a:cubicBezTo>
                      <a:pt x="10074" y="9188"/>
                      <a:pt x="9674" y="9655"/>
                      <a:pt x="9274" y="10122"/>
                    </a:cubicBezTo>
                    <a:cubicBezTo>
                      <a:pt x="8106" y="11389"/>
                      <a:pt x="6939" y="12757"/>
                      <a:pt x="6171" y="14325"/>
                    </a:cubicBezTo>
                    <a:cubicBezTo>
                      <a:pt x="6171" y="14291"/>
                      <a:pt x="6138" y="14291"/>
                      <a:pt x="6138" y="14291"/>
                    </a:cubicBezTo>
                    <a:cubicBezTo>
                      <a:pt x="6071" y="14225"/>
                      <a:pt x="6038" y="14191"/>
                      <a:pt x="6005" y="14191"/>
                    </a:cubicBezTo>
                    <a:cubicBezTo>
                      <a:pt x="4037" y="12990"/>
                      <a:pt x="2102" y="11990"/>
                      <a:pt x="234" y="11156"/>
                    </a:cubicBezTo>
                    <a:cubicBezTo>
                      <a:pt x="217" y="11147"/>
                      <a:pt x="198" y="11143"/>
                      <a:pt x="179" y="11143"/>
                    </a:cubicBezTo>
                    <a:cubicBezTo>
                      <a:pt x="121" y="11143"/>
                      <a:pt x="59" y="11181"/>
                      <a:pt x="34" y="11256"/>
                    </a:cubicBezTo>
                    <a:cubicBezTo>
                      <a:pt x="0" y="11322"/>
                      <a:pt x="34" y="11423"/>
                      <a:pt x="100" y="11456"/>
                    </a:cubicBezTo>
                    <a:cubicBezTo>
                      <a:pt x="1968" y="12256"/>
                      <a:pt x="3870" y="13257"/>
                      <a:pt x="5838" y="14458"/>
                    </a:cubicBezTo>
                    <a:cubicBezTo>
                      <a:pt x="5871" y="14458"/>
                      <a:pt x="5905" y="14491"/>
                      <a:pt x="5938" y="14525"/>
                    </a:cubicBezTo>
                    <a:cubicBezTo>
                      <a:pt x="6038" y="14591"/>
                      <a:pt x="6105" y="14658"/>
                      <a:pt x="6238" y="14658"/>
                    </a:cubicBezTo>
                    <a:lnTo>
                      <a:pt x="6271" y="14658"/>
                    </a:lnTo>
                    <a:cubicBezTo>
                      <a:pt x="6338" y="14658"/>
                      <a:pt x="6405" y="14591"/>
                      <a:pt x="6438" y="14525"/>
                    </a:cubicBezTo>
                    <a:cubicBezTo>
                      <a:pt x="7172" y="12957"/>
                      <a:pt x="8340" y="11623"/>
                      <a:pt x="9507" y="10322"/>
                    </a:cubicBezTo>
                    <a:cubicBezTo>
                      <a:pt x="9907" y="9855"/>
                      <a:pt x="10308" y="9388"/>
                      <a:pt x="10708" y="8887"/>
                    </a:cubicBezTo>
                    <a:cubicBezTo>
                      <a:pt x="11842" y="7486"/>
                      <a:pt x="12876" y="5952"/>
                      <a:pt x="13710" y="4351"/>
                    </a:cubicBezTo>
                    <a:cubicBezTo>
                      <a:pt x="13910" y="3984"/>
                      <a:pt x="14077" y="3617"/>
                      <a:pt x="14244" y="3217"/>
                    </a:cubicBezTo>
                    <a:cubicBezTo>
                      <a:pt x="14411" y="2783"/>
                      <a:pt x="14611" y="2349"/>
                      <a:pt x="14844" y="1949"/>
                    </a:cubicBezTo>
                    <a:cubicBezTo>
                      <a:pt x="14944" y="1749"/>
                      <a:pt x="15078" y="1582"/>
                      <a:pt x="15245" y="1415"/>
                    </a:cubicBezTo>
                    <a:cubicBezTo>
                      <a:pt x="15578" y="1048"/>
                      <a:pt x="15912" y="715"/>
                      <a:pt x="15912" y="148"/>
                    </a:cubicBezTo>
                    <a:cubicBezTo>
                      <a:pt x="15912" y="114"/>
                      <a:pt x="15912" y="81"/>
                      <a:pt x="15845" y="48"/>
                    </a:cubicBezTo>
                    <a:cubicBezTo>
                      <a:pt x="15821" y="24"/>
                      <a:pt x="15798" y="1"/>
                      <a:pt x="157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0">
                <a:extLst>
                  <a:ext uri="{FF2B5EF4-FFF2-40B4-BE49-F238E27FC236}">
                    <a16:creationId xmlns:a16="http://schemas.microsoft.com/office/drawing/2014/main" id="{30772215-EA71-AC53-F72E-25A1D3BE9F98}"/>
                  </a:ext>
                </a:extLst>
              </p:cNvPr>
              <p:cNvSpPr/>
              <p:nvPr/>
            </p:nvSpPr>
            <p:spPr>
              <a:xfrm>
                <a:off x="2427750" y="4029675"/>
                <a:ext cx="93425" cy="51225"/>
              </a:xfrm>
              <a:custGeom>
                <a:avLst/>
                <a:gdLst/>
                <a:ahLst/>
                <a:cxnLst/>
                <a:rect l="l" t="t" r="r" b="b"/>
                <a:pathLst>
                  <a:path w="3737" h="2049" extrusionOk="0">
                    <a:moveTo>
                      <a:pt x="179" y="1"/>
                    </a:moveTo>
                    <a:cubicBezTo>
                      <a:pt x="121" y="1"/>
                      <a:pt x="58" y="38"/>
                      <a:pt x="33" y="113"/>
                    </a:cubicBezTo>
                    <a:cubicBezTo>
                      <a:pt x="0" y="180"/>
                      <a:pt x="33" y="280"/>
                      <a:pt x="100" y="313"/>
                    </a:cubicBezTo>
                    <a:lnTo>
                      <a:pt x="3503" y="2015"/>
                    </a:lnTo>
                    <a:cubicBezTo>
                      <a:pt x="3536" y="2048"/>
                      <a:pt x="3569" y="2048"/>
                      <a:pt x="3569" y="2048"/>
                    </a:cubicBezTo>
                    <a:cubicBezTo>
                      <a:pt x="3636" y="2048"/>
                      <a:pt x="3703" y="2015"/>
                      <a:pt x="3703" y="1948"/>
                    </a:cubicBezTo>
                    <a:cubicBezTo>
                      <a:pt x="3736" y="1881"/>
                      <a:pt x="3703" y="1781"/>
                      <a:pt x="3636" y="1748"/>
                    </a:cubicBezTo>
                    <a:lnTo>
                      <a:pt x="234" y="13"/>
                    </a:lnTo>
                    <a:cubicBezTo>
                      <a:pt x="217" y="5"/>
                      <a:pt x="198"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0">
                <a:extLst>
                  <a:ext uri="{FF2B5EF4-FFF2-40B4-BE49-F238E27FC236}">
                    <a16:creationId xmlns:a16="http://schemas.microsoft.com/office/drawing/2014/main" id="{4142305F-F368-A9C7-33D7-96D09D39C414}"/>
                  </a:ext>
                </a:extLst>
              </p:cNvPr>
              <p:cNvSpPr/>
              <p:nvPr/>
            </p:nvSpPr>
            <p:spPr>
              <a:xfrm>
                <a:off x="2446925" y="3985300"/>
                <a:ext cx="105925" cy="61400"/>
              </a:xfrm>
              <a:custGeom>
                <a:avLst/>
                <a:gdLst/>
                <a:ahLst/>
                <a:cxnLst/>
                <a:rect l="l" t="t" r="r" b="b"/>
                <a:pathLst>
                  <a:path w="4237" h="2456" extrusionOk="0">
                    <a:moveTo>
                      <a:pt x="160" y="0"/>
                    </a:moveTo>
                    <a:cubicBezTo>
                      <a:pt x="103" y="0"/>
                      <a:pt x="55" y="24"/>
                      <a:pt x="34" y="87"/>
                    </a:cubicBezTo>
                    <a:cubicBezTo>
                      <a:pt x="0" y="154"/>
                      <a:pt x="34" y="254"/>
                      <a:pt x="100" y="287"/>
                    </a:cubicBezTo>
                    <a:cubicBezTo>
                      <a:pt x="1401" y="988"/>
                      <a:pt x="2702" y="1688"/>
                      <a:pt x="3970" y="2455"/>
                    </a:cubicBezTo>
                    <a:lnTo>
                      <a:pt x="4070" y="2455"/>
                    </a:lnTo>
                    <a:cubicBezTo>
                      <a:pt x="4103" y="2455"/>
                      <a:pt x="4170" y="2422"/>
                      <a:pt x="4203" y="2389"/>
                    </a:cubicBezTo>
                    <a:cubicBezTo>
                      <a:pt x="4237" y="2289"/>
                      <a:pt x="4203" y="2222"/>
                      <a:pt x="4137" y="2155"/>
                    </a:cubicBezTo>
                    <a:cubicBezTo>
                      <a:pt x="2869" y="1421"/>
                      <a:pt x="1568" y="687"/>
                      <a:pt x="267" y="20"/>
                    </a:cubicBezTo>
                    <a:cubicBezTo>
                      <a:pt x="230" y="8"/>
                      <a:pt x="194"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0">
                <a:extLst>
                  <a:ext uri="{FF2B5EF4-FFF2-40B4-BE49-F238E27FC236}">
                    <a16:creationId xmlns:a16="http://schemas.microsoft.com/office/drawing/2014/main" id="{3D76EFA3-7B3F-B5A8-4560-803C465EA8C3}"/>
                  </a:ext>
                </a:extLst>
              </p:cNvPr>
              <p:cNvSpPr/>
              <p:nvPr/>
            </p:nvSpPr>
            <p:spPr>
              <a:xfrm>
                <a:off x="2476950" y="3962225"/>
                <a:ext cx="131775" cy="18600"/>
              </a:xfrm>
              <a:custGeom>
                <a:avLst/>
                <a:gdLst/>
                <a:ahLst/>
                <a:cxnLst/>
                <a:rect l="l" t="t" r="r" b="b"/>
                <a:pathLst>
                  <a:path w="5271" h="744" extrusionOk="0">
                    <a:moveTo>
                      <a:pt x="150" y="1"/>
                    </a:moveTo>
                    <a:cubicBezTo>
                      <a:pt x="78" y="1"/>
                      <a:pt x="28" y="60"/>
                      <a:pt x="0" y="143"/>
                    </a:cubicBezTo>
                    <a:cubicBezTo>
                      <a:pt x="0" y="209"/>
                      <a:pt x="67" y="310"/>
                      <a:pt x="134" y="310"/>
                    </a:cubicBezTo>
                    <a:cubicBezTo>
                      <a:pt x="1701" y="610"/>
                      <a:pt x="3269" y="743"/>
                      <a:pt x="4837" y="743"/>
                    </a:cubicBezTo>
                    <a:lnTo>
                      <a:pt x="5104" y="743"/>
                    </a:lnTo>
                    <a:cubicBezTo>
                      <a:pt x="5204" y="743"/>
                      <a:pt x="5271" y="676"/>
                      <a:pt x="5271" y="576"/>
                    </a:cubicBezTo>
                    <a:cubicBezTo>
                      <a:pt x="5271" y="510"/>
                      <a:pt x="5204" y="443"/>
                      <a:pt x="5104" y="443"/>
                    </a:cubicBezTo>
                    <a:cubicBezTo>
                      <a:pt x="3469" y="443"/>
                      <a:pt x="1801" y="310"/>
                      <a:pt x="200" y="9"/>
                    </a:cubicBezTo>
                    <a:cubicBezTo>
                      <a:pt x="183" y="3"/>
                      <a:pt x="166"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0">
                <a:extLst>
                  <a:ext uri="{FF2B5EF4-FFF2-40B4-BE49-F238E27FC236}">
                    <a16:creationId xmlns:a16="http://schemas.microsoft.com/office/drawing/2014/main" id="{92D14EB0-8B79-833C-C6C6-761FD49E757B}"/>
                  </a:ext>
                </a:extLst>
              </p:cNvPr>
              <p:cNvSpPr/>
              <p:nvPr/>
            </p:nvSpPr>
            <p:spPr>
              <a:xfrm>
                <a:off x="2639550" y="3793000"/>
                <a:ext cx="81750" cy="11850"/>
              </a:xfrm>
              <a:custGeom>
                <a:avLst/>
                <a:gdLst/>
                <a:ahLst/>
                <a:cxnLst/>
                <a:rect l="l" t="t" r="r" b="b"/>
                <a:pathLst>
                  <a:path w="3270" h="474" extrusionOk="0">
                    <a:moveTo>
                      <a:pt x="3142" y="0"/>
                    </a:moveTo>
                    <a:cubicBezTo>
                      <a:pt x="3130" y="0"/>
                      <a:pt x="3117" y="2"/>
                      <a:pt x="3103" y="7"/>
                    </a:cubicBezTo>
                    <a:lnTo>
                      <a:pt x="134" y="174"/>
                    </a:lnTo>
                    <a:cubicBezTo>
                      <a:pt x="67" y="174"/>
                      <a:pt x="1" y="240"/>
                      <a:pt x="1" y="340"/>
                    </a:cubicBezTo>
                    <a:cubicBezTo>
                      <a:pt x="1" y="407"/>
                      <a:pt x="67" y="474"/>
                      <a:pt x="134" y="474"/>
                    </a:cubicBezTo>
                    <a:lnTo>
                      <a:pt x="168" y="474"/>
                    </a:lnTo>
                    <a:lnTo>
                      <a:pt x="3136" y="307"/>
                    </a:lnTo>
                    <a:cubicBezTo>
                      <a:pt x="3203" y="307"/>
                      <a:pt x="3270" y="240"/>
                      <a:pt x="3270" y="140"/>
                    </a:cubicBezTo>
                    <a:cubicBezTo>
                      <a:pt x="3270" y="83"/>
                      <a:pt x="3220" y="0"/>
                      <a:pt x="3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0">
                <a:extLst>
                  <a:ext uri="{FF2B5EF4-FFF2-40B4-BE49-F238E27FC236}">
                    <a16:creationId xmlns:a16="http://schemas.microsoft.com/office/drawing/2014/main" id="{AFDA0007-CFC6-888E-58F3-DB19D97EC841}"/>
                  </a:ext>
                </a:extLst>
              </p:cNvPr>
              <p:cNvSpPr/>
              <p:nvPr/>
            </p:nvSpPr>
            <p:spPr>
              <a:xfrm>
                <a:off x="1547100" y="3784825"/>
                <a:ext cx="919025" cy="119275"/>
              </a:xfrm>
              <a:custGeom>
                <a:avLst/>
                <a:gdLst/>
                <a:ahLst/>
                <a:cxnLst/>
                <a:rect l="l" t="t" r="r" b="b"/>
                <a:pathLst>
                  <a:path w="36761" h="4771" extrusionOk="0">
                    <a:moveTo>
                      <a:pt x="36594" y="0"/>
                    </a:moveTo>
                    <a:cubicBezTo>
                      <a:pt x="26753" y="467"/>
                      <a:pt x="16546" y="667"/>
                      <a:pt x="6239" y="667"/>
                    </a:cubicBezTo>
                    <a:lnTo>
                      <a:pt x="5972" y="667"/>
                    </a:lnTo>
                    <a:cubicBezTo>
                      <a:pt x="5004" y="667"/>
                      <a:pt x="4004" y="667"/>
                      <a:pt x="3036" y="868"/>
                    </a:cubicBezTo>
                    <a:cubicBezTo>
                      <a:pt x="2569" y="968"/>
                      <a:pt x="468" y="1802"/>
                      <a:pt x="101" y="2569"/>
                    </a:cubicBezTo>
                    <a:cubicBezTo>
                      <a:pt x="1" y="2769"/>
                      <a:pt x="34" y="2936"/>
                      <a:pt x="68" y="3036"/>
                    </a:cubicBezTo>
                    <a:cubicBezTo>
                      <a:pt x="161" y="3223"/>
                      <a:pt x="391" y="3284"/>
                      <a:pt x="704" y="3284"/>
                    </a:cubicBezTo>
                    <a:cubicBezTo>
                      <a:pt x="950" y="3284"/>
                      <a:pt x="1246" y="3246"/>
                      <a:pt x="1569" y="3203"/>
                    </a:cubicBezTo>
                    <a:cubicBezTo>
                      <a:pt x="1702" y="3169"/>
                      <a:pt x="1836" y="3169"/>
                      <a:pt x="1936" y="3169"/>
                    </a:cubicBezTo>
                    <a:cubicBezTo>
                      <a:pt x="2111" y="3161"/>
                      <a:pt x="2286" y="3157"/>
                      <a:pt x="2461" y="3157"/>
                    </a:cubicBezTo>
                    <a:cubicBezTo>
                      <a:pt x="2986" y="3157"/>
                      <a:pt x="3512" y="3194"/>
                      <a:pt x="4037" y="3269"/>
                    </a:cubicBezTo>
                    <a:cubicBezTo>
                      <a:pt x="4704" y="3369"/>
                      <a:pt x="5405" y="3536"/>
                      <a:pt x="6072" y="3703"/>
                    </a:cubicBezTo>
                    <a:cubicBezTo>
                      <a:pt x="6405" y="3770"/>
                      <a:pt x="6706" y="3836"/>
                      <a:pt x="7006" y="3903"/>
                    </a:cubicBezTo>
                    <a:cubicBezTo>
                      <a:pt x="9274" y="4370"/>
                      <a:pt x="11609" y="4570"/>
                      <a:pt x="13811" y="4770"/>
                    </a:cubicBezTo>
                    <a:cubicBezTo>
                      <a:pt x="13911" y="4770"/>
                      <a:pt x="13978" y="4704"/>
                      <a:pt x="13978" y="4637"/>
                    </a:cubicBezTo>
                    <a:cubicBezTo>
                      <a:pt x="13978" y="4537"/>
                      <a:pt x="13911" y="4470"/>
                      <a:pt x="13811" y="4470"/>
                    </a:cubicBezTo>
                    <a:cubicBezTo>
                      <a:pt x="11643" y="4270"/>
                      <a:pt x="9308" y="4036"/>
                      <a:pt x="7073" y="3603"/>
                    </a:cubicBezTo>
                    <a:cubicBezTo>
                      <a:pt x="6772" y="3503"/>
                      <a:pt x="6472" y="3469"/>
                      <a:pt x="6139" y="3369"/>
                    </a:cubicBezTo>
                    <a:cubicBezTo>
                      <a:pt x="5471" y="3236"/>
                      <a:pt x="4771" y="3069"/>
                      <a:pt x="4070" y="2969"/>
                    </a:cubicBezTo>
                    <a:cubicBezTo>
                      <a:pt x="3370" y="2869"/>
                      <a:pt x="2636" y="2836"/>
                      <a:pt x="1902" y="2836"/>
                    </a:cubicBezTo>
                    <a:cubicBezTo>
                      <a:pt x="1836" y="2836"/>
                      <a:pt x="1669" y="2869"/>
                      <a:pt x="1502" y="2902"/>
                    </a:cubicBezTo>
                    <a:cubicBezTo>
                      <a:pt x="1336" y="2923"/>
                      <a:pt x="962" y="2970"/>
                      <a:pt x="688" y="2970"/>
                    </a:cubicBezTo>
                    <a:cubicBezTo>
                      <a:pt x="523" y="2970"/>
                      <a:pt x="393" y="2953"/>
                      <a:pt x="368" y="2902"/>
                    </a:cubicBezTo>
                    <a:cubicBezTo>
                      <a:pt x="334" y="2869"/>
                      <a:pt x="334" y="2802"/>
                      <a:pt x="368" y="2702"/>
                    </a:cubicBezTo>
                    <a:cubicBezTo>
                      <a:pt x="668" y="2102"/>
                      <a:pt x="2569" y="1301"/>
                      <a:pt x="3103" y="1168"/>
                    </a:cubicBezTo>
                    <a:cubicBezTo>
                      <a:pt x="4037" y="968"/>
                      <a:pt x="5004" y="968"/>
                      <a:pt x="5972" y="968"/>
                    </a:cubicBezTo>
                    <a:lnTo>
                      <a:pt x="6239" y="968"/>
                    </a:lnTo>
                    <a:cubicBezTo>
                      <a:pt x="6885" y="970"/>
                      <a:pt x="7532" y="971"/>
                      <a:pt x="8178" y="971"/>
                    </a:cubicBezTo>
                    <a:cubicBezTo>
                      <a:pt x="17826" y="971"/>
                      <a:pt x="27373" y="738"/>
                      <a:pt x="36627" y="300"/>
                    </a:cubicBezTo>
                    <a:cubicBezTo>
                      <a:pt x="36694" y="300"/>
                      <a:pt x="36760" y="234"/>
                      <a:pt x="36760" y="167"/>
                    </a:cubicBezTo>
                    <a:cubicBezTo>
                      <a:pt x="36760" y="67"/>
                      <a:pt x="36694" y="0"/>
                      <a:pt x="36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0">
                <a:extLst>
                  <a:ext uri="{FF2B5EF4-FFF2-40B4-BE49-F238E27FC236}">
                    <a16:creationId xmlns:a16="http://schemas.microsoft.com/office/drawing/2014/main" id="{5327FD06-BFBF-9E33-B5FE-E971E1C45691}"/>
                  </a:ext>
                </a:extLst>
              </p:cNvPr>
              <p:cNvSpPr/>
              <p:nvPr/>
            </p:nvSpPr>
            <p:spPr>
              <a:xfrm>
                <a:off x="1886525" y="3881800"/>
                <a:ext cx="147625" cy="59825"/>
              </a:xfrm>
              <a:custGeom>
                <a:avLst/>
                <a:gdLst/>
                <a:ahLst/>
                <a:cxnLst/>
                <a:rect l="l" t="t" r="r" b="b"/>
                <a:pathLst>
                  <a:path w="5905" h="2393" extrusionOk="0">
                    <a:moveTo>
                      <a:pt x="1194" y="0"/>
                    </a:moveTo>
                    <a:cubicBezTo>
                      <a:pt x="955" y="0"/>
                      <a:pt x="836" y="43"/>
                      <a:pt x="701" y="124"/>
                    </a:cubicBezTo>
                    <a:cubicBezTo>
                      <a:pt x="401" y="291"/>
                      <a:pt x="0" y="591"/>
                      <a:pt x="67" y="925"/>
                    </a:cubicBezTo>
                    <a:cubicBezTo>
                      <a:pt x="134" y="1425"/>
                      <a:pt x="1101" y="1625"/>
                      <a:pt x="2702" y="1925"/>
                    </a:cubicBezTo>
                    <a:cubicBezTo>
                      <a:pt x="3436" y="2059"/>
                      <a:pt x="4170" y="2192"/>
                      <a:pt x="4704" y="2359"/>
                    </a:cubicBezTo>
                    <a:cubicBezTo>
                      <a:pt x="4704" y="2392"/>
                      <a:pt x="4737" y="2392"/>
                      <a:pt x="4737" y="2392"/>
                    </a:cubicBezTo>
                    <a:cubicBezTo>
                      <a:pt x="4804" y="2392"/>
                      <a:pt x="4870" y="2359"/>
                      <a:pt x="4904" y="2292"/>
                    </a:cubicBezTo>
                    <a:cubicBezTo>
                      <a:pt x="4937" y="2192"/>
                      <a:pt x="4870" y="2092"/>
                      <a:pt x="4804" y="2092"/>
                    </a:cubicBezTo>
                    <a:cubicBezTo>
                      <a:pt x="4270" y="1892"/>
                      <a:pt x="3503" y="1759"/>
                      <a:pt x="2736" y="1592"/>
                    </a:cubicBezTo>
                    <a:cubicBezTo>
                      <a:pt x="1768" y="1425"/>
                      <a:pt x="434" y="1192"/>
                      <a:pt x="367" y="858"/>
                    </a:cubicBezTo>
                    <a:cubicBezTo>
                      <a:pt x="367" y="825"/>
                      <a:pt x="367" y="691"/>
                      <a:pt x="868" y="391"/>
                    </a:cubicBezTo>
                    <a:cubicBezTo>
                      <a:pt x="952" y="343"/>
                      <a:pt x="1036" y="316"/>
                      <a:pt x="1208" y="316"/>
                    </a:cubicBezTo>
                    <a:cubicBezTo>
                      <a:pt x="1513" y="316"/>
                      <a:pt x="2093" y="399"/>
                      <a:pt x="3436" y="591"/>
                    </a:cubicBezTo>
                    <a:cubicBezTo>
                      <a:pt x="4036" y="691"/>
                      <a:pt x="4770" y="791"/>
                      <a:pt x="5704" y="925"/>
                    </a:cubicBezTo>
                    <a:cubicBezTo>
                      <a:pt x="5722" y="931"/>
                      <a:pt x="5739" y="933"/>
                      <a:pt x="5754" y="933"/>
                    </a:cubicBezTo>
                    <a:cubicBezTo>
                      <a:pt x="5827" y="933"/>
                      <a:pt x="5877" y="874"/>
                      <a:pt x="5904" y="791"/>
                    </a:cubicBezTo>
                    <a:cubicBezTo>
                      <a:pt x="5904" y="725"/>
                      <a:pt x="5838" y="624"/>
                      <a:pt x="5771" y="624"/>
                    </a:cubicBezTo>
                    <a:cubicBezTo>
                      <a:pt x="4804" y="491"/>
                      <a:pt x="4070" y="358"/>
                      <a:pt x="3469" y="291"/>
                    </a:cubicBezTo>
                    <a:cubicBezTo>
                      <a:pt x="2160" y="92"/>
                      <a:pt x="1547" y="0"/>
                      <a:pt x="1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0">
                <a:extLst>
                  <a:ext uri="{FF2B5EF4-FFF2-40B4-BE49-F238E27FC236}">
                    <a16:creationId xmlns:a16="http://schemas.microsoft.com/office/drawing/2014/main" id="{F2E82584-B34E-CE72-F694-92BCFD51B370}"/>
                  </a:ext>
                </a:extLst>
              </p:cNvPr>
              <p:cNvSpPr/>
              <p:nvPr/>
            </p:nvSpPr>
            <p:spPr>
              <a:xfrm>
                <a:off x="1648850" y="3804000"/>
                <a:ext cx="783075" cy="26700"/>
              </a:xfrm>
              <a:custGeom>
                <a:avLst/>
                <a:gdLst/>
                <a:ahLst/>
                <a:cxnLst/>
                <a:rect l="l" t="t" r="r" b="b"/>
                <a:pathLst>
                  <a:path w="31323" h="1068" extrusionOk="0">
                    <a:moveTo>
                      <a:pt x="31156" y="0"/>
                    </a:moveTo>
                    <a:cubicBezTo>
                      <a:pt x="20882" y="334"/>
                      <a:pt x="10441" y="601"/>
                      <a:pt x="134" y="734"/>
                    </a:cubicBezTo>
                    <a:cubicBezTo>
                      <a:pt x="67" y="734"/>
                      <a:pt x="0" y="801"/>
                      <a:pt x="0" y="901"/>
                    </a:cubicBezTo>
                    <a:cubicBezTo>
                      <a:pt x="0" y="968"/>
                      <a:pt x="67" y="1068"/>
                      <a:pt x="167" y="1068"/>
                    </a:cubicBezTo>
                    <a:cubicBezTo>
                      <a:pt x="10441" y="901"/>
                      <a:pt x="20882" y="668"/>
                      <a:pt x="31156" y="301"/>
                    </a:cubicBezTo>
                    <a:cubicBezTo>
                      <a:pt x="31256" y="301"/>
                      <a:pt x="31323" y="234"/>
                      <a:pt x="31323" y="134"/>
                    </a:cubicBezTo>
                    <a:cubicBezTo>
                      <a:pt x="31323" y="67"/>
                      <a:pt x="31256" y="0"/>
                      <a:pt x="311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0">
                <a:extLst>
                  <a:ext uri="{FF2B5EF4-FFF2-40B4-BE49-F238E27FC236}">
                    <a16:creationId xmlns:a16="http://schemas.microsoft.com/office/drawing/2014/main" id="{ADC83F37-2F96-CCA5-CDF8-3765882DC53B}"/>
                  </a:ext>
                </a:extLst>
              </p:cNvPr>
              <p:cNvSpPr/>
              <p:nvPr/>
            </p:nvSpPr>
            <p:spPr>
              <a:xfrm>
                <a:off x="1703900" y="3854875"/>
                <a:ext cx="169300" cy="24200"/>
              </a:xfrm>
              <a:custGeom>
                <a:avLst/>
                <a:gdLst/>
                <a:ahLst/>
                <a:cxnLst/>
                <a:rect l="l" t="t" r="r" b="b"/>
                <a:pathLst>
                  <a:path w="6772" h="968" extrusionOk="0">
                    <a:moveTo>
                      <a:pt x="167" y="0"/>
                    </a:moveTo>
                    <a:cubicBezTo>
                      <a:pt x="67" y="0"/>
                      <a:pt x="0" y="67"/>
                      <a:pt x="0" y="134"/>
                    </a:cubicBezTo>
                    <a:cubicBezTo>
                      <a:pt x="0" y="234"/>
                      <a:pt x="67" y="300"/>
                      <a:pt x="167" y="300"/>
                    </a:cubicBezTo>
                    <a:cubicBezTo>
                      <a:pt x="1534" y="334"/>
                      <a:pt x="2935" y="501"/>
                      <a:pt x="4303" y="734"/>
                    </a:cubicBezTo>
                    <a:lnTo>
                      <a:pt x="4503" y="801"/>
                    </a:lnTo>
                    <a:cubicBezTo>
                      <a:pt x="5037" y="868"/>
                      <a:pt x="5571" y="968"/>
                      <a:pt x="6104" y="968"/>
                    </a:cubicBezTo>
                    <a:lnTo>
                      <a:pt x="6605" y="968"/>
                    </a:lnTo>
                    <a:cubicBezTo>
                      <a:pt x="6705" y="934"/>
                      <a:pt x="6772" y="868"/>
                      <a:pt x="6738" y="767"/>
                    </a:cubicBezTo>
                    <a:cubicBezTo>
                      <a:pt x="6738" y="701"/>
                      <a:pt x="6638" y="634"/>
                      <a:pt x="6571" y="634"/>
                    </a:cubicBezTo>
                    <a:cubicBezTo>
                      <a:pt x="6405" y="659"/>
                      <a:pt x="6238" y="669"/>
                      <a:pt x="6071" y="669"/>
                    </a:cubicBezTo>
                    <a:cubicBezTo>
                      <a:pt x="5571" y="669"/>
                      <a:pt x="5070" y="576"/>
                      <a:pt x="4570" y="501"/>
                    </a:cubicBezTo>
                    <a:lnTo>
                      <a:pt x="4370" y="434"/>
                    </a:lnTo>
                    <a:cubicBezTo>
                      <a:pt x="2969" y="200"/>
                      <a:pt x="1568" y="34"/>
                      <a:pt x="1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0">
                <a:extLst>
                  <a:ext uri="{FF2B5EF4-FFF2-40B4-BE49-F238E27FC236}">
                    <a16:creationId xmlns:a16="http://schemas.microsoft.com/office/drawing/2014/main" id="{100E35A2-2587-86C7-0264-ACF71AEDF1B2}"/>
                  </a:ext>
                </a:extLst>
              </p:cNvPr>
              <p:cNvSpPr/>
              <p:nvPr/>
            </p:nvSpPr>
            <p:spPr>
              <a:xfrm>
                <a:off x="2015775" y="3939100"/>
                <a:ext cx="182650" cy="43375"/>
              </a:xfrm>
              <a:custGeom>
                <a:avLst/>
                <a:gdLst/>
                <a:ahLst/>
                <a:cxnLst/>
                <a:rect l="l" t="t" r="r" b="b"/>
                <a:pathLst>
                  <a:path w="7306" h="1735" extrusionOk="0">
                    <a:moveTo>
                      <a:pt x="234" y="0"/>
                    </a:moveTo>
                    <a:cubicBezTo>
                      <a:pt x="134" y="0"/>
                      <a:pt x="67" y="34"/>
                      <a:pt x="34" y="134"/>
                    </a:cubicBezTo>
                    <a:cubicBezTo>
                      <a:pt x="1" y="234"/>
                      <a:pt x="67" y="301"/>
                      <a:pt x="167" y="301"/>
                    </a:cubicBezTo>
                    <a:lnTo>
                      <a:pt x="1168" y="501"/>
                    </a:lnTo>
                    <a:cubicBezTo>
                      <a:pt x="3136" y="868"/>
                      <a:pt x="5171" y="1235"/>
                      <a:pt x="7106" y="1702"/>
                    </a:cubicBezTo>
                    <a:cubicBezTo>
                      <a:pt x="7106" y="1735"/>
                      <a:pt x="7106" y="1735"/>
                      <a:pt x="7139" y="1735"/>
                    </a:cubicBezTo>
                    <a:cubicBezTo>
                      <a:pt x="7206" y="1735"/>
                      <a:pt x="7272" y="1668"/>
                      <a:pt x="7272" y="1601"/>
                    </a:cubicBezTo>
                    <a:cubicBezTo>
                      <a:pt x="7306" y="1535"/>
                      <a:pt x="7239" y="1435"/>
                      <a:pt x="7172" y="1401"/>
                    </a:cubicBezTo>
                    <a:cubicBezTo>
                      <a:pt x="5238" y="934"/>
                      <a:pt x="3203" y="567"/>
                      <a:pt x="1235" y="200"/>
                    </a:cubicBezTo>
                    <a:lnTo>
                      <a:pt x="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0">
                <a:extLst>
                  <a:ext uri="{FF2B5EF4-FFF2-40B4-BE49-F238E27FC236}">
                    <a16:creationId xmlns:a16="http://schemas.microsoft.com/office/drawing/2014/main" id="{A94CC417-3EC0-34CE-7F07-70A10D2957B6}"/>
                  </a:ext>
                </a:extLst>
              </p:cNvPr>
              <p:cNvSpPr/>
              <p:nvPr/>
            </p:nvSpPr>
            <p:spPr>
              <a:xfrm>
                <a:off x="2049125" y="3902400"/>
                <a:ext cx="179325" cy="30050"/>
              </a:xfrm>
              <a:custGeom>
                <a:avLst/>
                <a:gdLst/>
                <a:ahLst/>
                <a:cxnLst/>
                <a:rect l="l" t="t" r="r" b="b"/>
                <a:pathLst>
                  <a:path w="7173" h="1202" extrusionOk="0">
                    <a:moveTo>
                      <a:pt x="168" y="1"/>
                    </a:moveTo>
                    <a:cubicBezTo>
                      <a:pt x="68" y="1"/>
                      <a:pt x="1" y="34"/>
                      <a:pt x="1" y="134"/>
                    </a:cubicBezTo>
                    <a:cubicBezTo>
                      <a:pt x="1" y="234"/>
                      <a:pt x="34" y="301"/>
                      <a:pt x="134" y="301"/>
                    </a:cubicBezTo>
                    <a:cubicBezTo>
                      <a:pt x="1235" y="434"/>
                      <a:pt x="2403" y="601"/>
                      <a:pt x="3570" y="768"/>
                    </a:cubicBezTo>
                    <a:cubicBezTo>
                      <a:pt x="4704" y="901"/>
                      <a:pt x="5872" y="1068"/>
                      <a:pt x="7006" y="1201"/>
                    </a:cubicBezTo>
                    <a:cubicBezTo>
                      <a:pt x="7106" y="1201"/>
                      <a:pt x="7173" y="1135"/>
                      <a:pt x="7173" y="1068"/>
                    </a:cubicBezTo>
                    <a:cubicBezTo>
                      <a:pt x="7173" y="968"/>
                      <a:pt x="7106" y="901"/>
                      <a:pt x="7039" y="901"/>
                    </a:cubicBezTo>
                    <a:cubicBezTo>
                      <a:pt x="5905" y="734"/>
                      <a:pt x="4771" y="601"/>
                      <a:pt x="3603" y="434"/>
                    </a:cubicBezTo>
                    <a:cubicBezTo>
                      <a:pt x="2436" y="301"/>
                      <a:pt x="1302" y="134"/>
                      <a:pt x="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0">
                <a:extLst>
                  <a:ext uri="{FF2B5EF4-FFF2-40B4-BE49-F238E27FC236}">
                    <a16:creationId xmlns:a16="http://schemas.microsoft.com/office/drawing/2014/main" id="{0E990D0F-53B5-A22A-80CA-6BB64AB1D7CB}"/>
                  </a:ext>
                </a:extLst>
              </p:cNvPr>
              <p:cNvSpPr/>
              <p:nvPr/>
            </p:nvSpPr>
            <p:spPr>
              <a:xfrm>
                <a:off x="2207575" y="3980800"/>
                <a:ext cx="173500" cy="43375"/>
              </a:xfrm>
              <a:custGeom>
                <a:avLst/>
                <a:gdLst/>
                <a:ahLst/>
                <a:cxnLst/>
                <a:rect l="l" t="t" r="r" b="b"/>
                <a:pathLst>
                  <a:path w="6940" h="1735" extrusionOk="0">
                    <a:moveTo>
                      <a:pt x="201" y="0"/>
                    </a:moveTo>
                    <a:cubicBezTo>
                      <a:pt x="101" y="0"/>
                      <a:pt x="34" y="67"/>
                      <a:pt x="34" y="134"/>
                    </a:cubicBezTo>
                    <a:cubicBezTo>
                      <a:pt x="1" y="234"/>
                      <a:pt x="67" y="300"/>
                      <a:pt x="168" y="300"/>
                    </a:cubicBezTo>
                    <a:cubicBezTo>
                      <a:pt x="1202" y="434"/>
                      <a:pt x="2169" y="667"/>
                      <a:pt x="2936" y="867"/>
                    </a:cubicBezTo>
                    <a:cubicBezTo>
                      <a:pt x="3100" y="922"/>
                      <a:pt x="3285" y="976"/>
                      <a:pt x="3493" y="976"/>
                    </a:cubicBezTo>
                    <a:cubicBezTo>
                      <a:pt x="3540" y="976"/>
                      <a:pt x="3588" y="974"/>
                      <a:pt x="3637" y="968"/>
                    </a:cubicBezTo>
                    <a:cubicBezTo>
                      <a:pt x="3837" y="934"/>
                      <a:pt x="4070" y="801"/>
                      <a:pt x="4170" y="601"/>
                    </a:cubicBezTo>
                    <a:cubicBezTo>
                      <a:pt x="4571" y="767"/>
                      <a:pt x="4971" y="934"/>
                      <a:pt x="5338" y="1134"/>
                    </a:cubicBezTo>
                    <a:cubicBezTo>
                      <a:pt x="5805" y="1301"/>
                      <a:pt x="6239" y="1501"/>
                      <a:pt x="6672" y="1701"/>
                    </a:cubicBezTo>
                    <a:cubicBezTo>
                      <a:pt x="6706" y="1701"/>
                      <a:pt x="6739" y="1735"/>
                      <a:pt x="6739" y="1735"/>
                    </a:cubicBezTo>
                    <a:cubicBezTo>
                      <a:pt x="6806" y="1735"/>
                      <a:pt x="6872" y="1668"/>
                      <a:pt x="6906" y="1635"/>
                    </a:cubicBezTo>
                    <a:cubicBezTo>
                      <a:pt x="6939" y="1535"/>
                      <a:pt x="6906" y="1468"/>
                      <a:pt x="6806" y="1435"/>
                    </a:cubicBezTo>
                    <a:cubicBezTo>
                      <a:pt x="6372" y="1234"/>
                      <a:pt x="5938" y="1034"/>
                      <a:pt x="5471" y="834"/>
                    </a:cubicBezTo>
                    <a:cubicBezTo>
                      <a:pt x="5038" y="634"/>
                      <a:pt x="4571" y="434"/>
                      <a:pt x="4137" y="234"/>
                    </a:cubicBezTo>
                    <a:cubicBezTo>
                      <a:pt x="4104" y="234"/>
                      <a:pt x="4037" y="234"/>
                      <a:pt x="4004" y="267"/>
                    </a:cubicBezTo>
                    <a:cubicBezTo>
                      <a:pt x="3970" y="267"/>
                      <a:pt x="3937" y="334"/>
                      <a:pt x="3937" y="367"/>
                    </a:cubicBezTo>
                    <a:cubicBezTo>
                      <a:pt x="3904" y="534"/>
                      <a:pt x="3737" y="634"/>
                      <a:pt x="3603" y="667"/>
                    </a:cubicBezTo>
                    <a:cubicBezTo>
                      <a:pt x="3567" y="673"/>
                      <a:pt x="3530" y="676"/>
                      <a:pt x="3493" y="676"/>
                    </a:cubicBezTo>
                    <a:cubicBezTo>
                      <a:pt x="3330" y="676"/>
                      <a:pt x="3166" y="622"/>
                      <a:pt x="3003" y="567"/>
                    </a:cubicBezTo>
                    <a:cubicBezTo>
                      <a:pt x="2236" y="367"/>
                      <a:pt x="1268" y="10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0">
                <a:extLst>
                  <a:ext uri="{FF2B5EF4-FFF2-40B4-BE49-F238E27FC236}">
                    <a16:creationId xmlns:a16="http://schemas.microsoft.com/office/drawing/2014/main" id="{48248D4E-A955-16CE-C59D-FBAA4ED9C2C0}"/>
                  </a:ext>
                </a:extLst>
              </p:cNvPr>
              <p:cNvSpPr/>
              <p:nvPr/>
            </p:nvSpPr>
            <p:spPr>
              <a:xfrm>
                <a:off x="2246775" y="3930750"/>
                <a:ext cx="86750" cy="43400"/>
              </a:xfrm>
              <a:custGeom>
                <a:avLst/>
                <a:gdLst/>
                <a:ahLst/>
                <a:cxnLst/>
                <a:rect l="l" t="t" r="r" b="b"/>
                <a:pathLst>
                  <a:path w="3470" h="1736" extrusionOk="0">
                    <a:moveTo>
                      <a:pt x="167" y="1"/>
                    </a:moveTo>
                    <a:cubicBezTo>
                      <a:pt x="101" y="1"/>
                      <a:pt x="1" y="67"/>
                      <a:pt x="1" y="134"/>
                    </a:cubicBezTo>
                    <a:cubicBezTo>
                      <a:pt x="1" y="234"/>
                      <a:pt x="34" y="301"/>
                      <a:pt x="134" y="334"/>
                    </a:cubicBezTo>
                    <a:cubicBezTo>
                      <a:pt x="968" y="468"/>
                      <a:pt x="1902" y="568"/>
                      <a:pt x="3036" y="635"/>
                    </a:cubicBezTo>
                    <a:cubicBezTo>
                      <a:pt x="2903" y="935"/>
                      <a:pt x="2769" y="1235"/>
                      <a:pt x="2702" y="1569"/>
                    </a:cubicBezTo>
                    <a:cubicBezTo>
                      <a:pt x="2702" y="1635"/>
                      <a:pt x="2736" y="1735"/>
                      <a:pt x="2836" y="1735"/>
                    </a:cubicBezTo>
                    <a:lnTo>
                      <a:pt x="2869" y="1735"/>
                    </a:lnTo>
                    <a:cubicBezTo>
                      <a:pt x="2936" y="1735"/>
                      <a:pt x="3003" y="1702"/>
                      <a:pt x="3036" y="1635"/>
                    </a:cubicBezTo>
                    <a:cubicBezTo>
                      <a:pt x="3103" y="1268"/>
                      <a:pt x="3236" y="901"/>
                      <a:pt x="3436" y="568"/>
                    </a:cubicBezTo>
                    <a:cubicBezTo>
                      <a:pt x="3470" y="534"/>
                      <a:pt x="3470" y="468"/>
                      <a:pt x="3436" y="434"/>
                    </a:cubicBezTo>
                    <a:cubicBezTo>
                      <a:pt x="3403" y="368"/>
                      <a:pt x="3370" y="334"/>
                      <a:pt x="3303" y="334"/>
                    </a:cubicBezTo>
                    <a:cubicBezTo>
                      <a:pt x="2035" y="268"/>
                      <a:pt x="1068" y="168"/>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0">
                <a:extLst>
                  <a:ext uri="{FF2B5EF4-FFF2-40B4-BE49-F238E27FC236}">
                    <a16:creationId xmlns:a16="http://schemas.microsoft.com/office/drawing/2014/main" id="{FEAD5E34-CE17-6EBD-D201-135A4D3CF098}"/>
                  </a:ext>
                </a:extLst>
              </p:cNvPr>
              <p:cNvSpPr/>
              <p:nvPr/>
            </p:nvSpPr>
            <p:spPr>
              <a:xfrm>
                <a:off x="2342675" y="3958050"/>
                <a:ext cx="47550" cy="21925"/>
              </a:xfrm>
              <a:custGeom>
                <a:avLst/>
                <a:gdLst/>
                <a:ahLst/>
                <a:cxnLst/>
                <a:rect l="l" t="t" r="r" b="b"/>
                <a:pathLst>
                  <a:path w="1902" h="877" extrusionOk="0">
                    <a:moveTo>
                      <a:pt x="195" y="1"/>
                    </a:moveTo>
                    <a:cubicBezTo>
                      <a:pt x="133" y="1"/>
                      <a:pt x="61" y="55"/>
                      <a:pt x="34" y="110"/>
                    </a:cubicBezTo>
                    <a:cubicBezTo>
                      <a:pt x="1" y="210"/>
                      <a:pt x="34" y="276"/>
                      <a:pt x="134" y="310"/>
                    </a:cubicBezTo>
                    <a:cubicBezTo>
                      <a:pt x="634" y="510"/>
                      <a:pt x="1168" y="710"/>
                      <a:pt x="1702" y="877"/>
                    </a:cubicBezTo>
                    <a:lnTo>
                      <a:pt x="1735" y="877"/>
                    </a:lnTo>
                    <a:cubicBezTo>
                      <a:pt x="1802" y="877"/>
                      <a:pt x="1869" y="843"/>
                      <a:pt x="1869" y="777"/>
                    </a:cubicBezTo>
                    <a:cubicBezTo>
                      <a:pt x="1902" y="677"/>
                      <a:pt x="1869" y="610"/>
                      <a:pt x="1769" y="577"/>
                    </a:cubicBezTo>
                    <a:cubicBezTo>
                      <a:pt x="1268" y="410"/>
                      <a:pt x="734" y="210"/>
                      <a:pt x="234" y="10"/>
                    </a:cubicBezTo>
                    <a:cubicBezTo>
                      <a:pt x="222" y="3"/>
                      <a:pt x="208"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0">
                <a:extLst>
                  <a:ext uri="{FF2B5EF4-FFF2-40B4-BE49-F238E27FC236}">
                    <a16:creationId xmlns:a16="http://schemas.microsoft.com/office/drawing/2014/main" id="{59CADEB8-0B96-2AE9-3BA1-2DA90A3CA313}"/>
                  </a:ext>
                </a:extLst>
              </p:cNvPr>
              <p:cNvSpPr/>
              <p:nvPr/>
            </p:nvSpPr>
            <p:spPr>
              <a:xfrm>
                <a:off x="2371875" y="3835625"/>
                <a:ext cx="79250" cy="109325"/>
              </a:xfrm>
              <a:custGeom>
                <a:avLst/>
                <a:gdLst/>
                <a:ahLst/>
                <a:cxnLst/>
                <a:rect l="l" t="t" r="r" b="b"/>
                <a:pathLst>
                  <a:path w="3170" h="4373" extrusionOk="0">
                    <a:moveTo>
                      <a:pt x="2982" y="0"/>
                    </a:moveTo>
                    <a:cubicBezTo>
                      <a:pt x="2931" y="0"/>
                      <a:pt x="2877" y="28"/>
                      <a:pt x="2835" y="70"/>
                    </a:cubicBezTo>
                    <a:cubicBezTo>
                      <a:pt x="2002" y="1471"/>
                      <a:pt x="1101" y="2838"/>
                      <a:pt x="67" y="4106"/>
                    </a:cubicBezTo>
                    <a:cubicBezTo>
                      <a:pt x="0" y="4173"/>
                      <a:pt x="33" y="4273"/>
                      <a:pt x="100" y="4339"/>
                    </a:cubicBezTo>
                    <a:cubicBezTo>
                      <a:pt x="134" y="4339"/>
                      <a:pt x="167" y="4373"/>
                      <a:pt x="200" y="4373"/>
                    </a:cubicBezTo>
                    <a:cubicBezTo>
                      <a:pt x="234" y="4373"/>
                      <a:pt x="267" y="4339"/>
                      <a:pt x="300" y="4306"/>
                    </a:cubicBezTo>
                    <a:cubicBezTo>
                      <a:pt x="1334" y="3005"/>
                      <a:pt x="2268" y="1671"/>
                      <a:pt x="3102" y="237"/>
                    </a:cubicBezTo>
                    <a:cubicBezTo>
                      <a:pt x="3169" y="170"/>
                      <a:pt x="3136" y="70"/>
                      <a:pt x="3069" y="36"/>
                    </a:cubicBezTo>
                    <a:cubicBezTo>
                      <a:pt x="3043" y="11"/>
                      <a:pt x="3013" y="0"/>
                      <a:pt x="2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0">
                <a:extLst>
                  <a:ext uri="{FF2B5EF4-FFF2-40B4-BE49-F238E27FC236}">
                    <a16:creationId xmlns:a16="http://schemas.microsoft.com/office/drawing/2014/main" id="{64CF9106-283C-1019-2106-FF3ABA461084}"/>
                  </a:ext>
                </a:extLst>
              </p:cNvPr>
              <p:cNvSpPr/>
              <p:nvPr/>
            </p:nvSpPr>
            <p:spPr>
              <a:xfrm>
                <a:off x="2401875" y="3897325"/>
                <a:ext cx="39225" cy="34300"/>
              </a:xfrm>
              <a:custGeom>
                <a:avLst/>
                <a:gdLst/>
                <a:ahLst/>
                <a:cxnLst/>
                <a:rect l="l" t="t" r="r" b="b"/>
                <a:pathLst>
                  <a:path w="1569" h="1372" extrusionOk="0">
                    <a:moveTo>
                      <a:pt x="1389" y="0"/>
                    </a:moveTo>
                    <a:cubicBezTo>
                      <a:pt x="1358" y="0"/>
                      <a:pt x="1327" y="11"/>
                      <a:pt x="1302" y="37"/>
                    </a:cubicBezTo>
                    <a:lnTo>
                      <a:pt x="101" y="1104"/>
                    </a:lnTo>
                    <a:cubicBezTo>
                      <a:pt x="34" y="1138"/>
                      <a:pt x="1" y="1238"/>
                      <a:pt x="68" y="1304"/>
                    </a:cubicBezTo>
                    <a:cubicBezTo>
                      <a:pt x="101" y="1338"/>
                      <a:pt x="134" y="1371"/>
                      <a:pt x="201" y="1371"/>
                    </a:cubicBezTo>
                    <a:cubicBezTo>
                      <a:pt x="234" y="1371"/>
                      <a:pt x="268" y="1371"/>
                      <a:pt x="301" y="1338"/>
                    </a:cubicBezTo>
                    <a:lnTo>
                      <a:pt x="1502" y="270"/>
                    </a:lnTo>
                    <a:cubicBezTo>
                      <a:pt x="1569" y="204"/>
                      <a:pt x="1569" y="137"/>
                      <a:pt x="1535" y="70"/>
                    </a:cubicBezTo>
                    <a:cubicBezTo>
                      <a:pt x="1494" y="29"/>
                      <a:pt x="1440" y="0"/>
                      <a:pt x="13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0">
                <a:extLst>
                  <a:ext uri="{FF2B5EF4-FFF2-40B4-BE49-F238E27FC236}">
                    <a16:creationId xmlns:a16="http://schemas.microsoft.com/office/drawing/2014/main" id="{A846C79C-21D2-6D2D-3484-8D8F71BA647E}"/>
                  </a:ext>
                </a:extLst>
              </p:cNvPr>
              <p:cNvSpPr/>
              <p:nvPr/>
            </p:nvSpPr>
            <p:spPr>
              <a:xfrm>
                <a:off x="2467775" y="3728200"/>
                <a:ext cx="485375" cy="564500"/>
              </a:xfrm>
              <a:custGeom>
                <a:avLst/>
                <a:gdLst/>
                <a:ahLst/>
                <a:cxnLst/>
                <a:rect l="l" t="t" r="r" b="b"/>
                <a:pathLst>
                  <a:path w="19415" h="22580" extrusionOk="0">
                    <a:moveTo>
                      <a:pt x="13455" y="1"/>
                    </a:moveTo>
                    <a:cubicBezTo>
                      <a:pt x="12809" y="1"/>
                      <a:pt x="12053" y="548"/>
                      <a:pt x="11141" y="1665"/>
                    </a:cubicBezTo>
                    <a:cubicBezTo>
                      <a:pt x="11075" y="1732"/>
                      <a:pt x="11108" y="1832"/>
                      <a:pt x="11175" y="1865"/>
                    </a:cubicBezTo>
                    <a:cubicBezTo>
                      <a:pt x="11208" y="1898"/>
                      <a:pt x="11250" y="1915"/>
                      <a:pt x="11287" y="1915"/>
                    </a:cubicBezTo>
                    <a:cubicBezTo>
                      <a:pt x="11325" y="1915"/>
                      <a:pt x="11358" y="1898"/>
                      <a:pt x="11375" y="1865"/>
                    </a:cubicBezTo>
                    <a:cubicBezTo>
                      <a:pt x="12231" y="825"/>
                      <a:pt x="12947" y="318"/>
                      <a:pt x="13498" y="318"/>
                    </a:cubicBezTo>
                    <a:cubicBezTo>
                      <a:pt x="13548" y="318"/>
                      <a:pt x="13596" y="322"/>
                      <a:pt x="13643" y="331"/>
                    </a:cubicBezTo>
                    <a:cubicBezTo>
                      <a:pt x="14444" y="497"/>
                      <a:pt x="14844" y="1932"/>
                      <a:pt x="15111" y="2866"/>
                    </a:cubicBezTo>
                    <a:cubicBezTo>
                      <a:pt x="15211" y="3266"/>
                      <a:pt x="15278" y="3600"/>
                      <a:pt x="15378" y="3766"/>
                    </a:cubicBezTo>
                    <a:cubicBezTo>
                      <a:pt x="15587" y="4148"/>
                      <a:pt x="16001" y="4284"/>
                      <a:pt x="16490" y="4284"/>
                    </a:cubicBezTo>
                    <a:cubicBezTo>
                      <a:pt x="17326" y="4284"/>
                      <a:pt x="18382" y="3885"/>
                      <a:pt x="19014" y="3633"/>
                    </a:cubicBezTo>
                    <a:lnTo>
                      <a:pt x="19014" y="3633"/>
                    </a:lnTo>
                    <a:cubicBezTo>
                      <a:pt x="16812" y="10304"/>
                      <a:pt x="6805" y="21779"/>
                      <a:pt x="4637" y="22246"/>
                    </a:cubicBezTo>
                    <a:cubicBezTo>
                      <a:pt x="4554" y="22260"/>
                      <a:pt x="4477" y="22268"/>
                      <a:pt x="4405" y="22268"/>
                    </a:cubicBezTo>
                    <a:cubicBezTo>
                      <a:pt x="4304" y="22268"/>
                      <a:pt x="4215" y="22252"/>
                      <a:pt x="4136" y="22213"/>
                    </a:cubicBezTo>
                    <a:cubicBezTo>
                      <a:pt x="3970" y="22079"/>
                      <a:pt x="3903" y="21813"/>
                      <a:pt x="3870" y="21546"/>
                    </a:cubicBezTo>
                    <a:cubicBezTo>
                      <a:pt x="3803" y="21379"/>
                      <a:pt x="3770" y="21212"/>
                      <a:pt x="3703" y="21079"/>
                    </a:cubicBezTo>
                    <a:cubicBezTo>
                      <a:pt x="3510" y="20798"/>
                      <a:pt x="3262" y="20711"/>
                      <a:pt x="2992" y="20711"/>
                    </a:cubicBezTo>
                    <a:cubicBezTo>
                      <a:pt x="2749" y="20711"/>
                      <a:pt x="2488" y="20782"/>
                      <a:pt x="2235" y="20845"/>
                    </a:cubicBezTo>
                    <a:cubicBezTo>
                      <a:pt x="2003" y="20892"/>
                      <a:pt x="1755" y="20954"/>
                      <a:pt x="1535" y="20954"/>
                    </a:cubicBezTo>
                    <a:cubicBezTo>
                      <a:pt x="1439" y="20954"/>
                      <a:pt x="1349" y="20942"/>
                      <a:pt x="1268" y="20912"/>
                    </a:cubicBezTo>
                    <a:cubicBezTo>
                      <a:pt x="968" y="20812"/>
                      <a:pt x="767" y="20578"/>
                      <a:pt x="667" y="20278"/>
                    </a:cubicBezTo>
                    <a:cubicBezTo>
                      <a:pt x="334" y="19377"/>
                      <a:pt x="767" y="17743"/>
                      <a:pt x="1868" y="15808"/>
                    </a:cubicBezTo>
                    <a:cubicBezTo>
                      <a:pt x="1902" y="15742"/>
                      <a:pt x="1868" y="15641"/>
                      <a:pt x="1801" y="15575"/>
                    </a:cubicBezTo>
                    <a:cubicBezTo>
                      <a:pt x="1784" y="15566"/>
                      <a:pt x="1763" y="15562"/>
                      <a:pt x="1743" y="15562"/>
                    </a:cubicBezTo>
                    <a:cubicBezTo>
                      <a:pt x="1686" y="15562"/>
                      <a:pt x="1626" y="15593"/>
                      <a:pt x="1601" y="15641"/>
                    </a:cubicBezTo>
                    <a:cubicBezTo>
                      <a:pt x="434" y="17676"/>
                      <a:pt x="0" y="19377"/>
                      <a:pt x="367" y="20378"/>
                    </a:cubicBezTo>
                    <a:cubicBezTo>
                      <a:pt x="501" y="20778"/>
                      <a:pt x="767" y="21045"/>
                      <a:pt x="1168" y="21212"/>
                    </a:cubicBezTo>
                    <a:cubicBezTo>
                      <a:pt x="1294" y="21258"/>
                      <a:pt x="1425" y="21276"/>
                      <a:pt x="1558" y="21276"/>
                    </a:cubicBezTo>
                    <a:cubicBezTo>
                      <a:pt x="1811" y="21276"/>
                      <a:pt x="2073" y="21211"/>
                      <a:pt x="2335" y="21145"/>
                    </a:cubicBezTo>
                    <a:cubicBezTo>
                      <a:pt x="2593" y="21065"/>
                      <a:pt x="2812" y="21008"/>
                      <a:pt x="2992" y="21008"/>
                    </a:cubicBezTo>
                    <a:cubicBezTo>
                      <a:pt x="3185" y="21008"/>
                      <a:pt x="3333" y="21073"/>
                      <a:pt x="3436" y="21245"/>
                    </a:cubicBezTo>
                    <a:cubicBezTo>
                      <a:pt x="3503" y="21312"/>
                      <a:pt x="3536" y="21479"/>
                      <a:pt x="3569" y="21612"/>
                    </a:cubicBezTo>
                    <a:cubicBezTo>
                      <a:pt x="3603" y="21913"/>
                      <a:pt x="3703" y="22280"/>
                      <a:pt x="3970" y="22446"/>
                    </a:cubicBezTo>
                    <a:cubicBezTo>
                      <a:pt x="4103" y="22546"/>
                      <a:pt x="4237" y="22580"/>
                      <a:pt x="4437" y="22580"/>
                    </a:cubicBezTo>
                    <a:cubicBezTo>
                      <a:pt x="4503" y="22580"/>
                      <a:pt x="4603" y="22580"/>
                      <a:pt x="4704" y="22546"/>
                    </a:cubicBezTo>
                    <a:cubicBezTo>
                      <a:pt x="7005" y="22046"/>
                      <a:pt x="17346" y="10271"/>
                      <a:pt x="19414" y="3366"/>
                    </a:cubicBezTo>
                    <a:cubicBezTo>
                      <a:pt x="19414" y="3299"/>
                      <a:pt x="19414" y="3266"/>
                      <a:pt x="19347" y="3199"/>
                    </a:cubicBezTo>
                    <a:cubicBezTo>
                      <a:pt x="19331" y="3183"/>
                      <a:pt x="19306" y="3174"/>
                      <a:pt x="19276" y="3174"/>
                    </a:cubicBezTo>
                    <a:cubicBezTo>
                      <a:pt x="19247" y="3174"/>
                      <a:pt x="19214" y="3183"/>
                      <a:pt x="19181" y="3199"/>
                    </a:cubicBezTo>
                    <a:cubicBezTo>
                      <a:pt x="18431" y="3540"/>
                      <a:pt x="17265" y="3973"/>
                      <a:pt x="16470" y="3973"/>
                    </a:cubicBezTo>
                    <a:cubicBezTo>
                      <a:pt x="16097" y="3973"/>
                      <a:pt x="15806" y="3878"/>
                      <a:pt x="15678" y="3633"/>
                    </a:cubicBezTo>
                    <a:cubicBezTo>
                      <a:pt x="15578" y="3466"/>
                      <a:pt x="15511" y="3166"/>
                      <a:pt x="15411" y="2799"/>
                    </a:cubicBezTo>
                    <a:cubicBezTo>
                      <a:pt x="15111" y="1698"/>
                      <a:pt x="14711" y="230"/>
                      <a:pt x="13710" y="30"/>
                    </a:cubicBezTo>
                    <a:cubicBezTo>
                      <a:pt x="13627" y="10"/>
                      <a:pt x="13542" y="1"/>
                      <a:pt x="134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0">
                <a:extLst>
                  <a:ext uri="{FF2B5EF4-FFF2-40B4-BE49-F238E27FC236}">
                    <a16:creationId xmlns:a16="http://schemas.microsoft.com/office/drawing/2014/main" id="{E494455B-0C25-FC1F-05E0-DECA03A031A3}"/>
                  </a:ext>
                </a:extLst>
              </p:cNvPr>
              <p:cNvSpPr/>
              <p:nvPr/>
            </p:nvSpPr>
            <p:spPr>
              <a:xfrm>
                <a:off x="2716275" y="3125075"/>
                <a:ext cx="635475" cy="689800"/>
              </a:xfrm>
              <a:custGeom>
                <a:avLst/>
                <a:gdLst/>
                <a:ahLst/>
                <a:cxnLst/>
                <a:rect l="l" t="t" r="r" b="b"/>
                <a:pathLst>
                  <a:path w="25419" h="27592" extrusionOk="0">
                    <a:moveTo>
                      <a:pt x="24037" y="1"/>
                    </a:moveTo>
                    <a:cubicBezTo>
                      <a:pt x="23305" y="1"/>
                      <a:pt x="22383" y="400"/>
                      <a:pt x="21716" y="672"/>
                    </a:cubicBezTo>
                    <a:cubicBezTo>
                      <a:pt x="21583" y="739"/>
                      <a:pt x="21483" y="772"/>
                      <a:pt x="21383" y="805"/>
                    </a:cubicBezTo>
                    <a:cubicBezTo>
                      <a:pt x="16679" y="2740"/>
                      <a:pt x="15245" y="4741"/>
                      <a:pt x="5938" y="17751"/>
                    </a:cubicBezTo>
                    <a:cubicBezTo>
                      <a:pt x="4237" y="20086"/>
                      <a:pt x="2302" y="22788"/>
                      <a:pt x="34" y="25923"/>
                    </a:cubicBezTo>
                    <a:cubicBezTo>
                      <a:pt x="1" y="25990"/>
                      <a:pt x="1" y="26090"/>
                      <a:pt x="67" y="26157"/>
                    </a:cubicBezTo>
                    <a:cubicBezTo>
                      <a:pt x="95" y="26171"/>
                      <a:pt x="128" y="26179"/>
                      <a:pt x="163" y="26179"/>
                    </a:cubicBezTo>
                    <a:cubicBezTo>
                      <a:pt x="211" y="26179"/>
                      <a:pt x="262" y="26162"/>
                      <a:pt x="301" y="26123"/>
                    </a:cubicBezTo>
                    <a:cubicBezTo>
                      <a:pt x="2569" y="22988"/>
                      <a:pt x="4504" y="20252"/>
                      <a:pt x="6172" y="17917"/>
                    </a:cubicBezTo>
                    <a:cubicBezTo>
                      <a:pt x="15445" y="5008"/>
                      <a:pt x="16879" y="3007"/>
                      <a:pt x="21483" y="1105"/>
                    </a:cubicBezTo>
                    <a:cubicBezTo>
                      <a:pt x="21583" y="1072"/>
                      <a:pt x="21716" y="1005"/>
                      <a:pt x="21816" y="972"/>
                    </a:cubicBezTo>
                    <a:cubicBezTo>
                      <a:pt x="22433" y="715"/>
                      <a:pt x="23367" y="319"/>
                      <a:pt x="24038" y="319"/>
                    </a:cubicBezTo>
                    <a:cubicBezTo>
                      <a:pt x="24238" y="319"/>
                      <a:pt x="24414" y="354"/>
                      <a:pt x="24551" y="438"/>
                    </a:cubicBezTo>
                    <a:cubicBezTo>
                      <a:pt x="24785" y="572"/>
                      <a:pt x="24885" y="839"/>
                      <a:pt x="24918" y="1272"/>
                    </a:cubicBezTo>
                    <a:cubicBezTo>
                      <a:pt x="25119" y="5909"/>
                      <a:pt x="22750" y="9812"/>
                      <a:pt x="9207" y="27358"/>
                    </a:cubicBezTo>
                    <a:cubicBezTo>
                      <a:pt x="9140" y="27424"/>
                      <a:pt x="9174" y="27524"/>
                      <a:pt x="9241" y="27558"/>
                    </a:cubicBezTo>
                    <a:cubicBezTo>
                      <a:pt x="9274" y="27591"/>
                      <a:pt x="9307" y="27591"/>
                      <a:pt x="9341" y="27591"/>
                    </a:cubicBezTo>
                    <a:cubicBezTo>
                      <a:pt x="9374" y="27591"/>
                      <a:pt x="9441" y="27591"/>
                      <a:pt x="9474" y="27558"/>
                    </a:cubicBezTo>
                    <a:cubicBezTo>
                      <a:pt x="23084" y="9945"/>
                      <a:pt x="25419" y="6009"/>
                      <a:pt x="25219" y="1239"/>
                    </a:cubicBezTo>
                    <a:cubicBezTo>
                      <a:pt x="25219" y="739"/>
                      <a:pt x="25052" y="372"/>
                      <a:pt x="24718" y="171"/>
                    </a:cubicBezTo>
                    <a:cubicBezTo>
                      <a:pt x="24528" y="50"/>
                      <a:pt x="24294" y="1"/>
                      <a:pt x="240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0">
                <a:extLst>
                  <a:ext uri="{FF2B5EF4-FFF2-40B4-BE49-F238E27FC236}">
                    <a16:creationId xmlns:a16="http://schemas.microsoft.com/office/drawing/2014/main" id="{F166D9D1-C558-3F57-31FC-30F33A481A07}"/>
                  </a:ext>
                </a:extLst>
              </p:cNvPr>
              <p:cNvSpPr/>
              <p:nvPr/>
            </p:nvSpPr>
            <p:spPr>
              <a:xfrm>
                <a:off x="1747250" y="4603100"/>
                <a:ext cx="406975" cy="156600"/>
              </a:xfrm>
              <a:custGeom>
                <a:avLst/>
                <a:gdLst/>
                <a:ahLst/>
                <a:cxnLst/>
                <a:rect l="l" t="t" r="r" b="b"/>
                <a:pathLst>
                  <a:path w="16279" h="6264" extrusionOk="0">
                    <a:moveTo>
                      <a:pt x="15912" y="426"/>
                    </a:moveTo>
                    <a:cubicBezTo>
                      <a:pt x="15578" y="2328"/>
                      <a:pt x="14611" y="3929"/>
                      <a:pt x="13577" y="5530"/>
                    </a:cubicBezTo>
                    <a:cubicBezTo>
                      <a:pt x="13544" y="5597"/>
                      <a:pt x="13544" y="5630"/>
                      <a:pt x="13510" y="5663"/>
                    </a:cubicBezTo>
                    <a:cubicBezTo>
                      <a:pt x="13398" y="5856"/>
                      <a:pt x="13340" y="5956"/>
                      <a:pt x="12835" y="5956"/>
                    </a:cubicBezTo>
                    <a:cubicBezTo>
                      <a:pt x="12290" y="5956"/>
                      <a:pt x="11224" y="5839"/>
                      <a:pt x="9007" y="5597"/>
                    </a:cubicBezTo>
                    <a:cubicBezTo>
                      <a:pt x="7539" y="5430"/>
                      <a:pt x="5605" y="5230"/>
                      <a:pt x="3003" y="4963"/>
                    </a:cubicBezTo>
                    <a:cubicBezTo>
                      <a:pt x="2736" y="4930"/>
                      <a:pt x="2436" y="4930"/>
                      <a:pt x="2135" y="4896"/>
                    </a:cubicBezTo>
                    <a:cubicBezTo>
                      <a:pt x="1435" y="4863"/>
                      <a:pt x="534" y="4796"/>
                      <a:pt x="368" y="4529"/>
                    </a:cubicBezTo>
                    <a:cubicBezTo>
                      <a:pt x="334" y="4463"/>
                      <a:pt x="334" y="4362"/>
                      <a:pt x="434" y="4229"/>
                    </a:cubicBezTo>
                    <a:cubicBezTo>
                      <a:pt x="601" y="3962"/>
                      <a:pt x="1535" y="2561"/>
                      <a:pt x="2302" y="2394"/>
                    </a:cubicBezTo>
                    <a:cubicBezTo>
                      <a:pt x="3203" y="2228"/>
                      <a:pt x="4871" y="2061"/>
                      <a:pt x="6805" y="1861"/>
                    </a:cubicBezTo>
                    <a:cubicBezTo>
                      <a:pt x="10341" y="1527"/>
                      <a:pt x="14344" y="1160"/>
                      <a:pt x="15912" y="426"/>
                    </a:cubicBezTo>
                    <a:close/>
                    <a:moveTo>
                      <a:pt x="16108" y="1"/>
                    </a:moveTo>
                    <a:cubicBezTo>
                      <a:pt x="16079" y="1"/>
                      <a:pt x="16045" y="9"/>
                      <a:pt x="16012" y="26"/>
                    </a:cubicBezTo>
                    <a:cubicBezTo>
                      <a:pt x="14744" y="793"/>
                      <a:pt x="10341" y="1227"/>
                      <a:pt x="6772" y="1560"/>
                    </a:cubicBezTo>
                    <a:cubicBezTo>
                      <a:pt x="4837" y="1761"/>
                      <a:pt x="3136" y="1894"/>
                      <a:pt x="2236" y="2094"/>
                    </a:cubicBezTo>
                    <a:cubicBezTo>
                      <a:pt x="1235" y="2294"/>
                      <a:pt x="167" y="4062"/>
                      <a:pt x="134" y="4062"/>
                    </a:cubicBezTo>
                    <a:cubicBezTo>
                      <a:pt x="34" y="4296"/>
                      <a:pt x="1" y="4529"/>
                      <a:pt x="101" y="4696"/>
                    </a:cubicBezTo>
                    <a:cubicBezTo>
                      <a:pt x="334" y="5096"/>
                      <a:pt x="1168" y="5163"/>
                      <a:pt x="2135" y="5196"/>
                    </a:cubicBezTo>
                    <a:cubicBezTo>
                      <a:pt x="2402" y="5230"/>
                      <a:pt x="2703" y="5230"/>
                      <a:pt x="2969" y="5263"/>
                    </a:cubicBezTo>
                    <a:cubicBezTo>
                      <a:pt x="5571" y="5530"/>
                      <a:pt x="7506" y="5730"/>
                      <a:pt x="8974" y="5897"/>
                    </a:cubicBezTo>
                    <a:cubicBezTo>
                      <a:pt x="11142" y="6130"/>
                      <a:pt x="12243" y="6264"/>
                      <a:pt x="12876" y="6264"/>
                    </a:cubicBezTo>
                    <a:cubicBezTo>
                      <a:pt x="13544" y="6264"/>
                      <a:pt x="13610" y="6130"/>
                      <a:pt x="13777" y="5830"/>
                    </a:cubicBezTo>
                    <a:cubicBezTo>
                      <a:pt x="13810" y="5797"/>
                      <a:pt x="13810" y="5763"/>
                      <a:pt x="13844" y="5697"/>
                    </a:cubicBezTo>
                    <a:cubicBezTo>
                      <a:pt x="14945" y="3962"/>
                      <a:pt x="15979" y="2261"/>
                      <a:pt x="16246" y="159"/>
                    </a:cubicBezTo>
                    <a:cubicBezTo>
                      <a:pt x="16279" y="93"/>
                      <a:pt x="16246" y="59"/>
                      <a:pt x="16179" y="26"/>
                    </a:cubicBezTo>
                    <a:cubicBezTo>
                      <a:pt x="16162" y="9"/>
                      <a:pt x="16137" y="1"/>
                      <a:pt x="16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0">
                <a:extLst>
                  <a:ext uri="{FF2B5EF4-FFF2-40B4-BE49-F238E27FC236}">
                    <a16:creationId xmlns:a16="http://schemas.microsoft.com/office/drawing/2014/main" id="{53F8B654-A796-FB00-EEF6-4D33FA452351}"/>
                  </a:ext>
                </a:extLst>
              </p:cNvPr>
              <p:cNvSpPr/>
              <p:nvPr/>
            </p:nvSpPr>
            <p:spPr>
              <a:xfrm>
                <a:off x="2047475" y="4273075"/>
                <a:ext cx="563750" cy="569200"/>
              </a:xfrm>
              <a:custGeom>
                <a:avLst/>
                <a:gdLst/>
                <a:ahLst/>
                <a:cxnLst/>
                <a:rect l="l" t="t" r="r" b="b"/>
                <a:pathLst>
                  <a:path w="22550" h="22768" extrusionOk="0">
                    <a:moveTo>
                      <a:pt x="22366" y="1"/>
                    </a:moveTo>
                    <a:cubicBezTo>
                      <a:pt x="22324" y="1"/>
                      <a:pt x="22283" y="18"/>
                      <a:pt x="22249" y="51"/>
                    </a:cubicBezTo>
                    <a:cubicBezTo>
                      <a:pt x="21916" y="384"/>
                      <a:pt x="21549" y="918"/>
                      <a:pt x="21082" y="1619"/>
                    </a:cubicBezTo>
                    <a:cubicBezTo>
                      <a:pt x="19314" y="4321"/>
                      <a:pt x="15611" y="9958"/>
                      <a:pt x="2669" y="21099"/>
                    </a:cubicBezTo>
                    <a:cubicBezTo>
                      <a:pt x="1354" y="22249"/>
                      <a:pt x="849" y="22455"/>
                      <a:pt x="655" y="22455"/>
                    </a:cubicBezTo>
                    <a:cubicBezTo>
                      <a:pt x="613" y="22455"/>
                      <a:pt x="585" y="22446"/>
                      <a:pt x="567" y="22434"/>
                    </a:cubicBezTo>
                    <a:cubicBezTo>
                      <a:pt x="334" y="22300"/>
                      <a:pt x="767" y="20933"/>
                      <a:pt x="1134" y="19732"/>
                    </a:cubicBezTo>
                    <a:lnTo>
                      <a:pt x="1268" y="19331"/>
                    </a:lnTo>
                    <a:cubicBezTo>
                      <a:pt x="1301" y="19265"/>
                      <a:pt x="1234" y="19165"/>
                      <a:pt x="1168" y="19131"/>
                    </a:cubicBezTo>
                    <a:cubicBezTo>
                      <a:pt x="1068" y="19131"/>
                      <a:pt x="1001" y="19165"/>
                      <a:pt x="968" y="19231"/>
                    </a:cubicBezTo>
                    <a:lnTo>
                      <a:pt x="834" y="19632"/>
                    </a:lnTo>
                    <a:cubicBezTo>
                      <a:pt x="234" y="21500"/>
                      <a:pt x="0" y="22434"/>
                      <a:pt x="400" y="22700"/>
                    </a:cubicBezTo>
                    <a:cubicBezTo>
                      <a:pt x="467" y="22734"/>
                      <a:pt x="534" y="22767"/>
                      <a:pt x="634" y="22767"/>
                    </a:cubicBezTo>
                    <a:cubicBezTo>
                      <a:pt x="968" y="22767"/>
                      <a:pt x="1601" y="22434"/>
                      <a:pt x="2869" y="21333"/>
                    </a:cubicBezTo>
                    <a:cubicBezTo>
                      <a:pt x="15845" y="10158"/>
                      <a:pt x="19581" y="4521"/>
                      <a:pt x="21349" y="1785"/>
                    </a:cubicBezTo>
                    <a:cubicBezTo>
                      <a:pt x="21816" y="1085"/>
                      <a:pt x="22149" y="585"/>
                      <a:pt x="22483" y="251"/>
                    </a:cubicBezTo>
                    <a:cubicBezTo>
                      <a:pt x="22550" y="184"/>
                      <a:pt x="22550" y="84"/>
                      <a:pt x="22483" y="51"/>
                    </a:cubicBezTo>
                    <a:cubicBezTo>
                      <a:pt x="22450" y="18"/>
                      <a:pt x="22408" y="1"/>
                      <a:pt x="223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0">
                <a:extLst>
                  <a:ext uri="{FF2B5EF4-FFF2-40B4-BE49-F238E27FC236}">
                    <a16:creationId xmlns:a16="http://schemas.microsoft.com/office/drawing/2014/main" id="{DC9E600A-00AB-2C66-2D8C-E386163115E0}"/>
                  </a:ext>
                </a:extLst>
              </p:cNvPr>
              <p:cNvSpPr/>
              <p:nvPr/>
            </p:nvSpPr>
            <p:spPr>
              <a:xfrm>
                <a:off x="2145875" y="4098650"/>
                <a:ext cx="337750" cy="512625"/>
              </a:xfrm>
              <a:custGeom>
                <a:avLst/>
                <a:gdLst/>
                <a:ahLst/>
                <a:cxnLst/>
                <a:rect l="l" t="t" r="r" b="b"/>
                <a:pathLst>
                  <a:path w="13510" h="20505" extrusionOk="0">
                    <a:moveTo>
                      <a:pt x="13317" y="1"/>
                    </a:moveTo>
                    <a:cubicBezTo>
                      <a:pt x="13272" y="1"/>
                      <a:pt x="13229" y="17"/>
                      <a:pt x="13210" y="56"/>
                    </a:cubicBezTo>
                    <a:cubicBezTo>
                      <a:pt x="10007" y="4926"/>
                      <a:pt x="7606" y="8229"/>
                      <a:pt x="5638" y="10864"/>
                    </a:cubicBezTo>
                    <a:cubicBezTo>
                      <a:pt x="2836" y="14667"/>
                      <a:pt x="1168" y="16968"/>
                      <a:pt x="0" y="20271"/>
                    </a:cubicBezTo>
                    <a:cubicBezTo>
                      <a:pt x="0" y="20371"/>
                      <a:pt x="34" y="20438"/>
                      <a:pt x="100" y="20471"/>
                    </a:cubicBezTo>
                    <a:cubicBezTo>
                      <a:pt x="134" y="20471"/>
                      <a:pt x="134" y="20504"/>
                      <a:pt x="167" y="20504"/>
                    </a:cubicBezTo>
                    <a:cubicBezTo>
                      <a:pt x="234" y="20504"/>
                      <a:pt x="301" y="20438"/>
                      <a:pt x="301" y="20371"/>
                    </a:cubicBezTo>
                    <a:cubicBezTo>
                      <a:pt x="1435" y="17102"/>
                      <a:pt x="3136" y="14833"/>
                      <a:pt x="5905" y="11064"/>
                    </a:cubicBezTo>
                    <a:cubicBezTo>
                      <a:pt x="7839" y="8396"/>
                      <a:pt x="10274" y="5127"/>
                      <a:pt x="13443" y="223"/>
                    </a:cubicBezTo>
                    <a:cubicBezTo>
                      <a:pt x="13510" y="156"/>
                      <a:pt x="13477" y="56"/>
                      <a:pt x="13410" y="23"/>
                    </a:cubicBezTo>
                    <a:cubicBezTo>
                      <a:pt x="13382" y="9"/>
                      <a:pt x="13349" y="1"/>
                      <a:pt x="13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0">
                <a:extLst>
                  <a:ext uri="{FF2B5EF4-FFF2-40B4-BE49-F238E27FC236}">
                    <a16:creationId xmlns:a16="http://schemas.microsoft.com/office/drawing/2014/main" id="{91031B3E-9F19-C475-D624-9069A4E3693B}"/>
                  </a:ext>
                </a:extLst>
              </p:cNvPr>
              <p:cNvSpPr/>
              <p:nvPr/>
            </p:nvSpPr>
            <p:spPr>
              <a:xfrm>
                <a:off x="2008275" y="4537025"/>
                <a:ext cx="173475" cy="100925"/>
              </a:xfrm>
              <a:custGeom>
                <a:avLst/>
                <a:gdLst/>
                <a:ahLst/>
                <a:cxnLst/>
                <a:rect l="l" t="t" r="r" b="b"/>
                <a:pathLst>
                  <a:path w="6939" h="4037" extrusionOk="0">
                    <a:moveTo>
                      <a:pt x="6772" y="0"/>
                    </a:moveTo>
                    <a:cubicBezTo>
                      <a:pt x="5638" y="134"/>
                      <a:pt x="4804" y="201"/>
                      <a:pt x="4137" y="234"/>
                    </a:cubicBezTo>
                    <a:cubicBezTo>
                      <a:pt x="2002" y="401"/>
                      <a:pt x="1935" y="401"/>
                      <a:pt x="934" y="1702"/>
                    </a:cubicBezTo>
                    <a:cubicBezTo>
                      <a:pt x="734" y="1935"/>
                      <a:pt x="534" y="2235"/>
                      <a:pt x="234" y="2569"/>
                    </a:cubicBezTo>
                    <a:cubicBezTo>
                      <a:pt x="0" y="2836"/>
                      <a:pt x="134" y="3003"/>
                      <a:pt x="401" y="3336"/>
                    </a:cubicBezTo>
                    <a:cubicBezTo>
                      <a:pt x="534" y="3470"/>
                      <a:pt x="701" y="3670"/>
                      <a:pt x="901" y="3970"/>
                    </a:cubicBezTo>
                    <a:cubicBezTo>
                      <a:pt x="934" y="4003"/>
                      <a:pt x="1001" y="4037"/>
                      <a:pt x="1034" y="4037"/>
                    </a:cubicBezTo>
                    <a:cubicBezTo>
                      <a:pt x="1068" y="4037"/>
                      <a:pt x="1101" y="4003"/>
                      <a:pt x="1135" y="4003"/>
                    </a:cubicBezTo>
                    <a:cubicBezTo>
                      <a:pt x="1201" y="3937"/>
                      <a:pt x="1201" y="3837"/>
                      <a:pt x="1168" y="3770"/>
                    </a:cubicBezTo>
                    <a:cubicBezTo>
                      <a:pt x="934" y="3470"/>
                      <a:pt x="768" y="3269"/>
                      <a:pt x="668" y="3136"/>
                    </a:cubicBezTo>
                    <a:cubicBezTo>
                      <a:pt x="534" y="3003"/>
                      <a:pt x="434" y="2869"/>
                      <a:pt x="434" y="2836"/>
                    </a:cubicBezTo>
                    <a:cubicBezTo>
                      <a:pt x="434" y="2836"/>
                      <a:pt x="434" y="2836"/>
                      <a:pt x="467" y="2769"/>
                    </a:cubicBezTo>
                    <a:cubicBezTo>
                      <a:pt x="768" y="2436"/>
                      <a:pt x="1001" y="2135"/>
                      <a:pt x="1168" y="1902"/>
                    </a:cubicBezTo>
                    <a:cubicBezTo>
                      <a:pt x="2102" y="701"/>
                      <a:pt x="2102" y="701"/>
                      <a:pt x="4170" y="568"/>
                    </a:cubicBezTo>
                    <a:cubicBezTo>
                      <a:pt x="4804" y="501"/>
                      <a:pt x="5671" y="434"/>
                      <a:pt x="6805" y="334"/>
                    </a:cubicBezTo>
                    <a:cubicBezTo>
                      <a:pt x="6872" y="301"/>
                      <a:pt x="6939" y="234"/>
                      <a:pt x="6939" y="134"/>
                    </a:cubicBezTo>
                    <a:cubicBezTo>
                      <a:pt x="6939" y="67"/>
                      <a:pt x="6839" y="0"/>
                      <a:pt x="6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0">
                <a:extLst>
                  <a:ext uri="{FF2B5EF4-FFF2-40B4-BE49-F238E27FC236}">
                    <a16:creationId xmlns:a16="http://schemas.microsoft.com/office/drawing/2014/main" id="{E11938D5-BA75-D7F8-B26D-46F9580E00DA}"/>
                  </a:ext>
                </a:extLst>
              </p:cNvPr>
              <p:cNvSpPr/>
              <p:nvPr/>
            </p:nvSpPr>
            <p:spPr>
              <a:xfrm>
                <a:off x="2130025" y="4678250"/>
                <a:ext cx="246875" cy="276600"/>
              </a:xfrm>
              <a:custGeom>
                <a:avLst/>
                <a:gdLst/>
                <a:ahLst/>
                <a:cxnLst/>
                <a:rect l="l" t="t" r="r" b="b"/>
                <a:pathLst>
                  <a:path w="9875" h="11064" extrusionOk="0">
                    <a:moveTo>
                      <a:pt x="4899" y="0"/>
                    </a:moveTo>
                    <a:cubicBezTo>
                      <a:pt x="4865" y="0"/>
                      <a:pt x="4832" y="8"/>
                      <a:pt x="4804" y="22"/>
                    </a:cubicBezTo>
                    <a:cubicBezTo>
                      <a:pt x="4737" y="56"/>
                      <a:pt x="4704" y="156"/>
                      <a:pt x="4771" y="222"/>
                    </a:cubicBezTo>
                    <a:cubicBezTo>
                      <a:pt x="6572" y="3024"/>
                      <a:pt x="7973" y="5559"/>
                      <a:pt x="9074" y="7961"/>
                    </a:cubicBezTo>
                    <a:cubicBezTo>
                      <a:pt x="9507" y="8962"/>
                      <a:pt x="8507" y="9829"/>
                      <a:pt x="7673" y="10563"/>
                    </a:cubicBezTo>
                    <a:lnTo>
                      <a:pt x="7506" y="10730"/>
                    </a:lnTo>
                    <a:cubicBezTo>
                      <a:pt x="7306" y="10730"/>
                      <a:pt x="6472" y="9896"/>
                      <a:pt x="5671" y="9095"/>
                    </a:cubicBezTo>
                    <a:cubicBezTo>
                      <a:pt x="4337" y="7761"/>
                      <a:pt x="2502" y="5926"/>
                      <a:pt x="267" y="4259"/>
                    </a:cubicBezTo>
                    <a:cubicBezTo>
                      <a:pt x="240" y="4245"/>
                      <a:pt x="206" y="4237"/>
                      <a:pt x="174" y="4237"/>
                    </a:cubicBezTo>
                    <a:cubicBezTo>
                      <a:pt x="129" y="4237"/>
                      <a:pt x="87" y="4253"/>
                      <a:pt x="67" y="4292"/>
                    </a:cubicBezTo>
                    <a:cubicBezTo>
                      <a:pt x="1" y="4359"/>
                      <a:pt x="34" y="4459"/>
                      <a:pt x="101" y="4525"/>
                    </a:cubicBezTo>
                    <a:cubicBezTo>
                      <a:pt x="2302" y="6160"/>
                      <a:pt x="4137" y="7995"/>
                      <a:pt x="5438" y="9329"/>
                    </a:cubicBezTo>
                    <a:cubicBezTo>
                      <a:pt x="6672" y="10530"/>
                      <a:pt x="7206" y="11063"/>
                      <a:pt x="7506" y="11063"/>
                    </a:cubicBezTo>
                    <a:cubicBezTo>
                      <a:pt x="7573" y="11063"/>
                      <a:pt x="7639" y="11030"/>
                      <a:pt x="7673" y="10963"/>
                    </a:cubicBezTo>
                    <a:lnTo>
                      <a:pt x="7906" y="10797"/>
                    </a:lnTo>
                    <a:cubicBezTo>
                      <a:pt x="8740" y="10063"/>
                      <a:pt x="9874" y="9029"/>
                      <a:pt x="9341" y="7828"/>
                    </a:cubicBezTo>
                    <a:cubicBezTo>
                      <a:pt x="8273" y="5426"/>
                      <a:pt x="6839" y="2858"/>
                      <a:pt x="5037" y="56"/>
                    </a:cubicBezTo>
                    <a:cubicBezTo>
                      <a:pt x="4998" y="16"/>
                      <a:pt x="4948" y="0"/>
                      <a:pt x="48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0">
                <a:extLst>
                  <a:ext uri="{FF2B5EF4-FFF2-40B4-BE49-F238E27FC236}">
                    <a16:creationId xmlns:a16="http://schemas.microsoft.com/office/drawing/2014/main" id="{5C491299-01D7-8A19-FC5B-3A97F397AD7F}"/>
                  </a:ext>
                </a:extLst>
              </p:cNvPr>
              <p:cNvSpPr/>
              <p:nvPr/>
            </p:nvSpPr>
            <p:spPr>
              <a:xfrm>
                <a:off x="2687100" y="4193225"/>
                <a:ext cx="159300" cy="57775"/>
              </a:xfrm>
              <a:custGeom>
                <a:avLst/>
                <a:gdLst/>
                <a:ahLst/>
                <a:cxnLst/>
                <a:rect l="l" t="t" r="r" b="b"/>
                <a:pathLst>
                  <a:path w="6372" h="2311" extrusionOk="0">
                    <a:moveTo>
                      <a:pt x="194" y="0"/>
                    </a:moveTo>
                    <a:cubicBezTo>
                      <a:pt x="132" y="0"/>
                      <a:pt x="61" y="55"/>
                      <a:pt x="33" y="109"/>
                    </a:cubicBezTo>
                    <a:cubicBezTo>
                      <a:pt x="0" y="209"/>
                      <a:pt x="67" y="276"/>
                      <a:pt x="134" y="309"/>
                    </a:cubicBezTo>
                    <a:cubicBezTo>
                      <a:pt x="2135" y="1010"/>
                      <a:pt x="4103" y="1677"/>
                      <a:pt x="6138" y="2278"/>
                    </a:cubicBezTo>
                    <a:cubicBezTo>
                      <a:pt x="6171" y="2311"/>
                      <a:pt x="6171" y="2311"/>
                      <a:pt x="6205" y="2311"/>
                    </a:cubicBezTo>
                    <a:cubicBezTo>
                      <a:pt x="6271" y="2311"/>
                      <a:pt x="6338" y="2244"/>
                      <a:pt x="6338" y="2177"/>
                    </a:cubicBezTo>
                    <a:cubicBezTo>
                      <a:pt x="6371" y="2111"/>
                      <a:pt x="6338" y="2011"/>
                      <a:pt x="6238" y="1977"/>
                    </a:cubicBezTo>
                    <a:cubicBezTo>
                      <a:pt x="4203" y="1377"/>
                      <a:pt x="2235" y="710"/>
                      <a:pt x="234" y="9"/>
                    </a:cubicBezTo>
                    <a:cubicBezTo>
                      <a:pt x="221" y="3"/>
                      <a:pt x="208" y="0"/>
                      <a:pt x="1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0">
                <a:extLst>
                  <a:ext uri="{FF2B5EF4-FFF2-40B4-BE49-F238E27FC236}">
                    <a16:creationId xmlns:a16="http://schemas.microsoft.com/office/drawing/2014/main" id="{66F857F3-3589-5528-C8AE-854254FCBDB2}"/>
                  </a:ext>
                </a:extLst>
              </p:cNvPr>
              <p:cNvSpPr/>
              <p:nvPr/>
            </p:nvSpPr>
            <p:spPr>
              <a:xfrm>
                <a:off x="2808850" y="4074600"/>
                <a:ext cx="51725" cy="58825"/>
              </a:xfrm>
              <a:custGeom>
                <a:avLst/>
                <a:gdLst/>
                <a:ahLst/>
                <a:cxnLst/>
                <a:rect l="l" t="t" r="r" b="b"/>
                <a:pathLst>
                  <a:path w="2069" h="2353" extrusionOk="0">
                    <a:moveTo>
                      <a:pt x="167" y="1"/>
                    </a:moveTo>
                    <a:cubicBezTo>
                      <a:pt x="134" y="1"/>
                      <a:pt x="100" y="18"/>
                      <a:pt x="67" y="51"/>
                    </a:cubicBezTo>
                    <a:cubicBezTo>
                      <a:pt x="0" y="84"/>
                      <a:pt x="0" y="184"/>
                      <a:pt x="34" y="251"/>
                    </a:cubicBezTo>
                    <a:cubicBezTo>
                      <a:pt x="634" y="918"/>
                      <a:pt x="1201" y="1585"/>
                      <a:pt x="1768" y="2286"/>
                    </a:cubicBezTo>
                    <a:cubicBezTo>
                      <a:pt x="1802" y="2319"/>
                      <a:pt x="1835" y="2353"/>
                      <a:pt x="1868" y="2353"/>
                    </a:cubicBezTo>
                    <a:cubicBezTo>
                      <a:pt x="1902" y="2353"/>
                      <a:pt x="1968" y="2319"/>
                      <a:pt x="1968" y="2286"/>
                    </a:cubicBezTo>
                    <a:cubicBezTo>
                      <a:pt x="2035" y="2252"/>
                      <a:pt x="2068" y="2152"/>
                      <a:pt x="2002" y="2086"/>
                    </a:cubicBezTo>
                    <a:cubicBezTo>
                      <a:pt x="1435" y="1385"/>
                      <a:pt x="868" y="718"/>
                      <a:pt x="267" y="51"/>
                    </a:cubicBezTo>
                    <a:cubicBezTo>
                      <a:pt x="234" y="18"/>
                      <a:pt x="200" y="1"/>
                      <a:pt x="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0">
                <a:extLst>
                  <a:ext uri="{FF2B5EF4-FFF2-40B4-BE49-F238E27FC236}">
                    <a16:creationId xmlns:a16="http://schemas.microsoft.com/office/drawing/2014/main" id="{2B5D8F49-DE01-48D8-2BF4-40B8ED291DAB}"/>
                  </a:ext>
                </a:extLst>
              </p:cNvPr>
              <p:cNvSpPr/>
              <p:nvPr/>
            </p:nvSpPr>
            <p:spPr>
              <a:xfrm>
                <a:off x="2775475" y="4144250"/>
                <a:ext cx="72600" cy="19200"/>
              </a:xfrm>
              <a:custGeom>
                <a:avLst/>
                <a:gdLst/>
                <a:ahLst/>
                <a:cxnLst/>
                <a:rect l="l" t="t" r="r" b="b"/>
                <a:pathLst>
                  <a:path w="2904" h="768" extrusionOk="0">
                    <a:moveTo>
                      <a:pt x="168" y="0"/>
                    </a:moveTo>
                    <a:cubicBezTo>
                      <a:pt x="101" y="0"/>
                      <a:pt x="34" y="67"/>
                      <a:pt x="1" y="167"/>
                    </a:cubicBezTo>
                    <a:cubicBezTo>
                      <a:pt x="1" y="234"/>
                      <a:pt x="68" y="300"/>
                      <a:pt x="168" y="334"/>
                    </a:cubicBezTo>
                    <a:cubicBezTo>
                      <a:pt x="1002" y="400"/>
                      <a:pt x="1869" y="534"/>
                      <a:pt x="2703" y="767"/>
                    </a:cubicBezTo>
                    <a:lnTo>
                      <a:pt x="2736" y="767"/>
                    </a:lnTo>
                    <a:cubicBezTo>
                      <a:pt x="2803" y="767"/>
                      <a:pt x="2870" y="701"/>
                      <a:pt x="2903" y="634"/>
                    </a:cubicBezTo>
                    <a:cubicBezTo>
                      <a:pt x="2903" y="567"/>
                      <a:pt x="2870" y="467"/>
                      <a:pt x="2770" y="467"/>
                    </a:cubicBezTo>
                    <a:cubicBezTo>
                      <a:pt x="1936" y="234"/>
                      <a:pt x="1068" y="100"/>
                      <a:pt x="1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0">
                <a:extLst>
                  <a:ext uri="{FF2B5EF4-FFF2-40B4-BE49-F238E27FC236}">
                    <a16:creationId xmlns:a16="http://schemas.microsoft.com/office/drawing/2014/main" id="{B9A624A3-28E2-3E7D-BB17-3171AE9387D6}"/>
                  </a:ext>
                </a:extLst>
              </p:cNvPr>
              <p:cNvSpPr/>
              <p:nvPr/>
            </p:nvSpPr>
            <p:spPr>
              <a:xfrm>
                <a:off x="2752975" y="4176550"/>
                <a:ext cx="76750" cy="26925"/>
              </a:xfrm>
              <a:custGeom>
                <a:avLst/>
                <a:gdLst/>
                <a:ahLst/>
                <a:cxnLst/>
                <a:rect l="l" t="t" r="r" b="b"/>
                <a:pathLst>
                  <a:path w="3070" h="1077" extrusionOk="0">
                    <a:moveTo>
                      <a:pt x="182" y="0"/>
                    </a:moveTo>
                    <a:cubicBezTo>
                      <a:pt x="110" y="0"/>
                      <a:pt x="61" y="55"/>
                      <a:pt x="34" y="109"/>
                    </a:cubicBezTo>
                    <a:cubicBezTo>
                      <a:pt x="0" y="209"/>
                      <a:pt x="34" y="276"/>
                      <a:pt x="134" y="309"/>
                    </a:cubicBezTo>
                    <a:cubicBezTo>
                      <a:pt x="1034" y="610"/>
                      <a:pt x="1935" y="876"/>
                      <a:pt x="2869" y="1077"/>
                    </a:cubicBezTo>
                    <a:lnTo>
                      <a:pt x="2902" y="1077"/>
                    </a:lnTo>
                    <a:cubicBezTo>
                      <a:pt x="2969" y="1077"/>
                      <a:pt x="3036" y="1010"/>
                      <a:pt x="3036" y="943"/>
                    </a:cubicBezTo>
                    <a:cubicBezTo>
                      <a:pt x="3069" y="843"/>
                      <a:pt x="3002" y="776"/>
                      <a:pt x="2936" y="743"/>
                    </a:cubicBezTo>
                    <a:cubicBezTo>
                      <a:pt x="2002" y="576"/>
                      <a:pt x="1101" y="309"/>
                      <a:pt x="234" y="9"/>
                    </a:cubicBezTo>
                    <a:cubicBezTo>
                      <a:pt x="215" y="3"/>
                      <a:pt x="198"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0">
                <a:extLst>
                  <a:ext uri="{FF2B5EF4-FFF2-40B4-BE49-F238E27FC236}">
                    <a16:creationId xmlns:a16="http://schemas.microsoft.com/office/drawing/2014/main" id="{476FCA4E-9725-5B80-41A2-E68FA174F9AB}"/>
                  </a:ext>
                </a:extLst>
              </p:cNvPr>
              <p:cNvSpPr/>
              <p:nvPr/>
            </p:nvSpPr>
            <p:spPr>
              <a:xfrm>
                <a:off x="2930600" y="3847300"/>
                <a:ext cx="83425" cy="137675"/>
              </a:xfrm>
              <a:custGeom>
                <a:avLst/>
                <a:gdLst/>
                <a:ahLst/>
                <a:cxnLst/>
                <a:rect l="l" t="t" r="r" b="b"/>
                <a:pathLst>
                  <a:path w="3337" h="5507" extrusionOk="0">
                    <a:moveTo>
                      <a:pt x="186" y="0"/>
                    </a:moveTo>
                    <a:cubicBezTo>
                      <a:pt x="156" y="0"/>
                      <a:pt x="126" y="11"/>
                      <a:pt x="100" y="36"/>
                    </a:cubicBezTo>
                    <a:cubicBezTo>
                      <a:pt x="34" y="70"/>
                      <a:pt x="0" y="170"/>
                      <a:pt x="34" y="237"/>
                    </a:cubicBezTo>
                    <a:cubicBezTo>
                      <a:pt x="1034" y="2004"/>
                      <a:pt x="2002" y="3672"/>
                      <a:pt x="3036" y="5407"/>
                    </a:cubicBezTo>
                    <a:cubicBezTo>
                      <a:pt x="3069" y="5474"/>
                      <a:pt x="3103" y="5507"/>
                      <a:pt x="3169" y="5507"/>
                    </a:cubicBezTo>
                    <a:cubicBezTo>
                      <a:pt x="3203" y="5507"/>
                      <a:pt x="3236" y="5474"/>
                      <a:pt x="3236" y="5474"/>
                    </a:cubicBezTo>
                    <a:cubicBezTo>
                      <a:pt x="3336" y="5440"/>
                      <a:pt x="3336" y="5340"/>
                      <a:pt x="3303" y="5240"/>
                    </a:cubicBezTo>
                    <a:cubicBezTo>
                      <a:pt x="2269" y="3539"/>
                      <a:pt x="1301" y="1838"/>
                      <a:pt x="301" y="70"/>
                    </a:cubicBezTo>
                    <a:cubicBezTo>
                      <a:pt x="280" y="29"/>
                      <a:pt x="234" y="0"/>
                      <a:pt x="1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0">
                <a:extLst>
                  <a:ext uri="{FF2B5EF4-FFF2-40B4-BE49-F238E27FC236}">
                    <a16:creationId xmlns:a16="http://schemas.microsoft.com/office/drawing/2014/main" id="{83BB248B-C427-2074-01BE-71095EECE682}"/>
                  </a:ext>
                </a:extLst>
              </p:cNvPr>
              <p:cNvSpPr/>
              <p:nvPr/>
            </p:nvSpPr>
            <p:spPr>
              <a:xfrm>
                <a:off x="2941450" y="3896250"/>
                <a:ext cx="50050" cy="82075"/>
              </a:xfrm>
              <a:custGeom>
                <a:avLst/>
                <a:gdLst/>
                <a:ahLst/>
                <a:cxnLst/>
                <a:rect l="l" t="t" r="r" b="b"/>
                <a:pathLst>
                  <a:path w="2002" h="3283" extrusionOk="0">
                    <a:moveTo>
                      <a:pt x="159" y="0"/>
                    </a:moveTo>
                    <a:cubicBezTo>
                      <a:pt x="138" y="0"/>
                      <a:pt x="118" y="4"/>
                      <a:pt x="100" y="13"/>
                    </a:cubicBezTo>
                    <a:cubicBezTo>
                      <a:pt x="33" y="46"/>
                      <a:pt x="0" y="147"/>
                      <a:pt x="33" y="213"/>
                    </a:cubicBezTo>
                    <a:lnTo>
                      <a:pt x="1668" y="3182"/>
                    </a:lnTo>
                    <a:cubicBezTo>
                      <a:pt x="1701" y="3249"/>
                      <a:pt x="1768" y="3282"/>
                      <a:pt x="1801" y="3282"/>
                    </a:cubicBezTo>
                    <a:cubicBezTo>
                      <a:pt x="1835" y="3282"/>
                      <a:pt x="1868" y="3282"/>
                      <a:pt x="1901" y="3249"/>
                    </a:cubicBezTo>
                    <a:cubicBezTo>
                      <a:pt x="1968" y="3215"/>
                      <a:pt x="2001" y="3115"/>
                      <a:pt x="1935" y="3049"/>
                    </a:cubicBezTo>
                    <a:lnTo>
                      <a:pt x="300" y="80"/>
                    </a:lnTo>
                    <a:cubicBezTo>
                      <a:pt x="276" y="31"/>
                      <a:pt x="216" y="0"/>
                      <a:pt x="1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0">
                <a:extLst>
                  <a:ext uri="{FF2B5EF4-FFF2-40B4-BE49-F238E27FC236}">
                    <a16:creationId xmlns:a16="http://schemas.microsoft.com/office/drawing/2014/main" id="{D8F3B9E3-5015-BD7F-473C-51140BFD5527}"/>
                  </a:ext>
                </a:extLst>
              </p:cNvPr>
              <p:cNvSpPr/>
              <p:nvPr/>
            </p:nvSpPr>
            <p:spPr>
              <a:xfrm>
                <a:off x="2609525" y="3828175"/>
                <a:ext cx="75925" cy="17550"/>
              </a:xfrm>
              <a:custGeom>
                <a:avLst/>
                <a:gdLst/>
                <a:ahLst/>
                <a:cxnLst/>
                <a:rect l="l" t="t" r="r" b="b"/>
                <a:pathLst>
                  <a:path w="3037" h="702" extrusionOk="0">
                    <a:moveTo>
                      <a:pt x="201" y="1"/>
                    </a:moveTo>
                    <a:cubicBezTo>
                      <a:pt x="101" y="1"/>
                      <a:pt x="34" y="68"/>
                      <a:pt x="1" y="134"/>
                    </a:cubicBezTo>
                    <a:cubicBezTo>
                      <a:pt x="1" y="234"/>
                      <a:pt x="68" y="301"/>
                      <a:pt x="134" y="334"/>
                    </a:cubicBezTo>
                    <a:lnTo>
                      <a:pt x="2870" y="701"/>
                    </a:lnTo>
                    <a:cubicBezTo>
                      <a:pt x="2970" y="701"/>
                      <a:pt x="3036" y="635"/>
                      <a:pt x="3036" y="568"/>
                    </a:cubicBezTo>
                    <a:cubicBezTo>
                      <a:pt x="3036" y="468"/>
                      <a:pt x="3003" y="401"/>
                      <a:pt x="2903" y="401"/>
                    </a:cubicBezTo>
                    <a:lnTo>
                      <a:pt x="2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0">
                <a:extLst>
                  <a:ext uri="{FF2B5EF4-FFF2-40B4-BE49-F238E27FC236}">
                    <a16:creationId xmlns:a16="http://schemas.microsoft.com/office/drawing/2014/main" id="{5EC30FC2-7D12-BB95-D9AF-36C4F8869AB0}"/>
                  </a:ext>
                </a:extLst>
              </p:cNvPr>
              <p:cNvSpPr/>
              <p:nvPr/>
            </p:nvSpPr>
            <p:spPr>
              <a:xfrm>
                <a:off x="2907250" y="3936175"/>
                <a:ext cx="66725" cy="75500"/>
              </a:xfrm>
              <a:custGeom>
                <a:avLst/>
                <a:gdLst/>
                <a:ahLst/>
                <a:cxnLst/>
                <a:rect l="l" t="t" r="r" b="b"/>
                <a:pathLst>
                  <a:path w="2669" h="3020" extrusionOk="0">
                    <a:moveTo>
                      <a:pt x="184" y="1"/>
                    </a:moveTo>
                    <a:cubicBezTo>
                      <a:pt x="142" y="1"/>
                      <a:pt x="100" y="17"/>
                      <a:pt x="67" y="51"/>
                    </a:cubicBezTo>
                    <a:cubicBezTo>
                      <a:pt x="0" y="84"/>
                      <a:pt x="0" y="184"/>
                      <a:pt x="34" y="251"/>
                    </a:cubicBezTo>
                    <a:lnTo>
                      <a:pt x="2369" y="2953"/>
                    </a:lnTo>
                    <a:cubicBezTo>
                      <a:pt x="2402" y="2986"/>
                      <a:pt x="2469" y="3019"/>
                      <a:pt x="2502" y="3019"/>
                    </a:cubicBezTo>
                    <a:cubicBezTo>
                      <a:pt x="2536" y="3019"/>
                      <a:pt x="2569" y="2986"/>
                      <a:pt x="2602" y="2953"/>
                    </a:cubicBezTo>
                    <a:cubicBezTo>
                      <a:pt x="2669" y="2919"/>
                      <a:pt x="2669" y="2819"/>
                      <a:pt x="2602" y="2753"/>
                    </a:cubicBezTo>
                    <a:lnTo>
                      <a:pt x="301" y="51"/>
                    </a:lnTo>
                    <a:cubicBezTo>
                      <a:pt x="267" y="17"/>
                      <a:pt x="226" y="1"/>
                      <a:pt x="1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0">
                <a:extLst>
                  <a:ext uri="{FF2B5EF4-FFF2-40B4-BE49-F238E27FC236}">
                    <a16:creationId xmlns:a16="http://schemas.microsoft.com/office/drawing/2014/main" id="{92201A44-1292-096E-97FF-EFA29BF9D60F}"/>
                  </a:ext>
                </a:extLst>
              </p:cNvPr>
              <p:cNvSpPr/>
              <p:nvPr/>
            </p:nvSpPr>
            <p:spPr>
              <a:xfrm>
                <a:off x="3065700" y="4084725"/>
                <a:ext cx="249375" cy="509025"/>
              </a:xfrm>
              <a:custGeom>
                <a:avLst/>
                <a:gdLst/>
                <a:ahLst/>
                <a:cxnLst/>
                <a:rect l="l" t="t" r="r" b="b"/>
                <a:pathLst>
                  <a:path w="9975" h="20361" extrusionOk="0">
                    <a:moveTo>
                      <a:pt x="155" y="0"/>
                    </a:moveTo>
                    <a:cubicBezTo>
                      <a:pt x="136" y="0"/>
                      <a:pt x="117" y="4"/>
                      <a:pt x="100" y="13"/>
                    </a:cubicBezTo>
                    <a:cubicBezTo>
                      <a:pt x="34" y="46"/>
                      <a:pt x="0" y="146"/>
                      <a:pt x="34" y="213"/>
                    </a:cubicBezTo>
                    <a:cubicBezTo>
                      <a:pt x="234" y="680"/>
                      <a:pt x="1501" y="2848"/>
                      <a:pt x="3136" y="5617"/>
                    </a:cubicBezTo>
                    <a:cubicBezTo>
                      <a:pt x="5704" y="9987"/>
                      <a:pt x="9574" y="16625"/>
                      <a:pt x="9640" y="17292"/>
                    </a:cubicBezTo>
                    <a:cubicBezTo>
                      <a:pt x="9674" y="17625"/>
                      <a:pt x="8907" y="19960"/>
                      <a:pt x="8606" y="20027"/>
                    </a:cubicBezTo>
                    <a:cubicBezTo>
                      <a:pt x="8606" y="20027"/>
                      <a:pt x="8573" y="20027"/>
                      <a:pt x="8540" y="19927"/>
                    </a:cubicBezTo>
                    <a:cubicBezTo>
                      <a:pt x="8440" y="19660"/>
                      <a:pt x="8340" y="19427"/>
                      <a:pt x="8273" y="19227"/>
                    </a:cubicBezTo>
                    <a:cubicBezTo>
                      <a:pt x="7873" y="18159"/>
                      <a:pt x="7839" y="18126"/>
                      <a:pt x="7239" y="17625"/>
                    </a:cubicBezTo>
                    <a:cubicBezTo>
                      <a:pt x="7005" y="17425"/>
                      <a:pt x="6672" y="17192"/>
                      <a:pt x="6205" y="16725"/>
                    </a:cubicBezTo>
                    <a:cubicBezTo>
                      <a:pt x="5404" y="16024"/>
                      <a:pt x="4804" y="15457"/>
                      <a:pt x="4337" y="15024"/>
                    </a:cubicBezTo>
                    <a:cubicBezTo>
                      <a:pt x="3214" y="13963"/>
                      <a:pt x="2937" y="13719"/>
                      <a:pt x="2715" y="13719"/>
                    </a:cubicBezTo>
                    <a:cubicBezTo>
                      <a:pt x="2699" y="13719"/>
                      <a:pt x="2684" y="13720"/>
                      <a:pt x="2669" y="13723"/>
                    </a:cubicBezTo>
                    <a:cubicBezTo>
                      <a:pt x="2535" y="13723"/>
                      <a:pt x="2469" y="13856"/>
                      <a:pt x="2402" y="13956"/>
                    </a:cubicBezTo>
                    <a:cubicBezTo>
                      <a:pt x="2402" y="13989"/>
                      <a:pt x="2402" y="13989"/>
                      <a:pt x="2369" y="13989"/>
                    </a:cubicBezTo>
                    <a:cubicBezTo>
                      <a:pt x="1768" y="13489"/>
                      <a:pt x="1234" y="12955"/>
                      <a:pt x="667" y="12422"/>
                    </a:cubicBezTo>
                    <a:lnTo>
                      <a:pt x="501" y="12222"/>
                    </a:lnTo>
                    <a:cubicBezTo>
                      <a:pt x="473" y="12208"/>
                      <a:pt x="440" y="12200"/>
                      <a:pt x="405" y="12200"/>
                    </a:cubicBezTo>
                    <a:cubicBezTo>
                      <a:pt x="357" y="12200"/>
                      <a:pt x="306" y="12216"/>
                      <a:pt x="267" y="12255"/>
                    </a:cubicBezTo>
                    <a:cubicBezTo>
                      <a:pt x="200" y="12288"/>
                      <a:pt x="200" y="12388"/>
                      <a:pt x="267" y="12455"/>
                    </a:cubicBezTo>
                    <a:lnTo>
                      <a:pt x="467" y="12655"/>
                    </a:lnTo>
                    <a:cubicBezTo>
                      <a:pt x="1068" y="13222"/>
                      <a:pt x="1635" y="13789"/>
                      <a:pt x="2302" y="14356"/>
                    </a:cubicBezTo>
                    <a:cubicBezTo>
                      <a:pt x="2335" y="14390"/>
                      <a:pt x="2402" y="14390"/>
                      <a:pt x="2435" y="14390"/>
                    </a:cubicBezTo>
                    <a:cubicBezTo>
                      <a:pt x="2469" y="14390"/>
                      <a:pt x="2502" y="14356"/>
                      <a:pt x="2535" y="14323"/>
                    </a:cubicBezTo>
                    <a:cubicBezTo>
                      <a:pt x="2602" y="14256"/>
                      <a:pt x="2635" y="14190"/>
                      <a:pt x="2669" y="14123"/>
                    </a:cubicBezTo>
                    <a:cubicBezTo>
                      <a:pt x="2698" y="14094"/>
                      <a:pt x="2727" y="14039"/>
                      <a:pt x="2712" y="14026"/>
                    </a:cubicBezTo>
                    <a:lnTo>
                      <a:pt x="2712" y="14026"/>
                    </a:lnTo>
                    <a:cubicBezTo>
                      <a:pt x="2856" y="14076"/>
                      <a:pt x="3321" y="14507"/>
                      <a:pt x="4137" y="15257"/>
                    </a:cubicBezTo>
                    <a:cubicBezTo>
                      <a:pt x="4604" y="15691"/>
                      <a:pt x="5204" y="16258"/>
                      <a:pt x="6005" y="16992"/>
                    </a:cubicBezTo>
                    <a:cubicBezTo>
                      <a:pt x="6472" y="17425"/>
                      <a:pt x="6805" y="17692"/>
                      <a:pt x="7039" y="17892"/>
                    </a:cubicBezTo>
                    <a:cubicBezTo>
                      <a:pt x="7572" y="18326"/>
                      <a:pt x="7572" y="18326"/>
                      <a:pt x="7973" y="19360"/>
                    </a:cubicBezTo>
                    <a:cubicBezTo>
                      <a:pt x="8073" y="19560"/>
                      <a:pt x="8139" y="19794"/>
                      <a:pt x="8239" y="20061"/>
                    </a:cubicBezTo>
                    <a:cubicBezTo>
                      <a:pt x="8340" y="20294"/>
                      <a:pt x="8473" y="20361"/>
                      <a:pt x="8573" y="20361"/>
                    </a:cubicBezTo>
                    <a:cubicBezTo>
                      <a:pt x="8606" y="20361"/>
                      <a:pt x="8640" y="20361"/>
                      <a:pt x="8640" y="20327"/>
                    </a:cubicBezTo>
                    <a:cubicBezTo>
                      <a:pt x="9240" y="20194"/>
                      <a:pt x="9974" y="17592"/>
                      <a:pt x="9941" y="17259"/>
                    </a:cubicBezTo>
                    <a:cubicBezTo>
                      <a:pt x="9907" y="16591"/>
                      <a:pt x="7072" y="11721"/>
                      <a:pt x="3403" y="5450"/>
                    </a:cubicBezTo>
                    <a:cubicBezTo>
                      <a:pt x="1835" y="2815"/>
                      <a:pt x="501" y="547"/>
                      <a:pt x="300" y="113"/>
                    </a:cubicBezTo>
                    <a:cubicBezTo>
                      <a:pt x="275" y="38"/>
                      <a:pt x="213"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0">
                <a:extLst>
                  <a:ext uri="{FF2B5EF4-FFF2-40B4-BE49-F238E27FC236}">
                    <a16:creationId xmlns:a16="http://schemas.microsoft.com/office/drawing/2014/main" id="{68DACCFE-C9E1-7168-D3BE-E5C6D45867B8}"/>
                  </a:ext>
                </a:extLst>
              </p:cNvPr>
              <p:cNvSpPr/>
              <p:nvPr/>
            </p:nvSpPr>
            <p:spPr>
              <a:xfrm>
                <a:off x="2966450" y="4307275"/>
                <a:ext cx="100925" cy="80500"/>
              </a:xfrm>
              <a:custGeom>
                <a:avLst/>
                <a:gdLst/>
                <a:ahLst/>
                <a:cxnLst/>
                <a:rect l="l" t="t" r="r" b="b"/>
                <a:pathLst>
                  <a:path w="4037" h="3220" extrusionOk="0">
                    <a:moveTo>
                      <a:pt x="151" y="1"/>
                    </a:moveTo>
                    <a:cubicBezTo>
                      <a:pt x="109" y="1"/>
                      <a:pt x="67" y="17"/>
                      <a:pt x="34" y="51"/>
                    </a:cubicBezTo>
                    <a:cubicBezTo>
                      <a:pt x="1" y="117"/>
                      <a:pt x="1" y="217"/>
                      <a:pt x="67" y="284"/>
                    </a:cubicBezTo>
                    <a:cubicBezTo>
                      <a:pt x="1135" y="1185"/>
                      <a:pt x="2503" y="2285"/>
                      <a:pt x="3770" y="3186"/>
                    </a:cubicBezTo>
                    <a:cubicBezTo>
                      <a:pt x="3803" y="3219"/>
                      <a:pt x="3837" y="3219"/>
                      <a:pt x="3870" y="3219"/>
                    </a:cubicBezTo>
                    <a:cubicBezTo>
                      <a:pt x="3904" y="3219"/>
                      <a:pt x="3970" y="3219"/>
                      <a:pt x="4004" y="3153"/>
                    </a:cubicBezTo>
                    <a:cubicBezTo>
                      <a:pt x="4037" y="3086"/>
                      <a:pt x="4037" y="2986"/>
                      <a:pt x="3970" y="2953"/>
                    </a:cubicBezTo>
                    <a:cubicBezTo>
                      <a:pt x="2703" y="2019"/>
                      <a:pt x="1335" y="918"/>
                      <a:pt x="268" y="51"/>
                    </a:cubicBezTo>
                    <a:cubicBezTo>
                      <a:pt x="234" y="17"/>
                      <a:pt x="193" y="1"/>
                      <a:pt x="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0">
                <a:extLst>
                  <a:ext uri="{FF2B5EF4-FFF2-40B4-BE49-F238E27FC236}">
                    <a16:creationId xmlns:a16="http://schemas.microsoft.com/office/drawing/2014/main" id="{86E9807F-32B0-D09A-9E9C-2FAE7237CC44}"/>
                  </a:ext>
                </a:extLst>
              </p:cNvPr>
              <p:cNvSpPr/>
              <p:nvPr/>
            </p:nvSpPr>
            <p:spPr>
              <a:xfrm>
                <a:off x="2863875" y="4231800"/>
                <a:ext cx="95925" cy="72575"/>
              </a:xfrm>
              <a:custGeom>
                <a:avLst/>
                <a:gdLst/>
                <a:ahLst/>
                <a:cxnLst/>
                <a:rect l="l" t="t" r="r" b="b"/>
                <a:pathLst>
                  <a:path w="3837" h="2903" extrusionOk="0">
                    <a:moveTo>
                      <a:pt x="234" y="1"/>
                    </a:moveTo>
                    <a:cubicBezTo>
                      <a:pt x="134" y="1"/>
                      <a:pt x="68" y="34"/>
                      <a:pt x="34" y="134"/>
                    </a:cubicBezTo>
                    <a:cubicBezTo>
                      <a:pt x="1" y="201"/>
                      <a:pt x="68" y="301"/>
                      <a:pt x="168" y="301"/>
                    </a:cubicBezTo>
                    <a:cubicBezTo>
                      <a:pt x="501" y="401"/>
                      <a:pt x="835" y="534"/>
                      <a:pt x="1202" y="701"/>
                    </a:cubicBezTo>
                    <a:cubicBezTo>
                      <a:pt x="1168" y="801"/>
                      <a:pt x="1135" y="901"/>
                      <a:pt x="1168" y="1035"/>
                    </a:cubicBezTo>
                    <a:cubicBezTo>
                      <a:pt x="1235" y="1168"/>
                      <a:pt x="1402" y="1268"/>
                      <a:pt x="1735" y="1502"/>
                    </a:cubicBezTo>
                    <a:cubicBezTo>
                      <a:pt x="2169" y="1769"/>
                      <a:pt x="2769" y="2202"/>
                      <a:pt x="3570" y="2869"/>
                    </a:cubicBezTo>
                    <a:cubicBezTo>
                      <a:pt x="3603" y="2903"/>
                      <a:pt x="3637" y="2903"/>
                      <a:pt x="3670" y="2903"/>
                    </a:cubicBezTo>
                    <a:cubicBezTo>
                      <a:pt x="3737" y="2903"/>
                      <a:pt x="3770" y="2903"/>
                      <a:pt x="3804" y="2869"/>
                    </a:cubicBezTo>
                    <a:cubicBezTo>
                      <a:pt x="3837" y="2803"/>
                      <a:pt x="3837" y="2703"/>
                      <a:pt x="3770" y="2636"/>
                    </a:cubicBezTo>
                    <a:cubicBezTo>
                      <a:pt x="2970" y="1935"/>
                      <a:pt x="2336" y="1535"/>
                      <a:pt x="1936" y="1235"/>
                    </a:cubicBezTo>
                    <a:cubicBezTo>
                      <a:pt x="1702" y="1101"/>
                      <a:pt x="1502" y="968"/>
                      <a:pt x="1469" y="901"/>
                    </a:cubicBezTo>
                    <a:cubicBezTo>
                      <a:pt x="1435" y="868"/>
                      <a:pt x="1469" y="835"/>
                      <a:pt x="1569" y="701"/>
                    </a:cubicBezTo>
                    <a:cubicBezTo>
                      <a:pt x="1602" y="668"/>
                      <a:pt x="1602" y="634"/>
                      <a:pt x="1602" y="568"/>
                    </a:cubicBezTo>
                    <a:cubicBezTo>
                      <a:pt x="1569" y="534"/>
                      <a:pt x="1535" y="501"/>
                      <a:pt x="1502" y="468"/>
                    </a:cubicBezTo>
                    <a:cubicBezTo>
                      <a:pt x="1035" y="268"/>
                      <a:pt x="668" y="101"/>
                      <a:pt x="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0">
                <a:extLst>
                  <a:ext uri="{FF2B5EF4-FFF2-40B4-BE49-F238E27FC236}">
                    <a16:creationId xmlns:a16="http://schemas.microsoft.com/office/drawing/2014/main" id="{BEB077DC-9294-48BB-C3AA-271A7E18B2BB}"/>
                  </a:ext>
                </a:extLst>
              </p:cNvPr>
              <p:cNvSpPr/>
              <p:nvPr/>
            </p:nvSpPr>
            <p:spPr>
              <a:xfrm>
                <a:off x="3178275" y="4324300"/>
                <a:ext cx="116775" cy="187725"/>
              </a:xfrm>
              <a:custGeom>
                <a:avLst/>
                <a:gdLst/>
                <a:ahLst/>
                <a:cxnLst/>
                <a:rect l="l" t="t" r="r" b="b"/>
                <a:pathLst>
                  <a:path w="4671" h="7509" extrusionOk="0">
                    <a:moveTo>
                      <a:pt x="202" y="0"/>
                    </a:moveTo>
                    <a:cubicBezTo>
                      <a:pt x="172" y="0"/>
                      <a:pt x="139" y="11"/>
                      <a:pt x="101" y="37"/>
                    </a:cubicBezTo>
                    <a:cubicBezTo>
                      <a:pt x="34" y="70"/>
                      <a:pt x="0" y="170"/>
                      <a:pt x="67" y="237"/>
                    </a:cubicBezTo>
                    <a:lnTo>
                      <a:pt x="4337" y="7442"/>
                    </a:lnTo>
                    <a:cubicBezTo>
                      <a:pt x="4370" y="7475"/>
                      <a:pt x="4437" y="7509"/>
                      <a:pt x="4470" y="7509"/>
                    </a:cubicBezTo>
                    <a:cubicBezTo>
                      <a:pt x="4504" y="7509"/>
                      <a:pt x="4537" y="7509"/>
                      <a:pt x="4570" y="7475"/>
                    </a:cubicBezTo>
                    <a:cubicBezTo>
                      <a:pt x="4637" y="7442"/>
                      <a:pt x="4670" y="7342"/>
                      <a:pt x="4604" y="7275"/>
                    </a:cubicBezTo>
                    <a:lnTo>
                      <a:pt x="334" y="70"/>
                    </a:lnTo>
                    <a:cubicBezTo>
                      <a:pt x="293" y="29"/>
                      <a:pt x="252" y="0"/>
                      <a:pt x="2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0">
                <a:extLst>
                  <a:ext uri="{FF2B5EF4-FFF2-40B4-BE49-F238E27FC236}">
                    <a16:creationId xmlns:a16="http://schemas.microsoft.com/office/drawing/2014/main" id="{6A13AC7C-1BAB-A208-4119-332477CE9ABC}"/>
                  </a:ext>
                </a:extLst>
              </p:cNvPr>
              <p:cNvSpPr/>
              <p:nvPr/>
            </p:nvSpPr>
            <p:spPr>
              <a:xfrm>
                <a:off x="3060700" y="4115550"/>
                <a:ext cx="99250" cy="167975"/>
              </a:xfrm>
              <a:custGeom>
                <a:avLst/>
                <a:gdLst/>
                <a:ahLst/>
                <a:cxnLst/>
                <a:rect l="l" t="t" r="r" b="b"/>
                <a:pathLst>
                  <a:path w="3970" h="6719" extrusionOk="0">
                    <a:moveTo>
                      <a:pt x="174" y="1"/>
                    </a:moveTo>
                    <a:cubicBezTo>
                      <a:pt x="151" y="1"/>
                      <a:pt x="127" y="5"/>
                      <a:pt x="100" y="14"/>
                    </a:cubicBezTo>
                    <a:cubicBezTo>
                      <a:pt x="33" y="47"/>
                      <a:pt x="0" y="147"/>
                      <a:pt x="67" y="214"/>
                    </a:cubicBezTo>
                    <a:lnTo>
                      <a:pt x="3636" y="6619"/>
                    </a:lnTo>
                    <a:cubicBezTo>
                      <a:pt x="3669" y="6685"/>
                      <a:pt x="3736" y="6719"/>
                      <a:pt x="3803" y="6719"/>
                    </a:cubicBezTo>
                    <a:cubicBezTo>
                      <a:pt x="3803" y="6719"/>
                      <a:pt x="3836" y="6685"/>
                      <a:pt x="3870" y="6685"/>
                    </a:cubicBezTo>
                    <a:cubicBezTo>
                      <a:pt x="3936" y="6652"/>
                      <a:pt x="3970" y="6552"/>
                      <a:pt x="3903" y="6485"/>
                    </a:cubicBezTo>
                    <a:lnTo>
                      <a:pt x="334" y="81"/>
                    </a:lnTo>
                    <a:cubicBezTo>
                      <a:pt x="285" y="32"/>
                      <a:pt x="236"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0">
                <a:extLst>
                  <a:ext uri="{FF2B5EF4-FFF2-40B4-BE49-F238E27FC236}">
                    <a16:creationId xmlns:a16="http://schemas.microsoft.com/office/drawing/2014/main" id="{8871A1AE-B086-B7E8-C1F1-1ED61DF7D91F}"/>
                  </a:ext>
                </a:extLst>
              </p:cNvPr>
              <p:cNvSpPr/>
              <p:nvPr/>
            </p:nvSpPr>
            <p:spPr>
              <a:xfrm>
                <a:off x="2918100" y="4191775"/>
                <a:ext cx="71725" cy="53400"/>
              </a:xfrm>
              <a:custGeom>
                <a:avLst/>
                <a:gdLst/>
                <a:ahLst/>
                <a:cxnLst/>
                <a:rect l="l" t="t" r="r" b="b"/>
                <a:pathLst>
                  <a:path w="2869" h="2136" extrusionOk="0">
                    <a:moveTo>
                      <a:pt x="934" y="1"/>
                    </a:moveTo>
                    <a:cubicBezTo>
                      <a:pt x="901" y="1"/>
                      <a:pt x="867" y="34"/>
                      <a:pt x="834" y="67"/>
                    </a:cubicBezTo>
                    <a:lnTo>
                      <a:pt x="33" y="1135"/>
                    </a:lnTo>
                    <a:cubicBezTo>
                      <a:pt x="0" y="1201"/>
                      <a:pt x="0" y="1301"/>
                      <a:pt x="67" y="1335"/>
                    </a:cubicBezTo>
                    <a:cubicBezTo>
                      <a:pt x="92" y="1360"/>
                      <a:pt x="123" y="1371"/>
                      <a:pt x="154" y="1371"/>
                    </a:cubicBezTo>
                    <a:cubicBezTo>
                      <a:pt x="205" y="1371"/>
                      <a:pt x="259" y="1343"/>
                      <a:pt x="300" y="1301"/>
                    </a:cubicBezTo>
                    <a:lnTo>
                      <a:pt x="967" y="401"/>
                    </a:lnTo>
                    <a:cubicBezTo>
                      <a:pt x="1201" y="634"/>
                      <a:pt x="1468" y="935"/>
                      <a:pt x="1735" y="1201"/>
                    </a:cubicBezTo>
                    <a:cubicBezTo>
                      <a:pt x="2035" y="1502"/>
                      <a:pt x="2335" y="1835"/>
                      <a:pt x="2569" y="2102"/>
                    </a:cubicBezTo>
                    <a:cubicBezTo>
                      <a:pt x="2602" y="2135"/>
                      <a:pt x="2669" y="2135"/>
                      <a:pt x="2702" y="2135"/>
                    </a:cubicBezTo>
                    <a:cubicBezTo>
                      <a:pt x="2735" y="2135"/>
                      <a:pt x="2769" y="2135"/>
                      <a:pt x="2802" y="2102"/>
                    </a:cubicBezTo>
                    <a:cubicBezTo>
                      <a:pt x="2869" y="2069"/>
                      <a:pt x="2869" y="1969"/>
                      <a:pt x="2802" y="1902"/>
                    </a:cubicBezTo>
                    <a:cubicBezTo>
                      <a:pt x="2569" y="1635"/>
                      <a:pt x="2268" y="1301"/>
                      <a:pt x="1968" y="1001"/>
                    </a:cubicBezTo>
                    <a:cubicBezTo>
                      <a:pt x="1635" y="668"/>
                      <a:pt x="1334" y="334"/>
                      <a:pt x="1067" y="34"/>
                    </a:cubicBezTo>
                    <a:cubicBezTo>
                      <a:pt x="1034" y="1"/>
                      <a:pt x="1001" y="1"/>
                      <a:pt x="9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0">
                <a:extLst>
                  <a:ext uri="{FF2B5EF4-FFF2-40B4-BE49-F238E27FC236}">
                    <a16:creationId xmlns:a16="http://schemas.microsoft.com/office/drawing/2014/main" id="{8553037F-CDD4-0E3B-5166-1F17B7BB9E91}"/>
                  </a:ext>
                </a:extLst>
              </p:cNvPr>
              <p:cNvSpPr/>
              <p:nvPr/>
            </p:nvSpPr>
            <p:spPr>
              <a:xfrm>
                <a:off x="3093225" y="4353975"/>
                <a:ext cx="60900" cy="82175"/>
              </a:xfrm>
              <a:custGeom>
                <a:avLst/>
                <a:gdLst/>
                <a:ahLst/>
                <a:cxnLst/>
                <a:rect l="l" t="t" r="r" b="b"/>
                <a:pathLst>
                  <a:path w="2436" h="3287" extrusionOk="0">
                    <a:moveTo>
                      <a:pt x="179" y="1"/>
                    </a:moveTo>
                    <a:cubicBezTo>
                      <a:pt x="142" y="1"/>
                      <a:pt x="100" y="17"/>
                      <a:pt x="67" y="51"/>
                    </a:cubicBezTo>
                    <a:cubicBezTo>
                      <a:pt x="0" y="117"/>
                      <a:pt x="0" y="217"/>
                      <a:pt x="67" y="284"/>
                    </a:cubicBezTo>
                    <a:lnTo>
                      <a:pt x="334" y="551"/>
                    </a:lnTo>
                    <a:cubicBezTo>
                      <a:pt x="767" y="918"/>
                      <a:pt x="1168" y="1318"/>
                      <a:pt x="1701" y="1685"/>
                    </a:cubicBezTo>
                    <a:cubicBezTo>
                      <a:pt x="1801" y="1785"/>
                      <a:pt x="1935" y="1852"/>
                      <a:pt x="1968" y="1952"/>
                    </a:cubicBezTo>
                    <a:cubicBezTo>
                      <a:pt x="2068" y="2152"/>
                      <a:pt x="1868" y="2419"/>
                      <a:pt x="1635" y="2719"/>
                    </a:cubicBezTo>
                    <a:cubicBezTo>
                      <a:pt x="1568" y="2819"/>
                      <a:pt x="1468" y="2953"/>
                      <a:pt x="1401" y="3053"/>
                    </a:cubicBezTo>
                    <a:cubicBezTo>
                      <a:pt x="1368" y="3119"/>
                      <a:pt x="1401" y="3219"/>
                      <a:pt x="1468" y="3286"/>
                    </a:cubicBezTo>
                    <a:lnTo>
                      <a:pt x="1534" y="3286"/>
                    </a:lnTo>
                    <a:cubicBezTo>
                      <a:pt x="1601" y="3286"/>
                      <a:pt x="1635" y="3253"/>
                      <a:pt x="1668" y="3219"/>
                    </a:cubicBezTo>
                    <a:cubicBezTo>
                      <a:pt x="1735" y="3119"/>
                      <a:pt x="1801" y="3019"/>
                      <a:pt x="1901" y="2886"/>
                    </a:cubicBezTo>
                    <a:cubicBezTo>
                      <a:pt x="2135" y="2552"/>
                      <a:pt x="2435" y="2185"/>
                      <a:pt x="2235" y="1818"/>
                    </a:cubicBezTo>
                    <a:cubicBezTo>
                      <a:pt x="2168" y="1652"/>
                      <a:pt x="2001" y="1518"/>
                      <a:pt x="1868" y="1418"/>
                    </a:cubicBezTo>
                    <a:cubicBezTo>
                      <a:pt x="1368" y="1085"/>
                      <a:pt x="967" y="718"/>
                      <a:pt x="567" y="317"/>
                    </a:cubicBezTo>
                    <a:lnTo>
                      <a:pt x="267" y="51"/>
                    </a:lnTo>
                    <a:cubicBezTo>
                      <a:pt x="250" y="17"/>
                      <a:pt x="217" y="1"/>
                      <a:pt x="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0">
                <a:extLst>
                  <a:ext uri="{FF2B5EF4-FFF2-40B4-BE49-F238E27FC236}">
                    <a16:creationId xmlns:a16="http://schemas.microsoft.com/office/drawing/2014/main" id="{ACFD5CB2-4B2C-326B-334F-F0127D980BED}"/>
                  </a:ext>
                </a:extLst>
              </p:cNvPr>
              <p:cNvSpPr/>
              <p:nvPr/>
            </p:nvSpPr>
            <p:spPr>
              <a:xfrm>
                <a:off x="2999825" y="4255850"/>
                <a:ext cx="87575" cy="88550"/>
              </a:xfrm>
              <a:custGeom>
                <a:avLst/>
                <a:gdLst/>
                <a:ahLst/>
                <a:cxnLst/>
                <a:rect l="l" t="t" r="r" b="b"/>
                <a:pathLst>
                  <a:path w="3503" h="3542" extrusionOk="0">
                    <a:moveTo>
                      <a:pt x="162" y="1"/>
                    </a:moveTo>
                    <a:cubicBezTo>
                      <a:pt x="129" y="1"/>
                      <a:pt x="95" y="11"/>
                      <a:pt x="67" y="39"/>
                    </a:cubicBezTo>
                    <a:cubicBezTo>
                      <a:pt x="0" y="106"/>
                      <a:pt x="0" y="206"/>
                      <a:pt x="67" y="273"/>
                    </a:cubicBezTo>
                    <a:cubicBezTo>
                      <a:pt x="1101" y="1374"/>
                      <a:pt x="2135" y="2441"/>
                      <a:pt x="3236" y="3509"/>
                    </a:cubicBezTo>
                    <a:cubicBezTo>
                      <a:pt x="3269" y="3542"/>
                      <a:pt x="3302" y="3542"/>
                      <a:pt x="3336" y="3542"/>
                    </a:cubicBezTo>
                    <a:cubicBezTo>
                      <a:pt x="3369" y="3542"/>
                      <a:pt x="3402" y="3509"/>
                      <a:pt x="3436" y="3509"/>
                    </a:cubicBezTo>
                    <a:cubicBezTo>
                      <a:pt x="3503" y="3442"/>
                      <a:pt x="3503" y="3342"/>
                      <a:pt x="3436" y="3275"/>
                    </a:cubicBezTo>
                    <a:cubicBezTo>
                      <a:pt x="2335" y="2241"/>
                      <a:pt x="1301" y="1174"/>
                      <a:pt x="267" y="39"/>
                    </a:cubicBezTo>
                    <a:cubicBezTo>
                      <a:pt x="248" y="20"/>
                      <a:pt x="206"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0">
                <a:extLst>
                  <a:ext uri="{FF2B5EF4-FFF2-40B4-BE49-F238E27FC236}">
                    <a16:creationId xmlns:a16="http://schemas.microsoft.com/office/drawing/2014/main" id="{15154D71-628C-055F-6242-5B8047FE82AF}"/>
                  </a:ext>
                </a:extLst>
              </p:cNvPr>
              <p:cNvSpPr/>
              <p:nvPr/>
            </p:nvSpPr>
            <p:spPr>
              <a:xfrm>
                <a:off x="2932275" y="4075025"/>
                <a:ext cx="44225" cy="84250"/>
              </a:xfrm>
              <a:custGeom>
                <a:avLst/>
                <a:gdLst/>
                <a:ahLst/>
                <a:cxnLst/>
                <a:rect l="l" t="t" r="r" b="b"/>
                <a:pathLst>
                  <a:path w="1769" h="3370" extrusionOk="0">
                    <a:moveTo>
                      <a:pt x="1635" y="1"/>
                    </a:moveTo>
                    <a:cubicBezTo>
                      <a:pt x="1535" y="1"/>
                      <a:pt x="1468" y="34"/>
                      <a:pt x="1434" y="134"/>
                    </a:cubicBezTo>
                    <a:cubicBezTo>
                      <a:pt x="1168" y="1201"/>
                      <a:pt x="701" y="2235"/>
                      <a:pt x="33" y="3136"/>
                    </a:cubicBezTo>
                    <a:cubicBezTo>
                      <a:pt x="0" y="3203"/>
                      <a:pt x="0" y="3303"/>
                      <a:pt x="67" y="3336"/>
                    </a:cubicBezTo>
                    <a:cubicBezTo>
                      <a:pt x="100" y="3370"/>
                      <a:pt x="134" y="3370"/>
                      <a:pt x="167" y="3370"/>
                    </a:cubicBezTo>
                    <a:cubicBezTo>
                      <a:pt x="200" y="3370"/>
                      <a:pt x="267" y="3370"/>
                      <a:pt x="300" y="3303"/>
                    </a:cubicBezTo>
                    <a:cubicBezTo>
                      <a:pt x="967" y="2402"/>
                      <a:pt x="1468" y="1335"/>
                      <a:pt x="1735" y="201"/>
                    </a:cubicBezTo>
                    <a:cubicBezTo>
                      <a:pt x="1768" y="134"/>
                      <a:pt x="1701" y="34"/>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0">
                <a:extLst>
                  <a:ext uri="{FF2B5EF4-FFF2-40B4-BE49-F238E27FC236}">
                    <a16:creationId xmlns:a16="http://schemas.microsoft.com/office/drawing/2014/main" id="{F8AE59FE-6B9F-7404-DBC4-B94F5CDAEFD6}"/>
                  </a:ext>
                </a:extLst>
              </p:cNvPr>
              <p:cNvSpPr/>
              <p:nvPr/>
            </p:nvSpPr>
            <p:spPr>
              <a:xfrm>
                <a:off x="2953125" y="4135350"/>
                <a:ext cx="46725" cy="43100"/>
              </a:xfrm>
              <a:custGeom>
                <a:avLst/>
                <a:gdLst/>
                <a:ahLst/>
                <a:cxnLst/>
                <a:rect l="l" t="t" r="r" b="b"/>
                <a:pathLst>
                  <a:path w="1869" h="1724" extrusionOk="0">
                    <a:moveTo>
                      <a:pt x="1675" y="1"/>
                    </a:moveTo>
                    <a:cubicBezTo>
                      <a:pt x="1630" y="1"/>
                      <a:pt x="1587" y="17"/>
                      <a:pt x="1568" y="56"/>
                    </a:cubicBezTo>
                    <a:cubicBezTo>
                      <a:pt x="1201" y="623"/>
                      <a:pt x="701" y="1090"/>
                      <a:pt x="100" y="1424"/>
                    </a:cubicBezTo>
                    <a:cubicBezTo>
                      <a:pt x="33" y="1457"/>
                      <a:pt x="0" y="1557"/>
                      <a:pt x="33" y="1624"/>
                    </a:cubicBezTo>
                    <a:cubicBezTo>
                      <a:pt x="67" y="1690"/>
                      <a:pt x="133" y="1724"/>
                      <a:pt x="167" y="1724"/>
                    </a:cubicBezTo>
                    <a:cubicBezTo>
                      <a:pt x="200" y="1724"/>
                      <a:pt x="234" y="1724"/>
                      <a:pt x="267" y="1690"/>
                    </a:cubicBezTo>
                    <a:cubicBezTo>
                      <a:pt x="901" y="1357"/>
                      <a:pt x="1434" y="857"/>
                      <a:pt x="1835" y="223"/>
                    </a:cubicBezTo>
                    <a:cubicBezTo>
                      <a:pt x="1868" y="156"/>
                      <a:pt x="1835" y="56"/>
                      <a:pt x="1768" y="23"/>
                    </a:cubicBezTo>
                    <a:cubicBezTo>
                      <a:pt x="1740" y="9"/>
                      <a:pt x="1707" y="1"/>
                      <a:pt x="1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0">
                <a:extLst>
                  <a:ext uri="{FF2B5EF4-FFF2-40B4-BE49-F238E27FC236}">
                    <a16:creationId xmlns:a16="http://schemas.microsoft.com/office/drawing/2014/main" id="{049A3FDF-D90A-4C07-0D97-2A92532E0279}"/>
                  </a:ext>
                </a:extLst>
              </p:cNvPr>
              <p:cNvSpPr/>
              <p:nvPr/>
            </p:nvSpPr>
            <p:spPr>
              <a:xfrm>
                <a:off x="3167425" y="4421800"/>
                <a:ext cx="95100" cy="91075"/>
              </a:xfrm>
              <a:custGeom>
                <a:avLst/>
                <a:gdLst/>
                <a:ahLst/>
                <a:cxnLst/>
                <a:rect l="l" t="t" r="r" b="b"/>
                <a:pathLst>
                  <a:path w="3804" h="3643" extrusionOk="0">
                    <a:moveTo>
                      <a:pt x="162" y="1"/>
                    </a:moveTo>
                    <a:cubicBezTo>
                      <a:pt x="130" y="1"/>
                      <a:pt x="96" y="11"/>
                      <a:pt x="68" y="39"/>
                    </a:cubicBezTo>
                    <a:cubicBezTo>
                      <a:pt x="1" y="106"/>
                      <a:pt x="1" y="206"/>
                      <a:pt x="34" y="273"/>
                    </a:cubicBezTo>
                    <a:cubicBezTo>
                      <a:pt x="1135" y="1440"/>
                      <a:pt x="2302" y="2575"/>
                      <a:pt x="3537" y="3609"/>
                    </a:cubicBezTo>
                    <a:cubicBezTo>
                      <a:pt x="3570" y="3642"/>
                      <a:pt x="3603" y="3642"/>
                      <a:pt x="3637" y="3642"/>
                    </a:cubicBezTo>
                    <a:cubicBezTo>
                      <a:pt x="3670" y="3642"/>
                      <a:pt x="3737" y="3642"/>
                      <a:pt x="3770" y="3609"/>
                    </a:cubicBezTo>
                    <a:cubicBezTo>
                      <a:pt x="3804" y="3542"/>
                      <a:pt x="3804" y="3442"/>
                      <a:pt x="3737" y="3375"/>
                    </a:cubicBezTo>
                    <a:cubicBezTo>
                      <a:pt x="2536" y="2341"/>
                      <a:pt x="1368" y="1207"/>
                      <a:pt x="268" y="39"/>
                    </a:cubicBezTo>
                    <a:cubicBezTo>
                      <a:pt x="248" y="20"/>
                      <a:pt x="207"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0">
                <a:extLst>
                  <a:ext uri="{FF2B5EF4-FFF2-40B4-BE49-F238E27FC236}">
                    <a16:creationId xmlns:a16="http://schemas.microsoft.com/office/drawing/2014/main" id="{6A945198-34D2-C15C-F951-965DD545A4E4}"/>
                  </a:ext>
                </a:extLst>
              </p:cNvPr>
              <p:cNvSpPr/>
              <p:nvPr/>
            </p:nvSpPr>
            <p:spPr>
              <a:xfrm>
                <a:off x="2272625" y="4222075"/>
                <a:ext cx="191000" cy="277450"/>
              </a:xfrm>
              <a:custGeom>
                <a:avLst/>
                <a:gdLst/>
                <a:ahLst/>
                <a:cxnLst/>
                <a:rect l="l" t="t" r="r" b="b"/>
                <a:pathLst>
                  <a:path w="7640" h="11098" extrusionOk="0">
                    <a:moveTo>
                      <a:pt x="7446" y="1"/>
                    </a:moveTo>
                    <a:cubicBezTo>
                      <a:pt x="7401" y="1"/>
                      <a:pt x="7359" y="17"/>
                      <a:pt x="7339" y="56"/>
                    </a:cubicBezTo>
                    <a:cubicBezTo>
                      <a:pt x="4804" y="3559"/>
                      <a:pt x="2336" y="7195"/>
                      <a:pt x="34" y="10830"/>
                    </a:cubicBezTo>
                    <a:cubicBezTo>
                      <a:pt x="1" y="10931"/>
                      <a:pt x="1" y="11031"/>
                      <a:pt x="101" y="11064"/>
                    </a:cubicBezTo>
                    <a:cubicBezTo>
                      <a:pt x="101" y="11064"/>
                      <a:pt x="134" y="11097"/>
                      <a:pt x="167" y="11097"/>
                    </a:cubicBezTo>
                    <a:cubicBezTo>
                      <a:pt x="234" y="11097"/>
                      <a:pt x="267" y="11064"/>
                      <a:pt x="301" y="10997"/>
                    </a:cubicBezTo>
                    <a:cubicBezTo>
                      <a:pt x="2602" y="7361"/>
                      <a:pt x="5071" y="3725"/>
                      <a:pt x="7573" y="223"/>
                    </a:cubicBezTo>
                    <a:cubicBezTo>
                      <a:pt x="7639" y="156"/>
                      <a:pt x="7606" y="56"/>
                      <a:pt x="7539" y="23"/>
                    </a:cubicBezTo>
                    <a:cubicBezTo>
                      <a:pt x="7512" y="9"/>
                      <a:pt x="7478" y="1"/>
                      <a:pt x="7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0">
                <a:extLst>
                  <a:ext uri="{FF2B5EF4-FFF2-40B4-BE49-F238E27FC236}">
                    <a16:creationId xmlns:a16="http://schemas.microsoft.com/office/drawing/2014/main" id="{DD4716DF-1617-C8A9-6BCA-36513D32CE77}"/>
                  </a:ext>
                </a:extLst>
              </p:cNvPr>
              <p:cNvSpPr/>
              <p:nvPr/>
            </p:nvSpPr>
            <p:spPr>
              <a:xfrm>
                <a:off x="2138375" y="4535775"/>
                <a:ext cx="112600" cy="166400"/>
              </a:xfrm>
              <a:custGeom>
                <a:avLst/>
                <a:gdLst/>
                <a:ahLst/>
                <a:cxnLst/>
                <a:rect l="l" t="t" r="r" b="b"/>
                <a:pathLst>
                  <a:path w="4504" h="6656" extrusionOk="0">
                    <a:moveTo>
                      <a:pt x="4320" y="0"/>
                    </a:moveTo>
                    <a:cubicBezTo>
                      <a:pt x="4278" y="0"/>
                      <a:pt x="4236" y="17"/>
                      <a:pt x="4203" y="50"/>
                    </a:cubicBezTo>
                    <a:cubicBezTo>
                      <a:pt x="3236" y="1285"/>
                      <a:pt x="2368" y="2686"/>
                      <a:pt x="1434" y="4187"/>
                    </a:cubicBezTo>
                    <a:cubicBezTo>
                      <a:pt x="1001" y="4921"/>
                      <a:pt x="534" y="5688"/>
                      <a:pt x="33" y="6422"/>
                    </a:cubicBezTo>
                    <a:cubicBezTo>
                      <a:pt x="0" y="6488"/>
                      <a:pt x="33" y="6588"/>
                      <a:pt x="100" y="6655"/>
                    </a:cubicBezTo>
                    <a:lnTo>
                      <a:pt x="167" y="6655"/>
                    </a:lnTo>
                    <a:cubicBezTo>
                      <a:pt x="234" y="6655"/>
                      <a:pt x="267" y="6655"/>
                      <a:pt x="300" y="6588"/>
                    </a:cubicBezTo>
                    <a:cubicBezTo>
                      <a:pt x="801" y="5821"/>
                      <a:pt x="1268" y="5087"/>
                      <a:pt x="1701" y="4354"/>
                    </a:cubicBezTo>
                    <a:cubicBezTo>
                      <a:pt x="2635" y="2852"/>
                      <a:pt x="3469" y="1451"/>
                      <a:pt x="4437" y="251"/>
                    </a:cubicBezTo>
                    <a:cubicBezTo>
                      <a:pt x="4503" y="184"/>
                      <a:pt x="4503" y="84"/>
                      <a:pt x="4437" y="50"/>
                    </a:cubicBezTo>
                    <a:cubicBezTo>
                      <a:pt x="4403" y="17"/>
                      <a:pt x="4362" y="0"/>
                      <a:pt x="43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0">
                <a:extLst>
                  <a:ext uri="{FF2B5EF4-FFF2-40B4-BE49-F238E27FC236}">
                    <a16:creationId xmlns:a16="http://schemas.microsoft.com/office/drawing/2014/main" id="{00A02EF1-C068-0B30-D0DB-C6288A79B61E}"/>
                  </a:ext>
                </a:extLst>
              </p:cNvPr>
              <p:cNvSpPr/>
              <p:nvPr/>
            </p:nvSpPr>
            <p:spPr>
              <a:xfrm>
                <a:off x="2176725" y="4770950"/>
                <a:ext cx="132625" cy="136375"/>
              </a:xfrm>
              <a:custGeom>
                <a:avLst/>
                <a:gdLst/>
                <a:ahLst/>
                <a:cxnLst/>
                <a:rect l="l" t="t" r="r" b="b"/>
                <a:pathLst>
                  <a:path w="5305" h="5455" extrusionOk="0">
                    <a:moveTo>
                      <a:pt x="155" y="0"/>
                    </a:moveTo>
                    <a:cubicBezTo>
                      <a:pt x="117" y="0"/>
                      <a:pt x="84" y="17"/>
                      <a:pt x="67" y="50"/>
                    </a:cubicBezTo>
                    <a:cubicBezTo>
                      <a:pt x="1" y="117"/>
                      <a:pt x="1" y="217"/>
                      <a:pt x="67" y="284"/>
                    </a:cubicBezTo>
                    <a:cubicBezTo>
                      <a:pt x="935" y="1018"/>
                      <a:pt x="1702" y="1885"/>
                      <a:pt x="2436" y="2719"/>
                    </a:cubicBezTo>
                    <a:cubicBezTo>
                      <a:pt x="3236" y="3653"/>
                      <a:pt x="4070" y="4620"/>
                      <a:pt x="5037" y="5421"/>
                    </a:cubicBezTo>
                    <a:cubicBezTo>
                      <a:pt x="5071" y="5421"/>
                      <a:pt x="5104" y="5454"/>
                      <a:pt x="5138" y="5454"/>
                    </a:cubicBezTo>
                    <a:cubicBezTo>
                      <a:pt x="5171" y="5454"/>
                      <a:pt x="5238" y="5421"/>
                      <a:pt x="5271" y="5387"/>
                    </a:cubicBezTo>
                    <a:cubicBezTo>
                      <a:pt x="5304" y="5321"/>
                      <a:pt x="5304" y="5221"/>
                      <a:pt x="5238" y="5154"/>
                    </a:cubicBezTo>
                    <a:cubicBezTo>
                      <a:pt x="4270" y="4387"/>
                      <a:pt x="3470" y="3453"/>
                      <a:pt x="2669" y="2519"/>
                    </a:cubicBezTo>
                    <a:cubicBezTo>
                      <a:pt x="1935" y="1685"/>
                      <a:pt x="1168" y="784"/>
                      <a:pt x="267" y="50"/>
                    </a:cubicBezTo>
                    <a:cubicBezTo>
                      <a:pt x="234" y="17"/>
                      <a:pt x="192" y="0"/>
                      <a:pt x="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0">
                <a:extLst>
                  <a:ext uri="{FF2B5EF4-FFF2-40B4-BE49-F238E27FC236}">
                    <a16:creationId xmlns:a16="http://schemas.microsoft.com/office/drawing/2014/main" id="{68E91B3A-8B98-61F8-AED3-422D8F406594}"/>
                  </a:ext>
                </a:extLst>
              </p:cNvPr>
              <p:cNvSpPr/>
              <p:nvPr/>
            </p:nvSpPr>
            <p:spPr>
              <a:xfrm>
                <a:off x="1843150" y="4700475"/>
                <a:ext cx="229350" cy="25050"/>
              </a:xfrm>
              <a:custGeom>
                <a:avLst/>
                <a:gdLst/>
                <a:ahLst/>
                <a:cxnLst/>
                <a:rect l="l" t="t" r="r" b="b"/>
                <a:pathLst>
                  <a:path w="9174" h="1002" extrusionOk="0">
                    <a:moveTo>
                      <a:pt x="167" y="0"/>
                    </a:moveTo>
                    <a:cubicBezTo>
                      <a:pt x="67" y="0"/>
                      <a:pt x="1" y="67"/>
                      <a:pt x="1" y="167"/>
                    </a:cubicBezTo>
                    <a:cubicBezTo>
                      <a:pt x="1" y="234"/>
                      <a:pt x="67" y="334"/>
                      <a:pt x="167" y="334"/>
                    </a:cubicBezTo>
                    <a:lnTo>
                      <a:pt x="9007" y="1001"/>
                    </a:lnTo>
                    <a:cubicBezTo>
                      <a:pt x="9107" y="1001"/>
                      <a:pt x="9174" y="934"/>
                      <a:pt x="9174" y="868"/>
                    </a:cubicBezTo>
                    <a:cubicBezTo>
                      <a:pt x="9174" y="768"/>
                      <a:pt x="9107" y="701"/>
                      <a:pt x="9040" y="701"/>
                    </a:cubicBezTo>
                    <a:lnTo>
                      <a:pt x="1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0">
                <a:extLst>
                  <a:ext uri="{FF2B5EF4-FFF2-40B4-BE49-F238E27FC236}">
                    <a16:creationId xmlns:a16="http://schemas.microsoft.com/office/drawing/2014/main" id="{3477FBBF-7A0D-0570-2D3B-CDE07E894DA1}"/>
                  </a:ext>
                </a:extLst>
              </p:cNvPr>
              <p:cNvSpPr/>
              <p:nvPr/>
            </p:nvSpPr>
            <p:spPr>
              <a:xfrm>
                <a:off x="3211625" y="3207300"/>
                <a:ext cx="102600" cy="128900"/>
              </a:xfrm>
              <a:custGeom>
                <a:avLst/>
                <a:gdLst/>
                <a:ahLst/>
                <a:cxnLst/>
                <a:rect l="l" t="t" r="r" b="b"/>
                <a:pathLst>
                  <a:path w="4104" h="5156" extrusionOk="0">
                    <a:moveTo>
                      <a:pt x="2703" y="318"/>
                    </a:moveTo>
                    <a:cubicBezTo>
                      <a:pt x="2836" y="318"/>
                      <a:pt x="2970" y="385"/>
                      <a:pt x="3170" y="518"/>
                    </a:cubicBezTo>
                    <a:cubicBezTo>
                      <a:pt x="3303" y="585"/>
                      <a:pt x="3437" y="652"/>
                      <a:pt x="3603" y="752"/>
                    </a:cubicBezTo>
                    <a:cubicBezTo>
                      <a:pt x="3703" y="785"/>
                      <a:pt x="3737" y="819"/>
                      <a:pt x="3770" y="852"/>
                    </a:cubicBezTo>
                    <a:cubicBezTo>
                      <a:pt x="3770" y="885"/>
                      <a:pt x="3770" y="952"/>
                      <a:pt x="3670" y="1119"/>
                    </a:cubicBezTo>
                    <a:cubicBezTo>
                      <a:pt x="3136" y="1953"/>
                      <a:pt x="2736" y="2653"/>
                      <a:pt x="2436" y="3187"/>
                    </a:cubicBezTo>
                    <a:cubicBezTo>
                      <a:pt x="1664" y="4482"/>
                      <a:pt x="1468" y="4810"/>
                      <a:pt x="1238" y="4810"/>
                    </a:cubicBezTo>
                    <a:cubicBezTo>
                      <a:pt x="1160" y="4810"/>
                      <a:pt x="1078" y="4772"/>
                      <a:pt x="968" y="4721"/>
                    </a:cubicBezTo>
                    <a:cubicBezTo>
                      <a:pt x="868" y="4655"/>
                      <a:pt x="735" y="4621"/>
                      <a:pt x="601" y="4555"/>
                    </a:cubicBezTo>
                    <a:cubicBezTo>
                      <a:pt x="468" y="4488"/>
                      <a:pt x="401" y="4455"/>
                      <a:pt x="368" y="4388"/>
                    </a:cubicBezTo>
                    <a:cubicBezTo>
                      <a:pt x="334" y="4288"/>
                      <a:pt x="368" y="4121"/>
                      <a:pt x="501" y="3921"/>
                    </a:cubicBezTo>
                    <a:cubicBezTo>
                      <a:pt x="935" y="3187"/>
                      <a:pt x="1268" y="2587"/>
                      <a:pt x="1535" y="2086"/>
                    </a:cubicBezTo>
                    <a:cubicBezTo>
                      <a:pt x="2136" y="952"/>
                      <a:pt x="2469" y="352"/>
                      <a:pt x="2669" y="318"/>
                    </a:cubicBezTo>
                    <a:close/>
                    <a:moveTo>
                      <a:pt x="2726" y="0"/>
                    </a:moveTo>
                    <a:cubicBezTo>
                      <a:pt x="2686" y="0"/>
                      <a:pt x="2645" y="6"/>
                      <a:pt x="2603" y="18"/>
                    </a:cubicBezTo>
                    <a:cubicBezTo>
                      <a:pt x="2269" y="118"/>
                      <a:pt x="2002" y="552"/>
                      <a:pt x="1235" y="1953"/>
                    </a:cubicBezTo>
                    <a:cubicBezTo>
                      <a:pt x="968" y="2420"/>
                      <a:pt x="635" y="3020"/>
                      <a:pt x="234" y="3787"/>
                    </a:cubicBezTo>
                    <a:cubicBezTo>
                      <a:pt x="67" y="4088"/>
                      <a:pt x="1" y="4288"/>
                      <a:pt x="67" y="4488"/>
                    </a:cubicBezTo>
                    <a:cubicBezTo>
                      <a:pt x="134" y="4688"/>
                      <a:pt x="334" y="4788"/>
                      <a:pt x="501" y="4855"/>
                    </a:cubicBezTo>
                    <a:cubicBezTo>
                      <a:pt x="635" y="4888"/>
                      <a:pt x="735" y="4955"/>
                      <a:pt x="835" y="4988"/>
                    </a:cubicBezTo>
                    <a:cubicBezTo>
                      <a:pt x="1001" y="5088"/>
                      <a:pt x="1135" y="5155"/>
                      <a:pt x="1268" y="5155"/>
                    </a:cubicBezTo>
                    <a:cubicBezTo>
                      <a:pt x="1635" y="5155"/>
                      <a:pt x="1869" y="4721"/>
                      <a:pt x="2703" y="3354"/>
                    </a:cubicBezTo>
                    <a:cubicBezTo>
                      <a:pt x="3003" y="2820"/>
                      <a:pt x="3403" y="2153"/>
                      <a:pt x="3937" y="1286"/>
                    </a:cubicBezTo>
                    <a:cubicBezTo>
                      <a:pt x="4004" y="1152"/>
                      <a:pt x="4104" y="952"/>
                      <a:pt x="4070" y="785"/>
                    </a:cubicBezTo>
                    <a:cubicBezTo>
                      <a:pt x="4004" y="618"/>
                      <a:pt x="3870" y="552"/>
                      <a:pt x="3770" y="485"/>
                    </a:cubicBezTo>
                    <a:cubicBezTo>
                      <a:pt x="3603" y="385"/>
                      <a:pt x="3470" y="318"/>
                      <a:pt x="3336" y="252"/>
                    </a:cubicBezTo>
                    <a:cubicBezTo>
                      <a:pt x="3090" y="115"/>
                      <a:pt x="2911" y="0"/>
                      <a:pt x="2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0">
                <a:extLst>
                  <a:ext uri="{FF2B5EF4-FFF2-40B4-BE49-F238E27FC236}">
                    <a16:creationId xmlns:a16="http://schemas.microsoft.com/office/drawing/2014/main" id="{2BA6D3A8-C9EC-9B88-07E9-DDA8D5F71346}"/>
                  </a:ext>
                </a:extLst>
              </p:cNvPr>
              <p:cNvSpPr/>
              <p:nvPr/>
            </p:nvSpPr>
            <p:spPr>
              <a:xfrm>
                <a:off x="3286675" y="3146550"/>
                <a:ext cx="45900" cy="41200"/>
              </a:xfrm>
              <a:custGeom>
                <a:avLst/>
                <a:gdLst/>
                <a:ahLst/>
                <a:cxnLst/>
                <a:rect l="l" t="t" r="r" b="b"/>
                <a:pathLst>
                  <a:path w="1836" h="1648" extrusionOk="0">
                    <a:moveTo>
                      <a:pt x="170" y="0"/>
                    </a:moveTo>
                    <a:cubicBezTo>
                      <a:pt x="149" y="0"/>
                      <a:pt x="126" y="5"/>
                      <a:pt x="101" y="13"/>
                    </a:cubicBezTo>
                    <a:cubicBezTo>
                      <a:pt x="34" y="46"/>
                      <a:pt x="1" y="146"/>
                      <a:pt x="34" y="213"/>
                    </a:cubicBezTo>
                    <a:cubicBezTo>
                      <a:pt x="134" y="513"/>
                      <a:pt x="368" y="814"/>
                      <a:pt x="701" y="1080"/>
                    </a:cubicBezTo>
                    <a:cubicBezTo>
                      <a:pt x="968" y="1314"/>
                      <a:pt x="1302" y="1447"/>
                      <a:pt x="1602" y="1614"/>
                    </a:cubicBezTo>
                    <a:cubicBezTo>
                      <a:pt x="1602" y="1614"/>
                      <a:pt x="1635" y="1647"/>
                      <a:pt x="1669" y="1647"/>
                    </a:cubicBezTo>
                    <a:cubicBezTo>
                      <a:pt x="1702" y="1647"/>
                      <a:pt x="1769" y="1614"/>
                      <a:pt x="1802" y="1547"/>
                    </a:cubicBezTo>
                    <a:cubicBezTo>
                      <a:pt x="1836" y="1481"/>
                      <a:pt x="1802" y="1381"/>
                      <a:pt x="1735" y="1347"/>
                    </a:cubicBezTo>
                    <a:cubicBezTo>
                      <a:pt x="1435" y="1180"/>
                      <a:pt x="1135" y="1014"/>
                      <a:pt x="868" y="814"/>
                    </a:cubicBezTo>
                    <a:cubicBezTo>
                      <a:pt x="601" y="613"/>
                      <a:pt x="401" y="380"/>
                      <a:pt x="301" y="113"/>
                    </a:cubicBezTo>
                    <a:cubicBezTo>
                      <a:pt x="276" y="38"/>
                      <a:pt x="232"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0">
                <a:extLst>
                  <a:ext uri="{FF2B5EF4-FFF2-40B4-BE49-F238E27FC236}">
                    <a16:creationId xmlns:a16="http://schemas.microsoft.com/office/drawing/2014/main" id="{51EA011B-37E8-FFE1-A70B-FD3D81BEB8D8}"/>
                  </a:ext>
                </a:extLst>
              </p:cNvPr>
              <p:cNvSpPr/>
              <p:nvPr/>
            </p:nvSpPr>
            <p:spPr>
              <a:xfrm>
                <a:off x="2653725" y="4038100"/>
                <a:ext cx="131800" cy="133675"/>
              </a:xfrm>
              <a:custGeom>
                <a:avLst/>
                <a:gdLst/>
                <a:ahLst/>
                <a:cxnLst/>
                <a:rect l="l" t="t" r="r" b="b"/>
                <a:pathLst>
                  <a:path w="5272" h="5347" extrusionOk="0">
                    <a:moveTo>
                      <a:pt x="3479" y="1"/>
                    </a:moveTo>
                    <a:cubicBezTo>
                      <a:pt x="3454" y="1"/>
                      <a:pt x="3429" y="3"/>
                      <a:pt x="3403" y="10"/>
                    </a:cubicBezTo>
                    <a:cubicBezTo>
                      <a:pt x="3270" y="43"/>
                      <a:pt x="3170" y="110"/>
                      <a:pt x="3103" y="177"/>
                    </a:cubicBezTo>
                    <a:cubicBezTo>
                      <a:pt x="2769" y="544"/>
                      <a:pt x="2503" y="944"/>
                      <a:pt x="2236" y="1344"/>
                    </a:cubicBezTo>
                    <a:lnTo>
                      <a:pt x="101" y="4413"/>
                    </a:lnTo>
                    <a:cubicBezTo>
                      <a:pt x="68" y="4480"/>
                      <a:pt x="1" y="4580"/>
                      <a:pt x="34" y="4680"/>
                    </a:cubicBezTo>
                    <a:cubicBezTo>
                      <a:pt x="34" y="4913"/>
                      <a:pt x="301" y="4980"/>
                      <a:pt x="368" y="5013"/>
                    </a:cubicBezTo>
                    <a:lnTo>
                      <a:pt x="1402" y="5347"/>
                    </a:lnTo>
                    <a:lnTo>
                      <a:pt x="1435" y="5347"/>
                    </a:lnTo>
                    <a:cubicBezTo>
                      <a:pt x="1502" y="5347"/>
                      <a:pt x="1569" y="5314"/>
                      <a:pt x="1602" y="5214"/>
                    </a:cubicBezTo>
                    <a:cubicBezTo>
                      <a:pt x="1635" y="5147"/>
                      <a:pt x="1569" y="5047"/>
                      <a:pt x="1502" y="5013"/>
                    </a:cubicBezTo>
                    <a:lnTo>
                      <a:pt x="468" y="4713"/>
                    </a:lnTo>
                    <a:cubicBezTo>
                      <a:pt x="368" y="4680"/>
                      <a:pt x="334" y="4646"/>
                      <a:pt x="334" y="4646"/>
                    </a:cubicBezTo>
                    <a:cubicBezTo>
                      <a:pt x="334" y="4646"/>
                      <a:pt x="368" y="4580"/>
                      <a:pt x="368" y="4580"/>
                    </a:cubicBezTo>
                    <a:lnTo>
                      <a:pt x="2503" y="1511"/>
                    </a:lnTo>
                    <a:cubicBezTo>
                      <a:pt x="2769" y="1144"/>
                      <a:pt x="3036" y="744"/>
                      <a:pt x="3337" y="410"/>
                    </a:cubicBezTo>
                    <a:cubicBezTo>
                      <a:pt x="3370" y="343"/>
                      <a:pt x="3437" y="310"/>
                      <a:pt x="3470" y="310"/>
                    </a:cubicBezTo>
                    <a:cubicBezTo>
                      <a:pt x="3503" y="310"/>
                      <a:pt x="3570" y="343"/>
                      <a:pt x="3637" y="343"/>
                    </a:cubicBezTo>
                    <a:lnTo>
                      <a:pt x="5004" y="1011"/>
                    </a:lnTo>
                    <a:cubicBezTo>
                      <a:pt x="5031" y="1019"/>
                      <a:pt x="5058" y="1024"/>
                      <a:pt x="5084" y="1024"/>
                    </a:cubicBezTo>
                    <a:cubicBezTo>
                      <a:pt x="5153" y="1024"/>
                      <a:pt x="5213" y="993"/>
                      <a:pt x="5238" y="944"/>
                    </a:cubicBezTo>
                    <a:cubicBezTo>
                      <a:pt x="5271" y="877"/>
                      <a:pt x="5238" y="777"/>
                      <a:pt x="5138" y="744"/>
                    </a:cubicBezTo>
                    <a:lnTo>
                      <a:pt x="3770" y="77"/>
                    </a:lnTo>
                    <a:cubicBezTo>
                      <a:pt x="3689" y="50"/>
                      <a:pt x="3586" y="1"/>
                      <a:pt x="34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0">
                <a:extLst>
                  <a:ext uri="{FF2B5EF4-FFF2-40B4-BE49-F238E27FC236}">
                    <a16:creationId xmlns:a16="http://schemas.microsoft.com/office/drawing/2014/main" id="{EDB9173C-84FE-4086-4E23-DFF7A86E4723}"/>
                  </a:ext>
                </a:extLst>
              </p:cNvPr>
              <p:cNvSpPr/>
              <p:nvPr/>
            </p:nvSpPr>
            <p:spPr>
              <a:xfrm>
                <a:off x="2557000" y="3994900"/>
                <a:ext cx="150125" cy="149375"/>
              </a:xfrm>
              <a:custGeom>
                <a:avLst/>
                <a:gdLst/>
                <a:ahLst/>
                <a:cxnLst/>
                <a:rect l="l" t="t" r="r" b="b"/>
                <a:pathLst>
                  <a:path w="6005" h="5975" extrusionOk="0">
                    <a:moveTo>
                      <a:pt x="3551" y="0"/>
                    </a:moveTo>
                    <a:cubicBezTo>
                      <a:pt x="3503" y="0"/>
                      <a:pt x="3457" y="29"/>
                      <a:pt x="3436" y="70"/>
                    </a:cubicBezTo>
                    <a:cubicBezTo>
                      <a:pt x="3369" y="137"/>
                      <a:pt x="3403" y="237"/>
                      <a:pt x="3470" y="303"/>
                    </a:cubicBezTo>
                    <a:cubicBezTo>
                      <a:pt x="4070" y="737"/>
                      <a:pt x="4737" y="1104"/>
                      <a:pt x="5438" y="1371"/>
                    </a:cubicBezTo>
                    <a:cubicBezTo>
                      <a:pt x="5471" y="1404"/>
                      <a:pt x="5571" y="1438"/>
                      <a:pt x="5571" y="1471"/>
                    </a:cubicBezTo>
                    <a:cubicBezTo>
                      <a:pt x="5604" y="1504"/>
                      <a:pt x="5604" y="1604"/>
                      <a:pt x="5471" y="1771"/>
                    </a:cubicBezTo>
                    <a:cubicBezTo>
                      <a:pt x="4570" y="3005"/>
                      <a:pt x="3636" y="4240"/>
                      <a:pt x="2669" y="5440"/>
                    </a:cubicBezTo>
                    <a:cubicBezTo>
                      <a:pt x="2636" y="5507"/>
                      <a:pt x="2569" y="5607"/>
                      <a:pt x="2469" y="5641"/>
                    </a:cubicBezTo>
                    <a:cubicBezTo>
                      <a:pt x="2430" y="5660"/>
                      <a:pt x="2382" y="5668"/>
                      <a:pt x="2330" y="5668"/>
                    </a:cubicBezTo>
                    <a:cubicBezTo>
                      <a:pt x="2204" y="5668"/>
                      <a:pt x="2053" y="5621"/>
                      <a:pt x="1935" y="5574"/>
                    </a:cubicBezTo>
                    <a:cubicBezTo>
                      <a:pt x="1335" y="5307"/>
                      <a:pt x="768" y="4940"/>
                      <a:pt x="267" y="4506"/>
                    </a:cubicBezTo>
                    <a:cubicBezTo>
                      <a:pt x="242" y="4481"/>
                      <a:pt x="211" y="4470"/>
                      <a:pt x="180" y="4470"/>
                    </a:cubicBezTo>
                    <a:cubicBezTo>
                      <a:pt x="129" y="4470"/>
                      <a:pt x="75" y="4499"/>
                      <a:pt x="34" y="4540"/>
                    </a:cubicBezTo>
                    <a:cubicBezTo>
                      <a:pt x="0" y="4607"/>
                      <a:pt x="0" y="4673"/>
                      <a:pt x="67" y="4740"/>
                    </a:cubicBezTo>
                    <a:cubicBezTo>
                      <a:pt x="567" y="5207"/>
                      <a:pt x="1168" y="5574"/>
                      <a:pt x="1802" y="5841"/>
                    </a:cubicBezTo>
                    <a:cubicBezTo>
                      <a:pt x="1968" y="5907"/>
                      <a:pt x="2135" y="5974"/>
                      <a:pt x="2335" y="5974"/>
                    </a:cubicBezTo>
                    <a:cubicBezTo>
                      <a:pt x="2435" y="5974"/>
                      <a:pt x="2536" y="5974"/>
                      <a:pt x="2636" y="5907"/>
                    </a:cubicBezTo>
                    <a:cubicBezTo>
                      <a:pt x="2769" y="5841"/>
                      <a:pt x="2869" y="5707"/>
                      <a:pt x="2936" y="5641"/>
                    </a:cubicBezTo>
                    <a:cubicBezTo>
                      <a:pt x="3870" y="4440"/>
                      <a:pt x="4804" y="3206"/>
                      <a:pt x="5704" y="1971"/>
                    </a:cubicBezTo>
                    <a:cubicBezTo>
                      <a:pt x="5805" y="1871"/>
                      <a:pt x="6005" y="1571"/>
                      <a:pt x="5838" y="1304"/>
                    </a:cubicBezTo>
                    <a:cubicBezTo>
                      <a:pt x="5771" y="1204"/>
                      <a:pt x="5638" y="1137"/>
                      <a:pt x="5538" y="1104"/>
                    </a:cubicBezTo>
                    <a:cubicBezTo>
                      <a:pt x="4871" y="804"/>
                      <a:pt x="4237" y="470"/>
                      <a:pt x="3636" y="37"/>
                    </a:cubicBezTo>
                    <a:cubicBezTo>
                      <a:pt x="3611" y="11"/>
                      <a:pt x="3580" y="0"/>
                      <a:pt x="3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0">
                <a:extLst>
                  <a:ext uri="{FF2B5EF4-FFF2-40B4-BE49-F238E27FC236}">
                    <a16:creationId xmlns:a16="http://schemas.microsoft.com/office/drawing/2014/main" id="{BFC944E5-732B-3F00-A4EC-444B54F3AA95}"/>
                  </a:ext>
                </a:extLst>
              </p:cNvPr>
              <p:cNvSpPr/>
              <p:nvPr/>
            </p:nvSpPr>
            <p:spPr>
              <a:xfrm>
                <a:off x="2552000" y="4156325"/>
                <a:ext cx="98425" cy="43825"/>
              </a:xfrm>
              <a:custGeom>
                <a:avLst/>
                <a:gdLst/>
                <a:ahLst/>
                <a:cxnLst/>
                <a:rect l="l" t="t" r="r" b="b"/>
                <a:pathLst>
                  <a:path w="3937" h="1753" extrusionOk="0">
                    <a:moveTo>
                      <a:pt x="150" y="1"/>
                    </a:moveTo>
                    <a:cubicBezTo>
                      <a:pt x="109" y="1"/>
                      <a:pt x="67" y="18"/>
                      <a:pt x="34" y="51"/>
                    </a:cubicBezTo>
                    <a:cubicBezTo>
                      <a:pt x="0" y="151"/>
                      <a:pt x="0" y="251"/>
                      <a:pt x="67" y="284"/>
                    </a:cubicBezTo>
                    <a:cubicBezTo>
                      <a:pt x="1134" y="1085"/>
                      <a:pt x="2402" y="1619"/>
                      <a:pt x="3736" y="1752"/>
                    </a:cubicBezTo>
                    <a:cubicBezTo>
                      <a:pt x="3836" y="1752"/>
                      <a:pt x="3903" y="1719"/>
                      <a:pt x="3903" y="1619"/>
                    </a:cubicBezTo>
                    <a:cubicBezTo>
                      <a:pt x="3936" y="1552"/>
                      <a:pt x="3870" y="1452"/>
                      <a:pt x="3770" y="1452"/>
                    </a:cubicBezTo>
                    <a:cubicBezTo>
                      <a:pt x="2502" y="1285"/>
                      <a:pt x="1301" y="818"/>
                      <a:pt x="267" y="51"/>
                    </a:cubicBezTo>
                    <a:cubicBezTo>
                      <a:pt x="234" y="18"/>
                      <a:pt x="192"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0">
                <a:extLst>
                  <a:ext uri="{FF2B5EF4-FFF2-40B4-BE49-F238E27FC236}">
                    <a16:creationId xmlns:a16="http://schemas.microsoft.com/office/drawing/2014/main" id="{B6D6D99D-E7AF-1037-546F-FDF0F31991C5}"/>
                  </a:ext>
                </a:extLst>
              </p:cNvPr>
              <p:cNvSpPr/>
              <p:nvPr/>
            </p:nvSpPr>
            <p:spPr>
              <a:xfrm>
                <a:off x="2549500" y="4188850"/>
                <a:ext cx="72575" cy="37150"/>
              </a:xfrm>
              <a:custGeom>
                <a:avLst/>
                <a:gdLst/>
                <a:ahLst/>
                <a:cxnLst/>
                <a:rect l="l" t="t" r="r" b="b"/>
                <a:pathLst>
                  <a:path w="2903" h="1486" extrusionOk="0">
                    <a:moveTo>
                      <a:pt x="150" y="1"/>
                    </a:moveTo>
                    <a:cubicBezTo>
                      <a:pt x="109" y="1"/>
                      <a:pt x="67" y="17"/>
                      <a:pt x="34" y="51"/>
                    </a:cubicBezTo>
                    <a:cubicBezTo>
                      <a:pt x="0" y="118"/>
                      <a:pt x="0" y="218"/>
                      <a:pt x="34" y="251"/>
                    </a:cubicBezTo>
                    <a:cubicBezTo>
                      <a:pt x="767" y="951"/>
                      <a:pt x="1735" y="1385"/>
                      <a:pt x="2735" y="1485"/>
                    </a:cubicBezTo>
                    <a:cubicBezTo>
                      <a:pt x="2836" y="1485"/>
                      <a:pt x="2902" y="1418"/>
                      <a:pt x="2902" y="1352"/>
                    </a:cubicBezTo>
                    <a:cubicBezTo>
                      <a:pt x="2902" y="1252"/>
                      <a:pt x="2836" y="1185"/>
                      <a:pt x="2769" y="1185"/>
                    </a:cubicBezTo>
                    <a:cubicBezTo>
                      <a:pt x="1835" y="1085"/>
                      <a:pt x="934" y="685"/>
                      <a:pt x="267" y="51"/>
                    </a:cubicBezTo>
                    <a:cubicBezTo>
                      <a:pt x="234" y="17"/>
                      <a:pt x="192" y="1"/>
                      <a:pt x="1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0">
                <a:extLst>
                  <a:ext uri="{FF2B5EF4-FFF2-40B4-BE49-F238E27FC236}">
                    <a16:creationId xmlns:a16="http://schemas.microsoft.com/office/drawing/2014/main" id="{C7CF3B2E-0BB0-6440-1A98-3E65113E4B43}"/>
                  </a:ext>
                </a:extLst>
              </p:cNvPr>
              <p:cNvSpPr/>
              <p:nvPr/>
            </p:nvSpPr>
            <p:spPr>
              <a:xfrm>
                <a:off x="2767975" y="3869800"/>
                <a:ext cx="80925" cy="49300"/>
              </a:xfrm>
              <a:custGeom>
                <a:avLst/>
                <a:gdLst/>
                <a:ahLst/>
                <a:cxnLst/>
                <a:rect l="l" t="t" r="r" b="b"/>
                <a:pathLst>
                  <a:path w="3237" h="1972" extrusionOk="0">
                    <a:moveTo>
                      <a:pt x="182" y="1"/>
                    </a:moveTo>
                    <a:cubicBezTo>
                      <a:pt x="134" y="1"/>
                      <a:pt x="88" y="29"/>
                      <a:pt x="67" y="70"/>
                    </a:cubicBezTo>
                    <a:cubicBezTo>
                      <a:pt x="1" y="137"/>
                      <a:pt x="34" y="237"/>
                      <a:pt x="101" y="271"/>
                    </a:cubicBezTo>
                    <a:cubicBezTo>
                      <a:pt x="1001" y="938"/>
                      <a:pt x="1969" y="1505"/>
                      <a:pt x="3003" y="1972"/>
                    </a:cubicBezTo>
                    <a:lnTo>
                      <a:pt x="3070" y="1972"/>
                    </a:lnTo>
                    <a:cubicBezTo>
                      <a:pt x="3103" y="1972"/>
                      <a:pt x="3170" y="1938"/>
                      <a:pt x="3203" y="1872"/>
                    </a:cubicBezTo>
                    <a:cubicBezTo>
                      <a:pt x="3236" y="1805"/>
                      <a:pt x="3203" y="1705"/>
                      <a:pt x="3103" y="1672"/>
                    </a:cubicBezTo>
                    <a:cubicBezTo>
                      <a:pt x="2102" y="1238"/>
                      <a:pt x="1168" y="704"/>
                      <a:pt x="268" y="37"/>
                    </a:cubicBezTo>
                    <a:cubicBezTo>
                      <a:pt x="242" y="12"/>
                      <a:pt x="212"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0">
                <a:extLst>
                  <a:ext uri="{FF2B5EF4-FFF2-40B4-BE49-F238E27FC236}">
                    <a16:creationId xmlns:a16="http://schemas.microsoft.com/office/drawing/2014/main" id="{0159C324-D98E-F823-1AD3-52267CC11D64}"/>
                  </a:ext>
                </a:extLst>
              </p:cNvPr>
              <p:cNvSpPr/>
              <p:nvPr/>
            </p:nvSpPr>
            <p:spPr>
              <a:xfrm>
                <a:off x="2765475" y="3904350"/>
                <a:ext cx="64250" cy="34775"/>
              </a:xfrm>
              <a:custGeom>
                <a:avLst/>
                <a:gdLst/>
                <a:ahLst/>
                <a:cxnLst/>
                <a:rect l="l" t="t" r="r" b="b"/>
                <a:pathLst>
                  <a:path w="2570" h="1391" extrusionOk="0">
                    <a:moveTo>
                      <a:pt x="175" y="1"/>
                    </a:moveTo>
                    <a:cubicBezTo>
                      <a:pt x="129" y="1"/>
                      <a:pt x="87" y="17"/>
                      <a:pt x="67" y="56"/>
                    </a:cubicBezTo>
                    <a:cubicBezTo>
                      <a:pt x="1" y="89"/>
                      <a:pt x="1" y="189"/>
                      <a:pt x="67" y="256"/>
                    </a:cubicBezTo>
                    <a:cubicBezTo>
                      <a:pt x="701" y="857"/>
                      <a:pt x="1535" y="1257"/>
                      <a:pt x="2369" y="1390"/>
                    </a:cubicBezTo>
                    <a:lnTo>
                      <a:pt x="2402" y="1390"/>
                    </a:lnTo>
                    <a:cubicBezTo>
                      <a:pt x="2469" y="1390"/>
                      <a:pt x="2536" y="1324"/>
                      <a:pt x="2569" y="1257"/>
                    </a:cubicBezTo>
                    <a:cubicBezTo>
                      <a:pt x="2569" y="1157"/>
                      <a:pt x="2502" y="1090"/>
                      <a:pt x="2436" y="1057"/>
                    </a:cubicBezTo>
                    <a:cubicBezTo>
                      <a:pt x="1635" y="957"/>
                      <a:pt x="868" y="590"/>
                      <a:pt x="268" y="23"/>
                    </a:cubicBezTo>
                    <a:cubicBezTo>
                      <a:pt x="240" y="9"/>
                      <a:pt x="207" y="1"/>
                      <a:pt x="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4" name="Google Shape;2834;p60">
              <a:extLst>
                <a:ext uri="{FF2B5EF4-FFF2-40B4-BE49-F238E27FC236}">
                  <a16:creationId xmlns:a16="http://schemas.microsoft.com/office/drawing/2014/main" id="{CDA12520-2812-DC5B-C1D3-7156C85C4892}"/>
                </a:ext>
              </a:extLst>
            </p:cNvPr>
            <p:cNvGrpSpPr/>
            <p:nvPr/>
          </p:nvGrpSpPr>
          <p:grpSpPr>
            <a:xfrm>
              <a:off x="8120570" y="3867720"/>
              <a:ext cx="186507" cy="314399"/>
              <a:chOff x="1421025" y="1637275"/>
              <a:chExt cx="270300" cy="455650"/>
            </a:xfrm>
          </p:grpSpPr>
          <p:cxnSp>
            <p:nvCxnSpPr>
              <p:cNvPr id="2835" name="Google Shape;2835;p60">
                <a:extLst>
                  <a:ext uri="{FF2B5EF4-FFF2-40B4-BE49-F238E27FC236}">
                    <a16:creationId xmlns:a16="http://schemas.microsoft.com/office/drawing/2014/main" id="{95CC0CDF-7946-2895-FCBC-FCB3C4960A7C}"/>
                  </a:ext>
                </a:extLst>
              </p:cNvPr>
              <p:cNvCxnSpPr/>
              <p:nvPr/>
            </p:nvCxnSpPr>
            <p:spPr>
              <a:xfrm>
                <a:off x="1421025" y="1637275"/>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836" name="Google Shape;2836;p60">
                <a:extLst>
                  <a:ext uri="{FF2B5EF4-FFF2-40B4-BE49-F238E27FC236}">
                    <a16:creationId xmlns:a16="http://schemas.microsoft.com/office/drawing/2014/main" id="{91DF5054-A838-D815-D224-6EB0D9F6F9F4}"/>
                  </a:ext>
                </a:extLst>
              </p:cNvPr>
              <p:cNvCxnSpPr/>
              <p:nvPr/>
            </p:nvCxnSpPr>
            <p:spPr>
              <a:xfrm>
                <a:off x="1421025" y="1789158"/>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837" name="Google Shape;2837;p60">
                <a:extLst>
                  <a:ext uri="{FF2B5EF4-FFF2-40B4-BE49-F238E27FC236}">
                    <a16:creationId xmlns:a16="http://schemas.microsoft.com/office/drawing/2014/main" id="{85E4F9BC-28B2-7BB2-3AC8-AC0A720F7531}"/>
                  </a:ext>
                </a:extLst>
              </p:cNvPr>
              <p:cNvCxnSpPr/>
              <p:nvPr/>
            </p:nvCxnSpPr>
            <p:spPr>
              <a:xfrm>
                <a:off x="1421025" y="1941042"/>
                <a:ext cx="270300" cy="0"/>
              </a:xfrm>
              <a:prstGeom prst="straightConnector1">
                <a:avLst/>
              </a:prstGeom>
              <a:noFill/>
              <a:ln w="9525" cap="flat" cmpd="sng">
                <a:solidFill>
                  <a:schemeClr val="dk1"/>
                </a:solidFill>
                <a:prstDash val="solid"/>
                <a:round/>
                <a:headEnd type="none" w="med" len="med"/>
                <a:tailEnd type="none" w="med" len="med"/>
              </a:ln>
            </p:spPr>
          </p:cxnSp>
          <p:cxnSp>
            <p:nvCxnSpPr>
              <p:cNvPr id="2838" name="Google Shape;2838;p60">
                <a:extLst>
                  <a:ext uri="{FF2B5EF4-FFF2-40B4-BE49-F238E27FC236}">
                    <a16:creationId xmlns:a16="http://schemas.microsoft.com/office/drawing/2014/main" id="{B603669B-5AB2-B3E6-C2F4-DF9B040F722A}"/>
                  </a:ext>
                </a:extLst>
              </p:cNvPr>
              <p:cNvCxnSpPr/>
              <p:nvPr/>
            </p:nvCxnSpPr>
            <p:spPr>
              <a:xfrm>
                <a:off x="1421025" y="2092925"/>
                <a:ext cx="270300" cy="0"/>
              </a:xfrm>
              <a:prstGeom prst="straightConnector1">
                <a:avLst/>
              </a:prstGeom>
              <a:noFill/>
              <a:ln w="9525" cap="flat" cmpd="sng">
                <a:solidFill>
                  <a:schemeClr val="dk1"/>
                </a:solidFill>
                <a:prstDash val="solid"/>
                <a:round/>
                <a:headEnd type="none" w="med" len="med"/>
                <a:tailEnd type="none" w="med" len="med"/>
              </a:ln>
            </p:spPr>
          </p:cxnSp>
        </p:grpSp>
        <p:sp>
          <p:nvSpPr>
            <p:cNvPr id="2839" name="Google Shape;2839;p60">
              <a:extLst>
                <a:ext uri="{FF2B5EF4-FFF2-40B4-BE49-F238E27FC236}">
                  <a16:creationId xmlns:a16="http://schemas.microsoft.com/office/drawing/2014/main" id="{ED0B180D-7EE5-4F73-3F24-5F0E3CB8DCBC}"/>
                </a:ext>
              </a:extLst>
            </p:cNvPr>
            <p:cNvSpPr/>
            <p:nvPr/>
          </p:nvSpPr>
          <p:spPr>
            <a:xfrm rot="10800000" flipH="1">
              <a:off x="6085000" y="1493295"/>
              <a:ext cx="264000" cy="2283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BM Plex Sans"/>
                <a:ea typeface="IBM Plex Sans"/>
                <a:cs typeface="IBM Plex Sans"/>
                <a:sym typeface="IBM Plex Sans"/>
              </a:endParaRPr>
            </a:p>
          </p:txBody>
        </p:sp>
      </p:grpSp>
      <p:grpSp>
        <p:nvGrpSpPr>
          <p:cNvPr id="4" name="Google Shape;2746;p60">
            <a:extLst>
              <a:ext uri="{FF2B5EF4-FFF2-40B4-BE49-F238E27FC236}">
                <a16:creationId xmlns:a16="http://schemas.microsoft.com/office/drawing/2014/main" id="{C5AF60BC-69D3-EC11-CC39-ECF63002ED5B}"/>
              </a:ext>
            </a:extLst>
          </p:cNvPr>
          <p:cNvGrpSpPr/>
          <p:nvPr/>
        </p:nvGrpSpPr>
        <p:grpSpPr>
          <a:xfrm>
            <a:off x="1001664" y="1915156"/>
            <a:ext cx="356196" cy="265631"/>
            <a:chOff x="5216456" y="3725484"/>
            <a:chExt cx="356196" cy="265631"/>
          </a:xfrm>
        </p:grpSpPr>
        <p:sp>
          <p:nvSpPr>
            <p:cNvPr id="5" name="Google Shape;2747;p60">
              <a:extLst>
                <a:ext uri="{FF2B5EF4-FFF2-40B4-BE49-F238E27FC236}">
                  <a16:creationId xmlns:a16="http://schemas.microsoft.com/office/drawing/2014/main" id="{FCF443EE-17A0-723A-4D17-92CC924A7A94}"/>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748;p60">
              <a:extLst>
                <a:ext uri="{FF2B5EF4-FFF2-40B4-BE49-F238E27FC236}">
                  <a16:creationId xmlns:a16="http://schemas.microsoft.com/office/drawing/2014/main" id="{0FC78C9F-DA74-E726-694F-B6CE29C7630D}"/>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Marcador de Posição do Número do Diapositivo 1">
            <a:extLst>
              <a:ext uri="{FF2B5EF4-FFF2-40B4-BE49-F238E27FC236}">
                <a16:creationId xmlns:a16="http://schemas.microsoft.com/office/drawing/2014/main" id="{AF9782F8-4FB1-B11E-EDDA-2DCDFF23E53A}"/>
              </a:ext>
            </a:extLst>
          </p:cNvPr>
          <p:cNvSpPr>
            <a:spLocks noGrp="1"/>
          </p:cNvSpPr>
          <p:nvPr>
            <p:ph type="sldNum" sz="quarter" idx="11"/>
          </p:nvPr>
        </p:nvSpPr>
        <p:spPr/>
        <p:txBody>
          <a:bodyPr/>
          <a:lstStyle/>
          <a:p>
            <a:fld id="{79F01021-183D-4F51-9BD8-6D90E73A8F08}" type="slidenum">
              <a:rPr lang="pt-PT" smtClean="0"/>
              <a:t>56</a:t>
            </a:fld>
            <a:endParaRPr lang="pt-PT"/>
          </a:p>
        </p:txBody>
      </p:sp>
    </p:spTree>
    <p:extLst>
      <p:ext uri="{BB962C8B-B14F-4D97-AF65-F5344CB8AC3E}">
        <p14:creationId xmlns:p14="http://schemas.microsoft.com/office/powerpoint/2010/main" val="3186117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812A340C-5B88-CE14-2FAC-1CD91D73D793}"/>
              </a:ext>
            </a:extLst>
          </p:cNvPr>
          <p:cNvSpPr>
            <a:spLocks noGrp="1"/>
          </p:cNvSpPr>
          <p:nvPr>
            <p:ph type="sldNum" sz="quarter" idx="11"/>
          </p:nvPr>
        </p:nvSpPr>
        <p:spPr/>
        <p:txBody>
          <a:bodyPr/>
          <a:lstStyle/>
          <a:p>
            <a:fld id="{79F01021-183D-4F51-9BD8-6D90E73A8F08}" type="slidenum">
              <a:rPr lang="pt-PT" smtClean="0"/>
              <a:t>6</a:t>
            </a:fld>
            <a:endParaRPr lang="pt-PT"/>
          </a:p>
        </p:txBody>
      </p:sp>
      <p:sp>
        <p:nvSpPr>
          <p:cNvPr id="10" name="CaixaDeTexto 9">
            <a:extLst>
              <a:ext uri="{FF2B5EF4-FFF2-40B4-BE49-F238E27FC236}">
                <a16:creationId xmlns:a16="http://schemas.microsoft.com/office/drawing/2014/main" id="{7F08C167-1B5A-04F9-EA7D-0718152EBBB0}"/>
              </a:ext>
            </a:extLst>
          </p:cNvPr>
          <p:cNvSpPr txBox="1"/>
          <p:nvPr/>
        </p:nvSpPr>
        <p:spPr>
          <a:xfrm>
            <a:off x="3064119" y="213662"/>
            <a:ext cx="3393831" cy="400110"/>
          </a:xfrm>
          <a:prstGeom prst="rect">
            <a:avLst/>
          </a:prstGeom>
          <a:noFill/>
        </p:spPr>
        <p:txBody>
          <a:bodyPr wrap="square" rtlCol="0">
            <a:spAutoFit/>
          </a:bodyPr>
          <a:lstStyle/>
          <a:p>
            <a:pPr algn="ctr"/>
            <a:r>
              <a:rPr lang="pt-PT" sz="2000">
                <a:solidFill>
                  <a:schemeClr val="tx1"/>
                </a:solidFill>
              </a:rPr>
              <a:t>Equações de Kirsch</a:t>
            </a:r>
          </a:p>
        </p:txBody>
      </p:sp>
      <p:sp>
        <p:nvSpPr>
          <p:cNvPr id="11" name="CaixaDeTexto 10">
            <a:extLst>
              <a:ext uri="{FF2B5EF4-FFF2-40B4-BE49-F238E27FC236}">
                <a16:creationId xmlns:a16="http://schemas.microsoft.com/office/drawing/2014/main" id="{E927D80A-04F8-410C-F665-FDE5A424F2C1}"/>
              </a:ext>
            </a:extLst>
          </p:cNvPr>
          <p:cNvSpPr txBox="1"/>
          <p:nvPr/>
        </p:nvSpPr>
        <p:spPr>
          <a:xfrm>
            <a:off x="849183" y="1149402"/>
            <a:ext cx="4429872"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pt-PT">
                <a:solidFill>
                  <a:schemeClr val="tx1"/>
                </a:solidFill>
              </a:rPr>
              <a:t>Capazes de aproximar os fatores de concentração de tensões em zonas furadas.</a:t>
            </a:r>
          </a:p>
        </p:txBody>
      </p:sp>
      <p:sp>
        <p:nvSpPr>
          <p:cNvPr id="12" name="CaixaDeTexto 11">
            <a:extLst>
              <a:ext uri="{FF2B5EF4-FFF2-40B4-BE49-F238E27FC236}">
                <a16:creationId xmlns:a16="http://schemas.microsoft.com/office/drawing/2014/main" id="{E0AFE57E-50B7-FC56-16C2-3A8B0AD65B47}"/>
              </a:ext>
            </a:extLst>
          </p:cNvPr>
          <p:cNvSpPr txBox="1"/>
          <p:nvPr/>
        </p:nvSpPr>
        <p:spPr>
          <a:xfrm>
            <a:off x="849183" y="1800179"/>
            <a:ext cx="4429872" cy="523220"/>
          </a:xfrm>
          <a:prstGeom prst="rect">
            <a:avLst/>
          </a:prstGeom>
          <a:noFill/>
        </p:spPr>
        <p:txBody>
          <a:bodyPr wrap="square" rtlCol="0">
            <a:spAutoFit/>
          </a:bodyPr>
          <a:lstStyle/>
          <a:p>
            <a:pPr marL="285750" indent="-285750">
              <a:buClr>
                <a:schemeClr val="tx1"/>
              </a:buClr>
              <a:buFont typeface="Arial" panose="020B0604020202020204" pitchFamily="34" charset="0"/>
              <a:buChar char="→"/>
            </a:pPr>
            <a:r>
              <a:rPr lang="pt-PT">
                <a:solidFill>
                  <a:schemeClr val="tx1"/>
                </a:solidFill>
              </a:rPr>
              <a:t>Usadas quando temos apenas um único furo circular numa placa infinita.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6B904B-D783-DA40-CD4E-FC676BD98DFE}"/>
                  </a:ext>
                </a:extLst>
              </p:cNvPr>
              <p:cNvSpPr txBox="1"/>
              <p:nvPr/>
            </p:nvSpPr>
            <p:spPr>
              <a:xfrm>
                <a:off x="767918" y="2820102"/>
                <a:ext cx="3711914" cy="488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a:rPr lang="pt-PT" b="0" i="1" smtClean="0">
                              <a:solidFill>
                                <a:schemeClr val="tx1"/>
                              </a:solidFill>
                              <a:latin typeface="Cambria Math" panose="02040503050406030204" pitchFamily="18" charset="0"/>
                            </a:rPr>
                            <m:t>𝑟𝑟</m:t>
                          </m:r>
                        </m:sub>
                      </m:sSub>
                      <m:r>
                        <a:rPr lang="pt-PT" b="0" i="1" smtClean="0">
                          <a:solidFill>
                            <a:schemeClr val="tx1"/>
                          </a:solidFill>
                          <a:latin typeface="Cambria Math" panose="02040503050406030204" pitchFamily="18" charset="0"/>
                        </a:rPr>
                        <m:t>=</m:t>
                      </m:r>
                      <m:f>
                        <m:fPr>
                          <m:ctrlPr>
                            <a:rPr lang="pt-PT" b="0" i="1" smtClean="0">
                              <a:solidFill>
                                <a:schemeClr val="tx1"/>
                              </a:solidFill>
                              <a:latin typeface="Cambria Math" panose="02040503050406030204" pitchFamily="18" charset="0"/>
                            </a:rPr>
                          </m:ctrlPr>
                        </m:fPr>
                        <m:num>
                          <m:r>
                            <m:rPr>
                              <m:sty m:val="p"/>
                            </m:rPr>
                            <a:rPr lang="el-GR" b="0" i="1" smtClean="0">
                              <a:solidFill>
                                <a:schemeClr val="tx1"/>
                              </a:solidFill>
                              <a:latin typeface="Cambria Math" panose="02040503050406030204" pitchFamily="18" charset="0"/>
                            </a:rPr>
                            <m:t>σ</m:t>
                          </m:r>
                        </m:num>
                        <m:den>
                          <m:r>
                            <a:rPr lang="pt-PT" b="0" i="1" smtClean="0">
                              <a:solidFill>
                                <a:schemeClr val="tx1"/>
                              </a:solidFill>
                              <a:latin typeface="Cambria Math" panose="02040503050406030204" pitchFamily="18" charset="0"/>
                            </a:rPr>
                            <m:t>2</m:t>
                          </m:r>
                        </m:den>
                      </m:f>
                      <m:d>
                        <m:dPr>
                          <m:ctrlPr>
                            <a:rPr lang="pt-PT" b="0" i="1" smtClean="0">
                              <a:solidFill>
                                <a:schemeClr val="tx1"/>
                              </a:solidFill>
                              <a:latin typeface="Cambria Math" panose="02040503050406030204" pitchFamily="18" charset="0"/>
                            </a:rPr>
                          </m:ctrlPr>
                        </m:dPr>
                        <m:e>
                          <m:r>
                            <a:rPr lang="pt-PT" b="0" i="1" smtClean="0">
                              <a:solidFill>
                                <a:schemeClr val="tx1"/>
                              </a:solidFill>
                              <a:latin typeface="Cambria Math" panose="02040503050406030204" pitchFamily="18" charset="0"/>
                            </a:rPr>
                            <m:t>1−</m:t>
                          </m:r>
                          <m:f>
                            <m:fPr>
                              <m:ctrlPr>
                                <a:rPr lang="pt-PT" b="0" i="1" smtClean="0">
                                  <a:solidFill>
                                    <a:schemeClr val="tx1"/>
                                  </a:solidFill>
                                  <a:latin typeface="Cambria Math" panose="02040503050406030204" pitchFamily="18" charset="0"/>
                                </a:rPr>
                              </m:ctrlPr>
                            </m:fPr>
                            <m:num>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𝑎</m:t>
                                  </m:r>
                                </m:e>
                                <m:sup>
                                  <m:r>
                                    <a:rPr lang="pt-PT" b="0" i="1" smtClean="0">
                                      <a:solidFill>
                                        <a:schemeClr val="tx1"/>
                                      </a:solidFill>
                                      <a:latin typeface="Cambria Math" panose="02040503050406030204" pitchFamily="18" charset="0"/>
                                    </a:rPr>
                                    <m:t>2</m:t>
                                  </m:r>
                                </m:sup>
                              </m:sSup>
                            </m:num>
                            <m:den>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𝑟</m:t>
                                  </m:r>
                                </m:e>
                                <m:sup>
                                  <m:r>
                                    <a:rPr lang="pt-PT" b="0" i="1" smtClean="0">
                                      <a:solidFill>
                                        <a:schemeClr val="tx1"/>
                                      </a:solidFill>
                                      <a:latin typeface="Cambria Math" panose="02040503050406030204" pitchFamily="18" charset="0"/>
                                    </a:rPr>
                                    <m:t>2</m:t>
                                  </m:r>
                                </m:sup>
                              </m:sSup>
                            </m:den>
                          </m:f>
                        </m:e>
                      </m:d>
                      <m:r>
                        <a:rPr lang="pt-PT" b="0" i="1" smtClean="0">
                          <a:solidFill>
                            <a:schemeClr val="tx1"/>
                          </a:solidFill>
                          <a:latin typeface="Cambria Math" panose="02040503050406030204" pitchFamily="18" charset="0"/>
                        </a:rPr>
                        <m:t>+</m:t>
                      </m:r>
                      <m:f>
                        <m:fPr>
                          <m:ctrlPr>
                            <a:rPr lang="pt-PT" b="0" i="1" smtClean="0">
                              <a:solidFill>
                                <a:schemeClr val="tx1"/>
                              </a:solidFill>
                              <a:latin typeface="Cambria Math" panose="02040503050406030204" pitchFamily="18" charset="0"/>
                            </a:rPr>
                          </m:ctrlPr>
                        </m:fPr>
                        <m:num>
                          <m:r>
                            <m:rPr>
                              <m:sty m:val="p"/>
                            </m:rPr>
                            <a:rPr lang="el-GR" b="0" i="1" smtClean="0">
                              <a:solidFill>
                                <a:schemeClr val="tx1"/>
                              </a:solidFill>
                              <a:latin typeface="Cambria Math" panose="02040503050406030204" pitchFamily="18" charset="0"/>
                            </a:rPr>
                            <m:t>σ</m:t>
                          </m:r>
                        </m:num>
                        <m:den>
                          <m:r>
                            <a:rPr lang="pt-PT" b="0" i="1" smtClean="0">
                              <a:solidFill>
                                <a:schemeClr val="tx1"/>
                              </a:solidFill>
                              <a:latin typeface="Cambria Math" panose="02040503050406030204" pitchFamily="18" charset="0"/>
                            </a:rPr>
                            <m:t>2</m:t>
                          </m:r>
                        </m:den>
                      </m:f>
                      <m:d>
                        <m:dPr>
                          <m:ctrlPr>
                            <a:rPr lang="pt-PT" b="0" i="1" smtClean="0">
                              <a:solidFill>
                                <a:schemeClr val="tx1"/>
                              </a:solidFill>
                              <a:latin typeface="Cambria Math" panose="02040503050406030204" pitchFamily="18" charset="0"/>
                            </a:rPr>
                          </m:ctrlPr>
                        </m:dPr>
                        <m:e>
                          <m:r>
                            <a:rPr lang="pt-PT" b="0" i="1" smtClean="0">
                              <a:solidFill>
                                <a:schemeClr val="tx1"/>
                              </a:solidFill>
                              <a:latin typeface="Cambria Math" panose="02040503050406030204" pitchFamily="18" charset="0"/>
                            </a:rPr>
                            <m:t>1+3</m:t>
                          </m:r>
                          <m:f>
                            <m:fPr>
                              <m:ctrlPr>
                                <a:rPr lang="pt-PT" b="0" i="1" smtClean="0">
                                  <a:solidFill>
                                    <a:schemeClr val="tx1"/>
                                  </a:solidFill>
                                  <a:latin typeface="Cambria Math" panose="02040503050406030204" pitchFamily="18" charset="0"/>
                                </a:rPr>
                              </m:ctrlPr>
                            </m:fPr>
                            <m:num>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𝑎</m:t>
                                  </m:r>
                                </m:e>
                                <m:sup>
                                  <m:r>
                                    <a:rPr lang="pt-PT" b="0" i="1" smtClean="0">
                                      <a:solidFill>
                                        <a:schemeClr val="tx1"/>
                                      </a:solidFill>
                                      <a:latin typeface="Cambria Math" panose="02040503050406030204" pitchFamily="18" charset="0"/>
                                    </a:rPr>
                                    <m:t>4</m:t>
                                  </m:r>
                                </m:sup>
                              </m:sSup>
                            </m:num>
                            <m:den>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𝑟</m:t>
                                  </m:r>
                                </m:e>
                                <m:sup>
                                  <m:r>
                                    <a:rPr lang="pt-PT" b="0" i="1" smtClean="0">
                                      <a:solidFill>
                                        <a:schemeClr val="tx1"/>
                                      </a:solidFill>
                                      <a:latin typeface="Cambria Math" panose="02040503050406030204" pitchFamily="18" charset="0"/>
                                    </a:rPr>
                                    <m:t>4</m:t>
                                  </m:r>
                                </m:sup>
                              </m:sSup>
                            </m:den>
                          </m:f>
                          <m:r>
                            <a:rPr lang="pt-PT" b="0" i="1" smtClean="0">
                              <a:solidFill>
                                <a:schemeClr val="tx1"/>
                              </a:solidFill>
                              <a:latin typeface="Cambria Math" panose="02040503050406030204" pitchFamily="18" charset="0"/>
                            </a:rPr>
                            <m:t>−4</m:t>
                          </m:r>
                          <m:f>
                            <m:fPr>
                              <m:ctrlPr>
                                <a:rPr lang="pt-PT" b="0" i="1" smtClean="0">
                                  <a:solidFill>
                                    <a:schemeClr val="tx1"/>
                                  </a:solidFill>
                                  <a:latin typeface="Cambria Math" panose="02040503050406030204" pitchFamily="18" charset="0"/>
                                </a:rPr>
                              </m:ctrlPr>
                            </m:fPr>
                            <m:num>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𝑎</m:t>
                                  </m:r>
                                </m:e>
                                <m:sup>
                                  <m:r>
                                    <a:rPr lang="pt-PT" b="0" i="1" smtClean="0">
                                      <a:solidFill>
                                        <a:schemeClr val="tx1"/>
                                      </a:solidFill>
                                      <a:latin typeface="Cambria Math" panose="02040503050406030204" pitchFamily="18" charset="0"/>
                                    </a:rPr>
                                    <m:t>2</m:t>
                                  </m:r>
                                </m:sup>
                              </m:sSup>
                            </m:num>
                            <m:den>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𝑟</m:t>
                                  </m:r>
                                </m:e>
                                <m:sup>
                                  <m:r>
                                    <a:rPr lang="pt-PT" b="0" i="1" smtClean="0">
                                      <a:solidFill>
                                        <a:schemeClr val="tx1"/>
                                      </a:solidFill>
                                      <a:latin typeface="Cambria Math" panose="02040503050406030204" pitchFamily="18" charset="0"/>
                                    </a:rPr>
                                    <m:t>2</m:t>
                                  </m:r>
                                </m:sup>
                              </m:sSup>
                            </m:den>
                          </m:f>
                        </m:e>
                      </m:d>
                      <m:r>
                        <m:rPr>
                          <m:sty m:val="p"/>
                        </m:rPr>
                        <a:rPr lang="pt-PT" b="0" i="0" smtClean="0">
                          <a:solidFill>
                            <a:schemeClr val="tx1"/>
                          </a:solidFill>
                          <a:latin typeface="Cambria Math" panose="02040503050406030204" pitchFamily="18" charset="0"/>
                        </a:rPr>
                        <m:t>cos</m:t>
                      </m:r>
                      <m:r>
                        <a:rPr lang="pt-PT" b="0" i="1" smtClean="0">
                          <a:solidFill>
                            <a:schemeClr val="tx1"/>
                          </a:solidFill>
                          <a:latin typeface="Cambria Math" panose="02040503050406030204" pitchFamily="18" charset="0"/>
                        </a:rPr>
                        <m:t>⁡(2</m:t>
                      </m:r>
                      <m:r>
                        <a:rPr lang="pt-PT" b="0" i="1" smtClean="0">
                          <a:solidFill>
                            <a:schemeClr val="tx1"/>
                          </a:solidFill>
                          <a:latin typeface="Cambria Math" panose="02040503050406030204" pitchFamily="18" charset="0"/>
                          <a:ea typeface="Cambria Math" panose="02040503050406030204" pitchFamily="18" charset="0"/>
                        </a:rPr>
                        <m:t>𝜃</m:t>
                      </m:r>
                      <m:r>
                        <a:rPr lang="pt-PT" b="0" i="1" smtClean="0">
                          <a:solidFill>
                            <a:schemeClr val="tx1"/>
                          </a:solidFill>
                          <a:latin typeface="Cambria Math" panose="02040503050406030204" pitchFamily="18" charset="0"/>
                        </a:rPr>
                        <m:t>)</m:t>
                      </m:r>
                    </m:oMath>
                  </m:oMathPara>
                </a14:m>
                <a:endParaRPr lang="pt-PT">
                  <a:solidFill>
                    <a:schemeClr val="tx1"/>
                  </a:solidFill>
                </a:endParaRPr>
              </a:p>
            </p:txBody>
          </p:sp>
        </mc:Choice>
        <mc:Fallback xmlns="">
          <p:sp>
            <p:nvSpPr>
              <p:cNvPr id="14" name="CaixaDeTexto 13">
                <a:extLst>
                  <a:ext uri="{FF2B5EF4-FFF2-40B4-BE49-F238E27FC236}">
                    <a16:creationId xmlns:a16="http://schemas.microsoft.com/office/drawing/2014/main" id="{726B904B-D783-DA40-CD4E-FC676BD98DFE}"/>
                  </a:ext>
                </a:extLst>
              </p:cNvPr>
              <p:cNvSpPr txBox="1">
                <a:spLocks noRot="1" noChangeAspect="1" noMove="1" noResize="1" noEditPoints="1" noAdjustHandles="1" noChangeArrowheads="1" noChangeShapeType="1" noTextEdit="1"/>
              </p:cNvSpPr>
              <p:nvPr/>
            </p:nvSpPr>
            <p:spPr>
              <a:xfrm>
                <a:off x="767918" y="2820102"/>
                <a:ext cx="3711914" cy="488339"/>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333EC5C3-21FC-FD9D-B41F-74FADFC9F336}"/>
                  </a:ext>
                </a:extLst>
              </p:cNvPr>
              <p:cNvSpPr txBox="1"/>
              <p:nvPr/>
            </p:nvSpPr>
            <p:spPr>
              <a:xfrm>
                <a:off x="767918" y="3470879"/>
                <a:ext cx="3225307" cy="488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a:rPr lang="pt-PT" i="1" smtClean="0">
                              <a:solidFill>
                                <a:schemeClr val="tx1"/>
                              </a:solidFill>
                              <a:latin typeface="Cambria Math" panose="02040503050406030204" pitchFamily="18" charset="0"/>
                              <a:ea typeface="Cambria Math" panose="02040503050406030204" pitchFamily="18" charset="0"/>
                            </a:rPr>
                            <m:t>𝜃𝜃</m:t>
                          </m:r>
                        </m:sub>
                      </m:sSub>
                      <m:r>
                        <a:rPr lang="pt-PT" b="0" i="1" smtClean="0">
                          <a:solidFill>
                            <a:schemeClr val="tx1"/>
                          </a:solidFill>
                          <a:latin typeface="Cambria Math" panose="02040503050406030204" pitchFamily="18" charset="0"/>
                        </a:rPr>
                        <m:t>=</m:t>
                      </m:r>
                      <m:f>
                        <m:fPr>
                          <m:ctrlPr>
                            <a:rPr lang="pt-PT" b="0" i="1" smtClean="0">
                              <a:solidFill>
                                <a:schemeClr val="tx1"/>
                              </a:solidFill>
                              <a:latin typeface="Cambria Math" panose="02040503050406030204" pitchFamily="18" charset="0"/>
                            </a:rPr>
                          </m:ctrlPr>
                        </m:fPr>
                        <m:num>
                          <m:r>
                            <a:rPr lang="pt-PT" b="0" i="1" smtClean="0">
                              <a:solidFill>
                                <a:schemeClr val="tx1"/>
                              </a:solidFill>
                              <a:latin typeface="Cambria Math" panose="02040503050406030204" pitchFamily="18" charset="0"/>
                              <a:ea typeface="Cambria Math" panose="02040503050406030204" pitchFamily="18" charset="0"/>
                            </a:rPr>
                            <m:t>𝜎</m:t>
                          </m:r>
                        </m:num>
                        <m:den>
                          <m:r>
                            <a:rPr lang="pt-PT" b="0" i="1" smtClean="0">
                              <a:solidFill>
                                <a:schemeClr val="tx1"/>
                              </a:solidFill>
                              <a:latin typeface="Cambria Math" panose="02040503050406030204" pitchFamily="18" charset="0"/>
                            </a:rPr>
                            <m:t>2</m:t>
                          </m:r>
                        </m:den>
                      </m:f>
                      <m:d>
                        <m:dPr>
                          <m:ctrlPr>
                            <a:rPr lang="pt-PT" b="0" i="1" smtClean="0">
                              <a:solidFill>
                                <a:schemeClr val="tx1"/>
                              </a:solidFill>
                              <a:latin typeface="Cambria Math" panose="02040503050406030204" pitchFamily="18" charset="0"/>
                            </a:rPr>
                          </m:ctrlPr>
                        </m:dPr>
                        <m:e>
                          <m:r>
                            <a:rPr lang="pt-PT" b="0" i="1" smtClean="0">
                              <a:solidFill>
                                <a:schemeClr val="tx1"/>
                              </a:solidFill>
                              <a:latin typeface="Cambria Math" panose="02040503050406030204" pitchFamily="18" charset="0"/>
                            </a:rPr>
                            <m:t>1+</m:t>
                          </m:r>
                          <m:f>
                            <m:fPr>
                              <m:ctrlPr>
                                <a:rPr lang="pt-PT" b="0" i="1" smtClean="0">
                                  <a:solidFill>
                                    <a:schemeClr val="tx1"/>
                                  </a:solidFill>
                                  <a:latin typeface="Cambria Math" panose="02040503050406030204" pitchFamily="18" charset="0"/>
                                </a:rPr>
                              </m:ctrlPr>
                            </m:fPr>
                            <m:num>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𝑎</m:t>
                                  </m:r>
                                </m:e>
                                <m:sup>
                                  <m:r>
                                    <a:rPr lang="pt-PT" b="0" i="1" smtClean="0">
                                      <a:solidFill>
                                        <a:schemeClr val="tx1"/>
                                      </a:solidFill>
                                      <a:latin typeface="Cambria Math" panose="02040503050406030204" pitchFamily="18" charset="0"/>
                                    </a:rPr>
                                    <m:t>2</m:t>
                                  </m:r>
                                </m:sup>
                              </m:sSup>
                            </m:num>
                            <m:den>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𝑟</m:t>
                                  </m:r>
                                </m:e>
                                <m:sup>
                                  <m:r>
                                    <a:rPr lang="pt-PT" b="0" i="1" smtClean="0">
                                      <a:solidFill>
                                        <a:schemeClr val="tx1"/>
                                      </a:solidFill>
                                      <a:latin typeface="Cambria Math" panose="02040503050406030204" pitchFamily="18" charset="0"/>
                                    </a:rPr>
                                    <m:t>2</m:t>
                                  </m:r>
                                </m:sup>
                              </m:sSup>
                            </m:den>
                          </m:f>
                        </m:e>
                      </m:d>
                      <m:r>
                        <a:rPr lang="pt-PT" b="0" i="1" smtClean="0">
                          <a:solidFill>
                            <a:schemeClr val="tx1"/>
                          </a:solidFill>
                          <a:latin typeface="Cambria Math" panose="02040503050406030204" pitchFamily="18" charset="0"/>
                        </a:rPr>
                        <m:t>−</m:t>
                      </m:r>
                      <m:f>
                        <m:fPr>
                          <m:ctrlPr>
                            <a:rPr lang="pt-PT" b="0" i="1" smtClean="0">
                              <a:solidFill>
                                <a:schemeClr val="tx1"/>
                              </a:solidFill>
                              <a:latin typeface="Cambria Math" panose="02040503050406030204" pitchFamily="18" charset="0"/>
                            </a:rPr>
                          </m:ctrlPr>
                        </m:fPr>
                        <m:num>
                          <m:r>
                            <a:rPr lang="pt-PT" b="0" i="1" smtClean="0">
                              <a:solidFill>
                                <a:schemeClr val="tx1"/>
                              </a:solidFill>
                              <a:latin typeface="Cambria Math" panose="02040503050406030204" pitchFamily="18" charset="0"/>
                              <a:ea typeface="Cambria Math" panose="02040503050406030204" pitchFamily="18" charset="0"/>
                            </a:rPr>
                            <m:t>𝜎</m:t>
                          </m:r>
                        </m:num>
                        <m:den>
                          <m:r>
                            <a:rPr lang="pt-PT" b="0" i="1" smtClean="0">
                              <a:solidFill>
                                <a:schemeClr val="tx1"/>
                              </a:solidFill>
                              <a:latin typeface="Cambria Math" panose="02040503050406030204" pitchFamily="18" charset="0"/>
                            </a:rPr>
                            <m:t>2</m:t>
                          </m:r>
                        </m:den>
                      </m:f>
                      <m:d>
                        <m:dPr>
                          <m:ctrlPr>
                            <a:rPr lang="pt-PT" b="0" i="1" smtClean="0">
                              <a:solidFill>
                                <a:schemeClr val="tx1"/>
                              </a:solidFill>
                              <a:latin typeface="Cambria Math" panose="02040503050406030204" pitchFamily="18" charset="0"/>
                            </a:rPr>
                          </m:ctrlPr>
                        </m:dPr>
                        <m:e>
                          <m:r>
                            <a:rPr lang="pt-PT" b="0" i="1" smtClean="0">
                              <a:solidFill>
                                <a:schemeClr val="tx1"/>
                              </a:solidFill>
                              <a:latin typeface="Cambria Math" panose="02040503050406030204" pitchFamily="18" charset="0"/>
                            </a:rPr>
                            <m:t>1+3</m:t>
                          </m:r>
                          <m:f>
                            <m:fPr>
                              <m:ctrlPr>
                                <a:rPr lang="pt-PT" b="0" i="1" smtClean="0">
                                  <a:solidFill>
                                    <a:schemeClr val="tx1"/>
                                  </a:solidFill>
                                  <a:latin typeface="Cambria Math" panose="02040503050406030204" pitchFamily="18" charset="0"/>
                                </a:rPr>
                              </m:ctrlPr>
                            </m:fPr>
                            <m:num>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𝑎</m:t>
                                  </m:r>
                                </m:e>
                                <m:sup>
                                  <m:r>
                                    <a:rPr lang="pt-PT" b="0" i="1" smtClean="0">
                                      <a:solidFill>
                                        <a:schemeClr val="tx1"/>
                                      </a:solidFill>
                                      <a:latin typeface="Cambria Math" panose="02040503050406030204" pitchFamily="18" charset="0"/>
                                    </a:rPr>
                                    <m:t>4</m:t>
                                  </m:r>
                                </m:sup>
                              </m:sSup>
                            </m:num>
                            <m:den>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𝑟</m:t>
                                  </m:r>
                                </m:e>
                                <m:sup>
                                  <m:r>
                                    <a:rPr lang="pt-PT" b="0" i="1" smtClean="0">
                                      <a:solidFill>
                                        <a:schemeClr val="tx1"/>
                                      </a:solidFill>
                                      <a:latin typeface="Cambria Math" panose="02040503050406030204" pitchFamily="18" charset="0"/>
                                    </a:rPr>
                                    <m:t>4</m:t>
                                  </m:r>
                                </m:sup>
                              </m:sSup>
                            </m:den>
                          </m:f>
                        </m:e>
                      </m:d>
                      <m:r>
                        <m:rPr>
                          <m:sty m:val="p"/>
                        </m:rPr>
                        <a:rPr lang="pt-PT" b="0" i="0" smtClean="0">
                          <a:solidFill>
                            <a:schemeClr val="tx1"/>
                          </a:solidFill>
                          <a:latin typeface="Cambria Math" panose="02040503050406030204" pitchFamily="18" charset="0"/>
                        </a:rPr>
                        <m:t>cos</m:t>
                      </m:r>
                      <m:r>
                        <a:rPr lang="pt-PT" b="0" i="1" smtClean="0">
                          <a:solidFill>
                            <a:schemeClr val="tx1"/>
                          </a:solidFill>
                          <a:latin typeface="Cambria Math" panose="02040503050406030204" pitchFamily="18" charset="0"/>
                        </a:rPr>
                        <m:t>⁡(2</m:t>
                      </m:r>
                      <m:r>
                        <a:rPr lang="pt-PT" b="0" i="1" smtClean="0">
                          <a:solidFill>
                            <a:schemeClr val="tx1"/>
                          </a:solidFill>
                          <a:latin typeface="Cambria Math" panose="02040503050406030204" pitchFamily="18" charset="0"/>
                          <a:ea typeface="Cambria Math" panose="02040503050406030204" pitchFamily="18" charset="0"/>
                        </a:rPr>
                        <m:t>𝜃</m:t>
                      </m:r>
                      <m:r>
                        <a:rPr lang="pt-PT" b="0" i="1" smtClean="0">
                          <a:solidFill>
                            <a:schemeClr val="tx1"/>
                          </a:solidFill>
                          <a:latin typeface="Cambria Math" panose="02040503050406030204" pitchFamily="18" charset="0"/>
                        </a:rPr>
                        <m:t>)</m:t>
                      </m:r>
                    </m:oMath>
                  </m:oMathPara>
                </a14:m>
                <a:endParaRPr lang="pt-PT"/>
              </a:p>
            </p:txBody>
          </p:sp>
        </mc:Choice>
        <mc:Fallback xmlns="">
          <p:sp>
            <p:nvSpPr>
              <p:cNvPr id="15" name="CaixaDeTexto 14">
                <a:extLst>
                  <a:ext uri="{FF2B5EF4-FFF2-40B4-BE49-F238E27FC236}">
                    <a16:creationId xmlns:a16="http://schemas.microsoft.com/office/drawing/2014/main" id="{333EC5C3-21FC-FD9D-B41F-74FADFC9F336}"/>
                  </a:ext>
                </a:extLst>
              </p:cNvPr>
              <p:cNvSpPr txBox="1">
                <a:spLocks noRot="1" noChangeAspect="1" noMove="1" noResize="1" noEditPoints="1" noAdjustHandles="1" noChangeArrowheads="1" noChangeShapeType="1" noTextEdit="1"/>
              </p:cNvSpPr>
              <p:nvPr/>
            </p:nvSpPr>
            <p:spPr>
              <a:xfrm>
                <a:off x="767918" y="3470879"/>
                <a:ext cx="3225307" cy="488339"/>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C71A71B0-EC6B-0DDF-A870-0463750AE7E0}"/>
                  </a:ext>
                </a:extLst>
              </p:cNvPr>
              <p:cNvSpPr txBox="1"/>
              <p:nvPr/>
            </p:nvSpPr>
            <p:spPr>
              <a:xfrm>
                <a:off x="767918" y="4121656"/>
                <a:ext cx="2581604" cy="488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a:rPr lang="pt-PT" b="0" i="1" smtClean="0">
                              <a:solidFill>
                                <a:schemeClr val="tx1"/>
                              </a:solidFill>
                              <a:latin typeface="Cambria Math" panose="02040503050406030204" pitchFamily="18" charset="0"/>
                            </a:rPr>
                            <m:t>𝑟</m:t>
                          </m:r>
                          <m:r>
                            <a:rPr lang="pt-PT" b="0" i="1" smtClean="0">
                              <a:solidFill>
                                <a:schemeClr val="tx1"/>
                              </a:solidFill>
                              <a:latin typeface="Cambria Math" panose="02040503050406030204" pitchFamily="18" charset="0"/>
                              <a:ea typeface="Cambria Math" panose="02040503050406030204" pitchFamily="18" charset="0"/>
                            </a:rPr>
                            <m:t>𝜃</m:t>
                          </m:r>
                        </m:sub>
                      </m:sSub>
                      <m:r>
                        <a:rPr lang="pt-PT" b="0" i="1" smtClean="0">
                          <a:solidFill>
                            <a:schemeClr val="tx1"/>
                          </a:solidFill>
                          <a:latin typeface="Cambria Math" panose="02040503050406030204" pitchFamily="18" charset="0"/>
                        </a:rPr>
                        <m:t>=−</m:t>
                      </m:r>
                      <m:f>
                        <m:fPr>
                          <m:ctrlPr>
                            <a:rPr lang="pt-PT" b="0" i="1" smtClean="0">
                              <a:solidFill>
                                <a:schemeClr val="tx1"/>
                              </a:solidFill>
                              <a:latin typeface="Cambria Math" panose="02040503050406030204" pitchFamily="18" charset="0"/>
                            </a:rPr>
                          </m:ctrlPr>
                        </m:fPr>
                        <m:num>
                          <m:r>
                            <a:rPr lang="pt-PT" b="0" i="1" smtClean="0">
                              <a:solidFill>
                                <a:schemeClr val="tx1"/>
                              </a:solidFill>
                              <a:latin typeface="Cambria Math" panose="02040503050406030204" pitchFamily="18" charset="0"/>
                              <a:ea typeface="Cambria Math" panose="02040503050406030204" pitchFamily="18" charset="0"/>
                            </a:rPr>
                            <m:t>𝜎</m:t>
                          </m:r>
                        </m:num>
                        <m:den>
                          <m:r>
                            <a:rPr lang="pt-PT" b="0" i="1" smtClean="0">
                              <a:solidFill>
                                <a:schemeClr val="tx1"/>
                              </a:solidFill>
                              <a:latin typeface="Cambria Math" panose="02040503050406030204" pitchFamily="18" charset="0"/>
                            </a:rPr>
                            <m:t>2</m:t>
                          </m:r>
                        </m:den>
                      </m:f>
                      <m:d>
                        <m:dPr>
                          <m:ctrlPr>
                            <a:rPr lang="pt-PT" b="0" i="1" smtClean="0">
                              <a:solidFill>
                                <a:schemeClr val="tx1"/>
                              </a:solidFill>
                              <a:latin typeface="Cambria Math" panose="02040503050406030204" pitchFamily="18" charset="0"/>
                            </a:rPr>
                          </m:ctrlPr>
                        </m:dPr>
                        <m:e>
                          <m:r>
                            <a:rPr lang="pt-PT" b="0" i="1" smtClean="0">
                              <a:solidFill>
                                <a:schemeClr val="tx1"/>
                              </a:solidFill>
                              <a:latin typeface="Cambria Math" panose="02040503050406030204" pitchFamily="18" charset="0"/>
                            </a:rPr>
                            <m:t>1−3</m:t>
                          </m:r>
                          <m:f>
                            <m:fPr>
                              <m:ctrlPr>
                                <a:rPr lang="pt-PT" b="0" i="1" smtClean="0">
                                  <a:solidFill>
                                    <a:schemeClr val="tx1"/>
                                  </a:solidFill>
                                  <a:latin typeface="Cambria Math" panose="02040503050406030204" pitchFamily="18" charset="0"/>
                                </a:rPr>
                              </m:ctrlPr>
                            </m:fPr>
                            <m:num>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𝑎</m:t>
                                  </m:r>
                                </m:e>
                                <m:sup>
                                  <m:r>
                                    <a:rPr lang="pt-PT" b="0" i="1" smtClean="0">
                                      <a:solidFill>
                                        <a:schemeClr val="tx1"/>
                                      </a:solidFill>
                                      <a:latin typeface="Cambria Math" panose="02040503050406030204" pitchFamily="18" charset="0"/>
                                    </a:rPr>
                                    <m:t>4</m:t>
                                  </m:r>
                                </m:sup>
                              </m:sSup>
                            </m:num>
                            <m:den>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𝑟</m:t>
                                  </m:r>
                                </m:e>
                                <m:sup>
                                  <m:r>
                                    <a:rPr lang="pt-PT" b="0" i="1" smtClean="0">
                                      <a:solidFill>
                                        <a:schemeClr val="tx1"/>
                                      </a:solidFill>
                                      <a:latin typeface="Cambria Math" panose="02040503050406030204" pitchFamily="18" charset="0"/>
                                    </a:rPr>
                                    <m:t>4</m:t>
                                  </m:r>
                                </m:sup>
                              </m:sSup>
                            </m:den>
                          </m:f>
                          <m:r>
                            <a:rPr lang="pt-PT" b="0" i="1" smtClean="0">
                              <a:solidFill>
                                <a:schemeClr val="tx1"/>
                              </a:solidFill>
                              <a:latin typeface="Cambria Math" panose="02040503050406030204" pitchFamily="18" charset="0"/>
                            </a:rPr>
                            <m:t>+2</m:t>
                          </m:r>
                          <m:f>
                            <m:fPr>
                              <m:ctrlPr>
                                <a:rPr lang="pt-PT" b="0" i="1" smtClean="0">
                                  <a:solidFill>
                                    <a:schemeClr val="tx1"/>
                                  </a:solidFill>
                                  <a:latin typeface="Cambria Math" panose="02040503050406030204" pitchFamily="18" charset="0"/>
                                </a:rPr>
                              </m:ctrlPr>
                            </m:fPr>
                            <m:num>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𝑎</m:t>
                                  </m:r>
                                </m:e>
                                <m:sup>
                                  <m:r>
                                    <a:rPr lang="pt-PT" b="0" i="1" smtClean="0">
                                      <a:solidFill>
                                        <a:schemeClr val="tx1"/>
                                      </a:solidFill>
                                      <a:latin typeface="Cambria Math" panose="02040503050406030204" pitchFamily="18" charset="0"/>
                                    </a:rPr>
                                    <m:t>2</m:t>
                                  </m:r>
                                </m:sup>
                              </m:sSup>
                            </m:num>
                            <m:den>
                              <m:sSup>
                                <m:sSupPr>
                                  <m:ctrlPr>
                                    <a:rPr lang="pt-PT" b="0" i="1" smtClean="0">
                                      <a:solidFill>
                                        <a:schemeClr val="tx1"/>
                                      </a:solidFill>
                                      <a:latin typeface="Cambria Math" panose="02040503050406030204" pitchFamily="18" charset="0"/>
                                    </a:rPr>
                                  </m:ctrlPr>
                                </m:sSupPr>
                                <m:e>
                                  <m:r>
                                    <a:rPr lang="pt-PT" b="0" i="1" smtClean="0">
                                      <a:solidFill>
                                        <a:schemeClr val="tx1"/>
                                      </a:solidFill>
                                      <a:latin typeface="Cambria Math" panose="02040503050406030204" pitchFamily="18" charset="0"/>
                                    </a:rPr>
                                    <m:t>𝑟</m:t>
                                  </m:r>
                                </m:e>
                                <m:sup>
                                  <m:r>
                                    <a:rPr lang="pt-PT" b="0" i="1" smtClean="0">
                                      <a:solidFill>
                                        <a:schemeClr val="tx1"/>
                                      </a:solidFill>
                                      <a:latin typeface="Cambria Math" panose="02040503050406030204" pitchFamily="18" charset="0"/>
                                    </a:rPr>
                                    <m:t>2</m:t>
                                  </m:r>
                                </m:sup>
                              </m:sSup>
                            </m:den>
                          </m:f>
                        </m:e>
                      </m:d>
                      <m:r>
                        <a:rPr lang="pt-PT" b="0" i="1" smtClean="0">
                          <a:solidFill>
                            <a:schemeClr val="tx1"/>
                          </a:solidFill>
                          <a:latin typeface="Cambria Math" panose="02040503050406030204" pitchFamily="18" charset="0"/>
                        </a:rPr>
                        <m:t>𝑠𝑖𝑛</m:t>
                      </m:r>
                      <m:r>
                        <m:rPr>
                          <m:sty m:val="p"/>
                        </m:rPr>
                        <a:rPr lang="el-GR" b="0" i="1" smtClean="0">
                          <a:solidFill>
                            <a:schemeClr val="tx1"/>
                          </a:solidFill>
                          <a:latin typeface="Cambria Math" panose="02040503050406030204" pitchFamily="18" charset="0"/>
                        </a:rPr>
                        <m:t>θ</m:t>
                      </m:r>
                    </m:oMath>
                  </m:oMathPara>
                </a14:m>
                <a:endParaRPr lang="pt-PT"/>
              </a:p>
            </p:txBody>
          </p:sp>
        </mc:Choice>
        <mc:Fallback xmlns="">
          <p:sp>
            <p:nvSpPr>
              <p:cNvPr id="16" name="CaixaDeTexto 15">
                <a:extLst>
                  <a:ext uri="{FF2B5EF4-FFF2-40B4-BE49-F238E27FC236}">
                    <a16:creationId xmlns:a16="http://schemas.microsoft.com/office/drawing/2014/main" id="{C71A71B0-EC6B-0DDF-A870-0463750AE7E0}"/>
                  </a:ext>
                </a:extLst>
              </p:cNvPr>
              <p:cNvSpPr txBox="1">
                <a:spLocks noRot="1" noChangeAspect="1" noMove="1" noResize="1" noEditPoints="1" noAdjustHandles="1" noChangeArrowheads="1" noChangeShapeType="1" noTextEdit="1"/>
              </p:cNvSpPr>
              <p:nvPr/>
            </p:nvSpPr>
            <p:spPr>
              <a:xfrm>
                <a:off x="767918" y="4121656"/>
                <a:ext cx="2581604" cy="488339"/>
              </a:xfrm>
              <a:prstGeom prst="rect">
                <a:avLst/>
              </a:prstGeom>
              <a:blipFill>
                <a:blip r:embed="rId4"/>
                <a:stretch>
                  <a:fillRect/>
                </a:stretch>
              </a:blipFill>
            </p:spPr>
            <p:txBody>
              <a:bodyPr/>
              <a:lstStyle/>
              <a:p>
                <a:r>
                  <a:rPr lang="en-US">
                    <a:noFill/>
                  </a:rPr>
                  <a:t> </a:t>
                </a:r>
              </a:p>
            </p:txBody>
          </p:sp>
        </mc:Fallback>
      </mc:AlternateContent>
      <p:sp>
        <p:nvSpPr>
          <p:cNvPr id="17" name="Retângulo 16">
            <a:extLst>
              <a:ext uri="{FF2B5EF4-FFF2-40B4-BE49-F238E27FC236}">
                <a16:creationId xmlns:a16="http://schemas.microsoft.com/office/drawing/2014/main" id="{35FC5301-A38C-F922-D025-1343199554F4}"/>
              </a:ext>
            </a:extLst>
          </p:cNvPr>
          <p:cNvSpPr/>
          <p:nvPr/>
        </p:nvSpPr>
        <p:spPr>
          <a:xfrm>
            <a:off x="6553114" y="1620776"/>
            <a:ext cx="1541926" cy="2449034"/>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Oval 17">
            <a:extLst>
              <a:ext uri="{FF2B5EF4-FFF2-40B4-BE49-F238E27FC236}">
                <a16:creationId xmlns:a16="http://schemas.microsoft.com/office/drawing/2014/main" id="{EFA32EC2-E5AB-3D4D-4CF4-D6B1EB314DA5}"/>
              </a:ext>
            </a:extLst>
          </p:cNvPr>
          <p:cNvSpPr/>
          <p:nvPr/>
        </p:nvSpPr>
        <p:spPr>
          <a:xfrm>
            <a:off x="7182035" y="2707689"/>
            <a:ext cx="284085" cy="275208"/>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0" name="Conexão reta 19">
            <a:extLst>
              <a:ext uri="{FF2B5EF4-FFF2-40B4-BE49-F238E27FC236}">
                <a16:creationId xmlns:a16="http://schemas.microsoft.com/office/drawing/2014/main" id="{BA555EBD-D386-54D1-8EF0-397FB4D79F6C}"/>
              </a:ext>
            </a:extLst>
          </p:cNvPr>
          <p:cNvCxnSpPr/>
          <p:nvPr/>
        </p:nvCxnSpPr>
        <p:spPr>
          <a:xfrm>
            <a:off x="7324077" y="1239715"/>
            <a:ext cx="0" cy="3370280"/>
          </a:xfrm>
          <a:prstGeom prst="line">
            <a:avLst/>
          </a:pr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1" name="Sinal de Multiplicação 20">
            <a:extLst>
              <a:ext uri="{FF2B5EF4-FFF2-40B4-BE49-F238E27FC236}">
                <a16:creationId xmlns:a16="http://schemas.microsoft.com/office/drawing/2014/main" id="{69ED2F8A-B19C-D846-8D91-510B928C143C}"/>
              </a:ext>
            </a:extLst>
          </p:cNvPr>
          <p:cNvSpPr/>
          <p:nvPr/>
        </p:nvSpPr>
        <p:spPr>
          <a:xfrm>
            <a:off x="6635263" y="2446861"/>
            <a:ext cx="202222" cy="162438"/>
          </a:xfrm>
          <a:prstGeom prst="mathMultiply">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23" name="Conexão reta 22">
            <a:extLst>
              <a:ext uri="{FF2B5EF4-FFF2-40B4-BE49-F238E27FC236}">
                <a16:creationId xmlns:a16="http://schemas.microsoft.com/office/drawing/2014/main" id="{0C8B1ADE-25D8-284D-7CCF-6DCA170B84F3}"/>
              </a:ext>
            </a:extLst>
          </p:cNvPr>
          <p:cNvCxnSpPr>
            <a:cxnSpLocks/>
            <a:stCxn id="21" idx="2"/>
          </p:cNvCxnSpPr>
          <p:nvPr/>
        </p:nvCxnSpPr>
        <p:spPr>
          <a:xfrm>
            <a:off x="6788916" y="2570285"/>
            <a:ext cx="535161" cy="275008"/>
          </a:xfrm>
          <a:prstGeom prst="line">
            <a:avLst/>
          </a:prstGeom>
        </p:spPr>
        <p:style>
          <a:lnRef idx="1">
            <a:schemeClr val="accent1"/>
          </a:lnRef>
          <a:fillRef idx="0">
            <a:schemeClr val="accent1"/>
          </a:fillRef>
          <a:effectRef idx="0">
            <a:schemeClr val="accent1"/>
          </a:effectRef>
          <a:fontRef idx="minor">
            <a:schemeClr val="tx1"/>
          </a:fontRef>
        </p:style>
      </p:cxnSp>
      <p:sp>
        <p:nvSpPr>
          <p:cNvPr id="27" name="CaixaDeTexto 26">
            <a:extLst>
              <a:ext uri="{FF2B5EF4-FFF2-40B4-BE49-F238E27FC236}">
                <a16:creationId xmlns:a16="http://schemas.microsoft.com/office/drawing/2014/main" id="{1CBCEFA7-F0FC-B4B3-08B1-535DDF559176}"/>
              </a:ext>
            </a:extLst>
          </p:cNvPr>
          <p:cNvSpPr txBox="1"/>
          <p:nvPr/>
        </p:nvSpPr>
        <p:spPr>
          <a:xfrm>
            <a:off x="6666624" y="2590686"/>
            <a:ext cx="506020" cy="307777"/>
          </a:xfrm>
          <a:prstGeom prst="rect">
            <a:avLst/>
          </a:prstGeom>
          <a:noFill/>
        </p:spPr>
        <p:txBody>
          <a:bodyPr wrap="square" rtlCol="0">
            <a:spAutoFit/>
          </a:bodyPr>
          <a:lstStyle/>
          <a:p>
            <a:pPr algn="ctr"/>
            <a:r>
              <a:rPr lang="pt-PT"/>
              <a:t>r</a:t>
            </a:r>
          </a:p>
        </p:txBody>
      </p:sp>
      <p:sp>
        <p:nvSpPr>
          <p:cNvPr id="28" name="Seta: Curvada Para Cima 27">
            <a:extLst>
              <a:ext uri="{FF2B5EF4-FFF2-40B4-BE49-F238E27FC236}">
                <a16:creationId xmlns:a16="http://schemas.microsoft.com/office/drawing/2014/main" id="{D5F0A428-B88C-66D9-3B23-BCA22041B844}"/>
              </a:ext>
            </a:extLst>
          </p:cNvPr>
          <p:cNvSpPr/>
          <p:nvPr/>
        </p:nvSpPr>
        <p:spPr>
          <a:xfrm rot="9487042">
            <a:off x="6704637" y="2201276"/>
            <a:ext cx="584761" cy="148691"/>
          </a:xfrm>
          <a:prstGeom prst="curvedUpArrow">
            <a:avLst/>
          </a:prstGeom>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solidFill>
                <a:schemeClr val="tx1"/>
              </a:solidFill>
            </a:endParaRPr>
          </a:p>
        </p:txBody>
      </p:sp>
      <p:sp>
        <p:nvSpPr>
          <p:cNvPr id="29" name="CaixaDeTexto 28">
            <a:extLst>
              <a:ext uri="{FF2B5EF4-FFF2-40B4-BE49-F238E27FC236}">
                <a16:creationId xmlns:a16="http://schemas.microsoft.com/office/drawing/2014/main" id="{56DCE464-1966-3C3D-EF92-FC1CAA8AF33C}"/>
              </a:ext>
            </a:extLst>
          </p:cNvPr>
          <p:cNvSpPr txBox="1"/>
          <p:nvPr/>
        </p:nvSpPr>
        <p:spPr>
          <a:xfrm>
            <a:off x="6598714" y="1915782"/>
            <a:ext cx="641839" cy="307777"/>
          </a:xfrm>
          <a:prstGeom prst="rect">
            <a:avLst/>
          </a:prstGeom>
          <a:noFill/>
        </p:spPr>
        <p:txBody>
          <a:bodyPr wrap="square" rtlCol="0">
            <a:spAutoFit/>
          </a:bodyPr>
          <a:lstStyle/>
          <a:p>
            <a:pPr algn="ctr"/>
            <a:r>
              <a:rPr lang="el-GR"/>
              <a:t>θ</a:t>
            </a:r>
            <a:endParaRPr lang="pt-PT"/>
          </a:p>
        </p:txBody>
      </p:sp>
      <p:sp>
        <p:nvSpPr>
          <p:cNvPr id="30" name="Seta: Para a Direita 29">
            <a:extLst>
              <a:ext uri="{FF2B5EF4-FFF2-40B4-BE49-F238E27FC236}">
                <a16:creationId xmlns:a16="http://schemas.microsoft.com/office/drawing/2014/main" id="{5DAF24BE-AE11-8A5C-86A4-61FDC247ED73}"/>
              </a:ext>
            </a:extLst>
          </p:cNvPr>
          <p:cNvSpPr/>
          <p:nvPr/>
        </p:nvSpPr>
        <p:spPr>
          <a:xfrm rot="16200000">
            <a:off x="6978136" y="1185739"/>
            <a:ext cx="678721" cy="1538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Seta: Para a Direita 30">
            <a:extLst>
              <a:ext uri="{FF2B5EF4-FFF2-40B4-BE49-F238E27FC236}">
                <a16:creationId xmlns:a16="http://schemas.microsoft.com/office/drawing/2014/main" id="{172CBC9D-1B46-2E39-414E-080A99EE67E0}"/>
              </a:ext>
            </a:extLst>
          </p:cNvPr>
          <p:cNvSpPr/>
          <p:nvPr/>
        </p:nvSpPr>
        <p:spPr>
          <a:xfrm rot="5400000">
            <a:off x="6978135" y="4384073"/>
            <a:ext cx="678721" cy="15388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6476609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35CC195C-2CC4-000D-3BA7-2C2C337D0E3C}"/>
              </a:ext>
            </a:extLst>
          </p:cNvPr>
          <p:cNvSpPr>
            <a:spLocks noGrp="1"/>
          </p:cNvSpPr>
          <p:nvPr>
            <p:ph type="sldNum" sz="quarter" idx="11"/>
          </p:nvPr>
        </p:nvSpPr>
        <p:spPr/>
        <p:txBody>
          <a:bodyPr/>
          <a:lstStyle/>
          <a:p>
            <a:fld id="{79F01021-183D-4F51-9BD8-6D90E73A8F08}" type="slidenum">
              <a:rPr lang="pt-PT" smtClean="0"/>
              <a:t>7</a:t>
            </a:fld>
            <a:endParaRPr lang="pt-PT"/>
          </a:p>
        </p:txBody>
      </p: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9B4489EC-D52E-DE4C-FB8C-135E280B9390}"/>
                  </a:ext>
                </a:extLst>
              </p:cNvPr>
              <p:cNvSpPr txBox="1"/>
              <p:nvPr/>
            </p:nvSpPr>
            <p:spPr>
              <a:xfrm>
                <a:off x="5978855" y="286881"/>
                <a:ext cx="2481770" cy="260905"/>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ln>
                                <a:noFill/>
                              </a:ln>
                              <a:solidFill>
                                <a:schemeClr val="tx1"/>
                              </a:solidFill>
                              <a:latin typeface="Cambria Math" panose="02040503050406030204" pitchFamily="18" charset="0"/>
                            </a:rPr>
                          </m:ctrlPr>
                        </m:sSubPr>
                        <m:e>
                          <m:r>
                            <m:rPr>
                              <m:sty m:val="p"/>
                            </m:rPr>
                            <a:rPr lang="el-GR" b="0" i="1" smtClean="0">
                              <a:ln>
                                <a:noFill/>
                              </a:ln>
                              <a:solidFill>
                                <a:schemeClr val="tx1"/>
                              </a:solidFill>
                              <a:latin typeface="Cambria Math" panose="02040503050406030204" pitchFamily="18" charset="0"/>
                            </a:rPr>
                            <m:t>σ</m:t>
                          </m:r>
                        </m:e>
                        <m:sub>
                          <m:r>
                            <a:rPr lang="pt-PT" b="0" i="1" smtClean="0">
                              <a:ln>
                                <a:noFill/>
                              </a:ln>
                              <a:solidFill>
                                <a:schemeClr val="tx1"/>
                              </a:solidFill>
                              <a:latin typeface="Cambria Math" panose="02040503050406030204" pitchFamily="18" charset="0"/>
                            </a:rPr>
                            <m:t>𝑟𝑒𝑠𝑢𝑙𝑡</m:t>
                          </m:r>
                        </m:sub>
                      </m:sSub>
                      <m:r>
                        <a:rPr lang="pt-PT" b="0" i="1" smtClean="0">
                          <a:ln>
                            <a:noFill/>
                          </a:ln>
                          <a:solidFill>
                            <a:schemeClr val="tx1"/>
                          </a:solidFill>
                          <a:latin typeface="Cambria Math" panose="02040503050406030204" pitchFamily="18" charset="0"/>
                        </a:rPr>
                        <m:t>=</m:t>
                      </m:r>
                      <m:rad>
                        <m:radPr>
                          <m:degHide m:val="on"/>
                          <m:ctrlPr>
                            <a:rPr lang="pt-PT" b="0" i="1" smtClean="0">
                              <a:ln>
                                <a:noFill/>
                              </a:ln>
                              <a:solidFill>
                                <a:schemeClr val="tx1"/>
                              </a:solidFill>
                              <a:latin typeface="Cambria Math" panose="02040503050406030204" pitchFamily="18" charset="0"/>
                            </a:rPr>
                          </m:ctrlPr>
                        </m:radPr>
                        <m:deg/>
                        <m:e>
                          <m:sSup>
                            <m:sSupPr>
                              <m:ctrlPr>
                                <a:rPr lang="pt-PT" b="0" i="1" smtClean="0">
                                  <a:ln>
                                    <a:noFill/>
                                  </a:ln>
                                  <a:solidFill>
                                    <a:schemeClr val="tx1"/>
                                  </a:solidFill>
                                  <a:latin typeface="Cambria Math" panose="02040503050406030204" pitchFamily="18" charset="0"/>
                                </a:rPr>
                              </m:ctrlPr>
                            </m:sSupPr>
                            <m:e>
                              <m:sSub>
                                <m:sSubPr>
                                  <m:ctrlPr>
                                    <a:rPr lang="pt-PT" b="0" i="1" smtClean="0">
                                      <a:ln>
                                        <a:noFill/>
                                      </a:ln>
                                      <a:solidFill>
                                        <a:schemeClr val="tx1"/>
                                      </a:solidFill>
                                      <a:latin typeface="Cambria Math" panose="02040503050406030204" pitchFamily="18" charset="0"/>
                                    </a:rPr>
                                  </m:ctrlPr>
                                </m:sSubPr>
                                <m:e>
                                  <m:r>
                                    <m:rPr>
                                      <m:sty m:val="p"/>
                                    </m:rPr>
                                    <a:rPr lang="el-GR" b="0" i="1" smtClean="0">
                                      <a:ln>
                                        <a:noFill/>
                                      </a:ln>
                                      <a:solidFill>
                                        <a:schemeClr val="tx1"/>
                                      </a:solidFill>
                                      <a:latin typeface="Cambria Math" panose="02040503050406030204" pitchFamily="18" charset="0"/>
                                    </a:rPr>
                                    <m:t>σ</m:t>
                                  </m:r>
                                </m:e>
                                <m:sub>
                                  <m:r>
                                    <a:rPr lang="pt-PT" b="0" i="1" smtClean="0">
                                      <a:ln>
                                        <a:noFill/>
                                      </a:ln>
                                      <a:solidFill>
                                        <a:schemeClr val="tx1"/>
                                      </a:solidFill>
                                      <a:latin typeface="Cambria Math" panose="02040503050406030204" pitchFamily="18" charset="0"/>
                                    </a:rPr>
                                    <m:t>𝑟𝑟</m:t>
                                  </m:r>
                                </m:sub>
                              </m:sSub>
                            </m:e>
                            <m:sup>
                              <m:r>
                                <a:rPr lang="pt-PT" b="0" i="1" smtClean="0">
                                  <a:ln>
                                    <a:noFill/>
                                  </a:ln>
                                  <a:solidFill>
                                    <a:schemeClr val="tx1"/>
                                  </a:solidFill>
                                  <a:latin typeface="Cambria Math" panose="02040503050406030204" pitchFamily="18" charset="0"/>
                                </a:rPr>
                                <m:t>2</m:t>
                              </m:r>
                            </m:sup>
                          </m:sSup>
                          <m:r>
                            <a:rPr lang="pt-PT" b="0" i="1" smtClean="0">
                              <a:ln>
                                <a:noFill/>
                              </a:ln>
                              <a:solidFill>
                                <a:schemeClr val="tx1"/>
                              </a:solidFill>
                              <a:latin typeface="Cambria Math" panose="02040503050406030204" pitchFamily="18" charset="0"/>
                            </a:rPr>
                            <m:t>+</m:t>
                          </m:r>
                          <m:sSup>
                            <m:sSupPr>
                              <m:ctrlPr>
                                <a:rPr lang="pt-PT" b="0" i="1" smtClean="0">
                                  <a:ln>
                                    <a:noFill/>
                                  </a:ln>
                                  <a:solidFill>
                                    <a:schemeClr val="tx1"/>
                                  </a:solidFill>
                                  <a:latin typeface="Cambria Math" panose="02040503050406030204" pitchFamily="18" charset="0"/>
                                </a:rPr>
                              </m:ctrlPr>
                            </m:sSupPr>
                            <m:e>
                              <m:sSub>
                                <m:sSubPr>
                                  <m:ctrlPr>
                                    <a:rPr lang="pt-PT" b="0" i="1" smtClean="0">
                                      <a:ln>
                                        <a:noFill/>
                                      </a:ln>
                                      <a:solidFill>
                                        <a:schemeClr val="tx1"/>
                                      </a:solidFill>
                                      <a:latin typeface="Cambria Math" panose="02040503050406030204" pitchFamily="18" charset="0"/>
                                    </a:rPr>
                                  </m:ctrlPr>
                                </m:sSubPr>
                                <m:e>
                                  <m:r>
                                    <m:rPr>
                                      <m:sty m:val="p"/>
                                    </m:rPr>
                                    <a:rPr lang="el-GR" b="0" i="1" smtClean="0">
                                      <a:ln>
                                        <a:noFill/>
                                      </a:ln>
                                      <a:solidFill>
                                        <a:schemeClr val="tx1"/>
                                      </a:solidFill>
                                      <a:latin typeface="Cambria Math" panose="02040503050406030204" pitchFamily="18" charset="0"/>
                                    </a:rPr>
                                    <m:t>σ</m:t>
                                  </m:r>
                                </m:e>
                                <m:sub>
                                  <m:r>
                                    <m:rPr>
                                      <m:sty m:val="p"/>
                                    </m:rPr>
                                    <a:rPr lang="el-GR" b="0" i="1" smtClean="0">
                                      <a:ln>
                                        <a:noFill/>
                                      </a:ln>
                                      <a:solidFill>
                                        <a:schemeClr val="tx1"/>
                                      </a:solidFill>
                                      <a:latin typeface="Cambria Math" panose="02040503050406030204" pitchFamily="18" charset="0"/>
                                    </a:rPr>
                                    <m:t>θθ</m:t>
                                  </m:r>
                                </m:sub>
                              </m:sSub>
                            </m:e>
                            <m:sup>
                              <m:r>
                                <a:rPr lang="pt-PT" b="0" i="1" smtClean="0">
                                  <a:ln>
                                    <a:noFill/>
                                  </a:ln>
                                  <a:solidFill>
                                    <a:schemeClr val="tx1"/>
                                  </a:solidFill>
                                  <a:latin typeface="Cambria Math" panose="02040503050406030204" pitchFamily="18" charset="0"/>
                                </a:rPr>
                                <m:t>2</m:t>
                              </m:r>
                            </m:sup>
                          </m:sSup>
                          <m:r>
                            <a:rPr lang="pt-PT" b="0" i="1" smtClean="0">
                              <a:ln>
                                <a:noFill/>
                              </a:ln>
                              <a:solidFill>
                                <a:schemeClr val="tx1"/>
                              </a:solidFill>
                              <a:latin typeface="Cambria Math" panose="02040503050406030204" pitchFamily="18" charset="0"/>
                            </a:rPr>
                            <m:t>+2</m:t>
                          </m:r>
                          <m:sSup>
                            <m:sSupPr>
                              <m:ctrlPr>
                                <a:rPr lang="pt-PT" b="0" i="1" smtClean="0">
                                  <a:ln>
                                    <a:noFill/>
                                  </a:ln>
                                  <a:solidFill>
                                    <a:schemeClr val="tx1"/>
                                  </a:solidFill>
                                  <a:latin typeface="Cambria Math" panose="02040503050406030204" pitchFamily="18" charset="0"/>
                                </a:rPr>
                              </m:ctrlPr>
                            </m:sSupPr>
                            <m:e>
                              <m:sSub>
                                <m:sSubPr>
                                  <m:ctrlPr>
                                    <a:rPr lang="pt-PT" b="0" i="1" smtClean="0">
                                      <a:ln>
                                        <a:noFill/>
                                      </a:ln>
                                      <a:solidFill>
                                        <a:schemeClr val="tx1"/>
                                      </a:solidFill>
                                      <a:latin typeface="Cambria Math" panose="02040503050406030204" pitchFamily="18" charset="0"/>
                                    </a:rPr>
                                  </m:ctrlPr>
                                </m:sSubPr>
                                <m:e>
                                  <m:r>
                                    <m:rPr>
                                      <m:sty m:val="p"/>
                                    </m:rPr>
                                    <a:rPr lang="el-GR" b="0" i="1" smtClean="0">
                                      <a:ln>
                                        <a:noFill/>
                                      </a:ln>
                                      <a:solidFill>
                                        <a:schemeClr val="tx1"/>
                                      </a:solidFill>
                                      <a:latin typeface="Cambria Math" panose="02040503050406030204" pitchFamily="18" charset="0"/>
                                    </a:rPr>
                                    <m:t>σ</m:t>
                                  </m:r>
                                </m:e>
                                <m:sub>
                                  <m:r>
                                    <a:rPr lang="pt-PT" b="0" i="1" smtClean="0">
                                      <a:ln>
                                        <a:noFill/>
                                      </a:ln>
                                      <a:solidFill>
                                        <a:schemeClr val="tx1"/>
                                      </a:solidFill>
                                      <a:latin typeface="Cambria Math" panose="02040503050406030204" pitchFamily="18" charset="0"/>
                                    </a:rPr>
                                    <m:t>𝑟</m:t>
                                  </m:r>
                                  <m:r>
                                    <m:rPr>
                                      <m:sty m:val="p"/>
                                    </m:rPr>
                                    <a:rPr lang="el-GR" b="0" i="1" smtClean="0">
                                      <a:ln>
                                        <a:noFill/>
                                      </a:ln>
                                      <a:solidFill>
                                        <a:schemeClr val="tx1"/>
                                      </a:solidFill>
                                      <a:latin typeface="Cambria Math" panose="02040503050406030204" pitchFamily="18" charset="0"/>
                                    </a:rPr>
                                    <m:t>θ</m:t>
                                  </m:r>
                                </m:sub>
                              </m:sSub>
                            </m:e>
                            <m:sup>
                              <m:r>
                                <a:rPr lang="pt-PT" b="0" i="1" smtClean="0">
                                  <a:ln>
                                    <a:noFill/>
                                  </a:ln>
                                  <a:solidFill>
                                    <a:schemeClr val="tx1"/>
                                  </a:solidFill>
                                  <a:latin typeface="Cambria Math" panose="02040503050406030204" pitchFamily="18" charset="0"/>
                                </a:rPr>
                                <m:t>2</m:t>
                              </m:r>
                            </m:sup>
                          </m:sSup>
                        </m:e>
                      </m:rad>
                    </m:oMath>
                  </m:oMathPara>
                </a14:m>
                <a:endParaRPr lang="pt-PT">
                  <a:ln>
                    <a:noFill/>
                  </a:ln>
                </a:endParaRPr>
              </a:p>
            </p:txBody>
          </p:sp>
        </mc:Choice>
        <mc:Fallback xmlns="">
          <p:sp>
            <p:nvSpPr>
              <p:cNvPr id="38" name="CaixaDeTexto 37">
                <a:extLst>
                  <a:ext uri="{FF2B5EF4-FFF2-40B4-BE49-F238E27FC236}">
                    <a16:creationId xmlns:a16="http://schemas.microsoft.com/office/drawing/2014/main" id="{9B4489EC-D52E-DE4C-FB8C-135E280B9390}"/>
                  </a:ext>
                </a:extLst>
              </p:cNvPr>
              <p:cNvSpPr txBox="1">
                <a:spLocks noRot="1" noChangeAspect="1" noMove="1" noResize="1" noEditPoints="1" noAdjustHandles="1" noChangeArrowheads="1" noChangeShapeType="1" noTextEdit="1"/>
              </p:cNvSpPr>
              <p:nvPr/>
            </p:nvSpPr>
            <p:spPr>
              <a:xfrm>
                <a:off x="5978855" y="286881"/>
                <a:ext cx="2481770" cy="260905"/>
              </a:xfrm>
              <a:prstGeom prst="rect">
                <a:avLst/>
              </a:prstGeom>
              <a:blipFill>
                <a:blip r:embed="rId2"/>
                <a:stretch>
                  <a:fillRect l="-491" b="-13953"/>
                </a:stretch>
              </a:blipFill>
              <a:ln>
                <a:noFill/>
              </a:ln>
            </p:spPr>
            <p:txBody>
              <a:bodyPr/>
              <a:lstStyle/>
              <a:p>
                <a:r>
                  <a:rPr lang="en-US">
                    <a:noFill/>
                  </a:rPr>
                  <a:t> </a:t>
                </a:r>
              </a:p>
            </p:txBody>
          </p:sp>
        </mc:Fallback>
      </mc:AlternateContent>
      <p:sp>
        <p:nvSpPr>
          <p:cNvPr id="40" name="CaixaDeTexto 39">
            <a:extLst>
              <a:ext uri="{FF2B5EF4-FFF2-40B4-BE49-F238E27FC236}">
                <a16:creationId xmlns:a16="http://schemas.microsoft.com/office/drawing/2014/main" id="{5110D5A5-70BA-1841-3CCC-8B61CD29426B}"/>
              </a:ext>
            </a:extLst>
          </p:cNvPr>
          <p:cNvSpPr txBox="1"/>
          <p:nvPr/>
        </p:nvSpPr>
        <p:spPr>
          <a:xfrm>
            <a:off x="6120367" y="1503887"/>
            <a:ext cx="2165580" cy="369332"/>
          </a:xfrm>
          <a:prstGeom prst="rect">
            <a:avLst/>
          </a:prstGeom>
          <a:noFill/>
        </p:spPr>
        <p:txBody>
          <a:bodyPr wrap="square" rtlCol="0">
            <a:spAutoFit/>
          </a:bodyPr>
          <a:lstStyle/>
          <a:p>
            <a:pPr algn="ctr"/>
            <a:r>
              <a:rPr lang="pt-PT" sz="1800" u="sng">
                <a:solidFill>
                  <a:schemeClr val="tx1"/>
                </a:solidFill>
              </a:rPr>
              <a:t>r = a</a:t>
            </a:r>
          </a:p>
        </p:txBody>
      </p:sp>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C3A4CA58-DC61-846E-75E3-5A457DDE0BD1}"/>
                  </a:ext>
                </a:extLst>
              </p:cNvPr>
              <p:cNvSpPr txBox="1"/>
              <p:nvPr/>
            </p:nvSpPr>
            <p:spPr>
              <a:xfrm>
                <a:off x="6750395" y="1915167"/>
                <a:ext cx="90552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a:rPr lang="pt-PT" b="0" i="1" smtClean="0">
                              <a:solidFill>
                                <a:schemeClr val="tx1"/>
                              </a:solidFill>
                              <a:latin typeface="Cambria Math" panose="02040503050406030204" pitchFamily="18" charset="0"/>
                            </a:rPr>
                            <m:t>𝑟𝑟</m:t>
                          </m:r>
                        </m:sub>
                      </m:sSub>
                      <m:r>
                        <a:rPr lang="pt-PT" b="0" i="1" smtClean="0">
                          <a:solidFill>
                            <a:schemeClr val="tx1"/>
                          </a:solidFill>
                          <a:latin typeface="Cambria Math" panose="02040503050406030204" pitchFamily="18" charset="0"/>
                        </a:rPr>
                        <m:t>=0</m:t>
                      </m:r>
                    </m:oMath>
                  </m:oMathPara>
                </a14:m>
                <a:endParaRPr lang="pt-PT" sz="1400"/>
              </a:p>
            </p:txBody>
          </p:sp>
        </mc:Choice>
        <mc:Fallback xmlns="">
          <p:sp>
            <p:nvSpPr>
              <p:cNvPr id="42" name="CaixaDeTexto 41">
                <a:extLst>
                  <a:ext uri="{FF2B5EF4-FFF2-40B4-BE49-F238E27FC236}">
                    <a16:creationId xmlns:a16="http://schemas.microsoft.com/office/drawing/2014/main" id="{C3A4CA58-DC61-846E-75E3-5A457DDE0BD1}"/>
                  </a:ext>
                </a:extLst>
              </p:cNvPr>
              <p:cNvSpPr txBox="1">
                <a:spLocks noRot="1" noChangeAspect="1" noMove="1" noResize="1" noEditPoints="1" noAdjustHandles="1" noChangeArrowheads="1" noChangeShapeType="1" noTextEdit="1"/>
              </p:cNvSpPr>
              <p:nvPr/>
            </p:nvSpPr>
            <p:spPr>
              <a:xfrm>
                <a:off x="6750395" y="1915167"/>
                <a:ext cx="905523" cy="30777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CaixaDeTexto 42">
                <a:extLst>
                  <a:ext uri="{FF2B5EF4-FFF2-40B4-BE49-F238E27FC236}">
                    <a16:creationId xmlns:a16="http://schemas.microsoft.com/office/drawing/2014/main" id="{44DFB1DD-C138-68BC-7B89-A6EF1C46D231}"/>
                  </a:ext>
                </a:extLst>
              </p:cNvPr>
              <p:cNvSpPr txBox="1"/>
              <p:nvPr/>
            </p:nvSpPr>
            <p:spPr>
              <a:xfrm>
                <a:off x="6457950" y="2269805"/>
                <a:ext cx="171733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m:rPr>
                              <m:sty m:val="p"/>
                            </m:rPr>
                            <a:rPr lang="el-GR" i="1" smtClean="0">
                              <a:solidFill>
                                <a:schemeClr val="tx1"/>
                              </a:solidFill>
                              <a:latin typeface="Cambria Math" panose="02040503050406030204" pitchFamily="18" charset="0"/>
                            </a:rPr>
                            <m:t>θθ</m:t>
                          </m:r>
                        </m:sub>
                      </m:sSub>
                      <m:r>
                        <a:rPr lang="pt-PT" b="0" i="1" smtClean="0">
                          <a:solidFill>
                            <a:schemeClr val="tx1"/>
                          </a:solidFill>
                          <a:latin typeface="Cambria Math" panose="02040503050406030204" pitchFamily="18" charset="0"/>
                        </a:rPr>
                        <m:t>=</m:t>
                      </m:r>
                      <m:r>
                        <m:rPr>
                          <m:sty m:val="p"/>
                        </m:rPr>
                        <a:rPr lang="el-GR" b="0" i="1" smtClean="0">
                          <a:solidFill>
                            <a:schemeClr val="tx1"/>
                          </a:solidFill>
                          <a:latin typeface="Cambria Math" panose="02040503050406030204" pitchFamily="18" charset="0"/>
                        </a:rPr>
                        <m:t>σ</m:t>
                      </m:r>
                      <m:d>
                        <m:dPr>
                          <m:ctrlPr>
                            <a:rPr lang="pt-PT" b="0" i="1" smtClean="0">
                              <a:solidFill>
                                <a:schemeClr val="tx1"/>
                              </a:solidFill>
                              <a:latin typeface="Cambria Math" panose="02040503050406030204" pitchFamily="18" charset="0"/>
                            </a:rPr>
                          </m:ctrlPr>
                        </m:dPr>
                        <m:e>
                          <m:r>
                            <a:rPr lang="pt-PT" b="0" i="1" smtClean="0">
                              <a:solidFill>
                                <a:schemeClr val="tx1"/>
                              </a:solidFill>
                              <a:latin typeface="Cambria Math" panose="02040503050406030204" pitchFamily="18" charset="0"/>
                            </a:rPr>
                            <m:t>1−2</m:t>
                          </m:r>
                          <m:func>
                            <m:funcPr>
                              <m:ctrlPr>
                                <a:rPr lang="pt-PT" b="0" i="1" smtClean="0">
                                  <a:solidFill>
                                    <a:schemeClr val="tx1"/>
                                  </a:solidFill>
                                  <a:latin typeface="Cambria Math" panose="02040503050406030204" pitchFamily="18" charset="0"/>
                                </a:rPr>
                              </m:ctrlPr>
                            </m:funcPr>
                            <m:fName>
                              <m:r>
                                <m:rPr>
                                  <m:sty m:val="p"/>
                                </m:rPr>
                                <a:rPr lang="pt-PT" b="0" i="0" smtClean="0">
                                  <a:solidFill>
                                    <a:schemeClr val="tx1"/>
                                  </a:solidFill>
                                  <a:latin typeface="Cambria Math" panose="02040503050406030204" pitchFamily="18" charset="0"/>
                                </a:rPr>
                                <m:t>cos</m:t>
                              </m:r>
                            </m:fName>
                            <m:e>
                              <m:r>
                                <a:rPr lang="pt-PT" b="0" i="1" smtClean="0">
                                  <a:solidFill>
                                    <a:schemeClr val="tx1"/>
                                  </a:solidFill>
                                  <a:latin typeface="Cambria Math" panose="02040503050406030204" pitchFamily="18" charset="0"/>
                                </a:rPr>
                                <m:t>2</m:t>
                              </m:r>
                              <m:r>
                                <m:rPr>
                                  <m:sty m:val="p"/>
                                </m:rPr>
                                <a:rPr lang="el-GR" b="0" i="1" smtClean="0">
                                  <a:solidFill>
                                    <a:schemeClr val="tx1"/>
                                  </a:solidFill>
                                  <a:latin typeface="Cambria Math" panose="02040503050406030204" pitchFamily="18" charset="0"/>
                                </a:rPr>
                                <m:t>θ</m:t>
                              </m:r>
                            </m:e>
                          </m:func>
                        </m:e>
                      </m:d>
                    </m:oMath>
                  </m:oMathPara>
                </a14:m>
                <a:endParaRPr lang="pt-PT" sz="1100"/>
              </a:p>
            </p:txBody>
          </p:sp>
        </mc:Choice>
        <mc:Fallback xmlns="">
          <p:sp>
            <p:nvSpPr>
              <p:cNvPr id="43" name="CaixaDeTexto 42">
                <a:extLst>
                  <a:ext uri="{FF2B5EF4-FFF2-40B4-BE49-F238E27FC236}">
                    <a16:creationId xmlns:a16="http://schemas.microsoft.com/office/drawing/2014/main" id="{44DFB1DD-C138-68BC-7B89-A6EF1C46D231}"/>
                  </a:ext>
                </a:extLst>
              </p:cNvPr>
              <p:cNvSpPr txBox="1">
                <a:spLocks noRot="1" noChangeAspect="1" noMove="1" noResize="1" noEditPoints="1" noAdjustHandles="1" noChangeArrowheads="1" noChangeShapeType="1" noTextEdit="1"/>
              </p:cNvSpPr>
              <p:nvPr/>
            </p:nvSpPr>
            <p:spPr>
              <a:xfrm>
                <a:off x="6457950" y="2269805"/>
                <a:ext cx="1717330" cy="215444"/>
              </a:xfrm>
              <a:prstGeom prst="rect">
                <a:avLst/>
              </a:prstGeom>
              <a:blipFill>
                <a:blip r:embed="rId4"/>
                <a:stretch>
                  <a:fillRect l="-709"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CaixaDeTexto 44">
                <a:extLst>
                  <a:ext uri="{FF2B5EF4-FFF2-40B4-BE49-F238E27FC236}">
                    <a16:creationId xmlns:a16="http://schemas.microsoft.com/office/drawing/2014/main" id="{6FC6E58B-F2CD-F3F4-0A9A-E217471912A4}"/>
                  </a:ext>
                </a:extLst>
              </p:cNvPr>
              <p:cNvSpPr txBox="1"/>
              <p:nvPr/>
            </p:nvSpPr>
            <p:spPr>
              <a:xfrm>
                <a:off x="6940052" y="2546803"/>
                <a:ext cx="644792"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m:rPr>
                              <m:sty m:val="p"/>
                            </m:rPr>
                            <a:rPr lang="el-GR" i="1" smtClean="0">
                              <a:solidFill>
                                <a:schemeClr val="tx1"/>
                              </a:solidFill>
                              <a:latin typeface="Cambria Math" panose="02040503050406030204" pitchFamily="18" charset="0"/>
                            </a:rPr>
                            <m:t>θθ</m:t>
                          </m:r>
                        </m:sub>
                      </m:sSub>
                      <m:r>
                        <a:rPr lang="pt-PT" b="0" i="1" smtClean="0">
                          <a:solidFill>
                            <a:schemeClr val="tx1"/>
                          </a:solidFill>
                          <a:latin typeface="Cambria Math" panose="02040503050406030204" pitchFamily="18" charset="0"/>
                        </a:rPr>
                        <m:t>=0</m:t>
                      </m:r>
                    </m:oMath>
                  </m:oMathPara>
                </a14:m>
                <a:endParaRPr lang="pt-PT"/>
              </a:p>
            </p:txBody>
          </p:sp>
        </mc:Choice>
        <mc:Fallback xmlns="">
          <p:sp>
            <p:nvSpPr>
              <p:cNvPr id="45" name="CaixaDeTexto 44">
                <a:extLst>
                  <a:ext uri="{FF2B5EF4-FFF2-40B4-BE49-F238E27FC236}">
                    <a16:creationId xmlns:a16="http://schemas.microsoft.com/office/drawing/2014/main" id="{6FC6E58B-F2CD-F3F4-0A9A-E217471912A4}"/>
                  </a:ext>
                </a:extLst>
              </p:cNvPr>
              <p:cNvSpPr txBox="1">
                <a:spLocks noRot="1" noChangeAspect="1" noMove="1" noResize="1" noEditPoints="1" noAdjustHandles="1" noChangeArrowheads="1" noChangeShapeType="1" noTextEdit="1"/>
              </p:cNvSpPr>
              <p:nvPr/>
            </p:nvSpPr>
            <p:spPr>
              <a:xfrm>
                <a:off x="6940052" y="2546803"/>
                <a:ext cx="644792" cy="215444"/>
              </a:xfrm>
              <a:prstGeom prst="rect">
                <a:avLst/>
              </a:prstGeom>
              <a:blipFill>
                <a:blip r:embed="rId5"/>
                <a:stretch>
                  <a:fillRect l="-1887" r="-4717" b="-20000"/>
                </a:stretch>
              </a:blipFill>
            </p:spPr>
            <p:txBody>
              <a:bodyPr/>
              <a:lstStyle/>
              <a:p>
                <a:r>
                  <a:rPr lang="en-US">
                    <a:noFill/>
                  </a:rPr>
                  <a:t> </a:t>
                </a:r>
              </a:p>
            </p:txBody>
          </p:sp>
        </mc:Fallback>
      </mc:AlternateContent>
      <p:sp>
        <p:nvSpPr>
          <p:cNvPr id="46" name="Parênteses 45">
            <a:extLst>
              <a:ext uri="{FF2B5EF4-FFF2-40B4-BE49-F238E27FC236}">
                <a16:creationId xmlns:a16="http://schemas.microsoft.com/office/drawing/2014/main" id="{FEA15C86-04F5-2350-722E-45924FC94688}"/>
              </a:ext>
            </a:extLst>
          </p:cNvPr>
          <p:cNvSpPr/>
          <p:nvPr/>
        </p:nvSpPr>
        <p:spPr>
          <a:xfrm>
            <a:off x="6365289" y="1930408"/>
            <a:ext cx="1920658" cy="898912"/>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a:p>
        </p:txBody>
      </p:sp>
      <p:sp>
        <p:nvSpPr>
          <p:cNvPr id="47" name="Seta: Para Baixo 46">
            <a:extLst>
              <a:ext uri="{FF2B5EF4-FFF2-40B4-BE49-F238E27FC236}">
                <a16:creationId xmlns:a16="http://schemas.microsoft.com/office/drawing/2014/main" id="{74B3F5B8-0288-858C-7E6E-CC27A48BE68B}"/>
              </a:ext>
            </a:extLst>
          </p:cNvPr>
          <p:cNvSpPr/>
          <p:nvPr/>
        </p:nvSpPr>
        <p:spPr>
          <a:xfrm>
            <a:off x="7061316" y="2911427"/>
            <a:ext cx="402264" cy="62169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50" name="CaixaDeTexto 49">
                <a:extLst>
                  <a:ext uri="{FF2B5EF4-FFF2-40B4-BE49-F238E27FC236}">
                    <a16:creationId xmlns:a16="http://schemas.microsoft.com/office/drawing/2014/main" id="{20C96F9C-1F51-A7BD-B268-92E7538FFBC4}"/>
                  </a:ext>
                </a:extLst>
              </p:cNvPr>
              <p:cNvSpPr txBox="1"/>
              <p:nvPr/>
            </p:nvSpPr>
            <p:spPr>
              <a:xfrm>
                <a:off x="5920029" y="3709574"/>
                <a:ext cx="1406855"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m:rPr>
                          <m:sty m:val="p"/>
                        </m:rPr>
                        <a:rPr lang="el-GR" sz="1400" i="1" smtClean="0">
                          <a:solidFill>
                            <a:schemeClr val="tx1"/>
                          </a:solidFill>
                          <a:latin typeface="Cambria Math" panose="02040503050406030204" pitchFamily="18" charset="0"/>
                        </a:rPr>
                        <m:t>θ</m:t>
                      </m:r>
                      <m:r>
                        <a:rPr lang="pt-PT" sz="1400" b="0" i="1" smtClean="0">
                          <a:solidFill>
                            <a:schemeClr val="tx1"/>
                          </a:solidFill>
                          <a:latin typeface="Cambria Math" panose="02040503050406030204" pitchFamily="18" charset="0"/>
                        </a:rPr>
                        <m:t>=0°</m:t>
                      </m:r>
                    </m:oMath>
                  </m:oMathPara>
                </a14:m>
                <a:endParaRPr lang="pt-PT" sz="1400">
                  <a:solidFill>
                    <a:schemeClr val="tx1"/>
                  </a:solidFill>
                </a:endParaRPr>
              </a:p>
            </p:txBody>
          </p:sp>
        </mc:Choice>
        <mc:Fallback xmlns="">
          <p:sp>
            <p:nvSpPr>
              <p:cNvPr id="50" name="CaixaDeTexto 49">
                <a:extLst>
                  <a:ext uri="{FF2B5EF4-FFF2-40B4-BE49-F238E27FC236}">
                    <a16:creationId xmlns:a16="http://schemas.microsoft.com/office/drawing/2014/main" id="{20C96F9C-1F51-A7BD-B268-92E7538FFBC4}"/>
                  </a:ext>
                </a:extLst>
              </p:cNvPr>
              <p:cNvSpPr txBox="1">
                <a:spLocks noRot="1" noChangeAspect="1" noMove="1" noResize="1" noEditPoints="1" noAdjustHandles="1" noChangeArrowheads="1" noChangeShapeType="1" noTextEdit="1"/>
              </p:cNvSpPr>
              <p:nvPr/>
            </p:nvSpPr>
            <p:spPr>
              <a:xfrm>
                <a:off x="5920029" y="3709574"/>
                <a:ext cx="1406855" cy="307777"/>
              </a:xfrm>
              <a:prstGeom prst="rect">
                <a:avLst/>
              </a:prstGeom>
              <a:blipFill>
                <a:blip r:embed="rId6"/>
                <a:stretch>
                  <a:fillRect/>
                </a:stretch>
              </a:blipFill>
            </p:spPr>
            <p:txBody>
              <a:bodyPr/>
              <a:lstStyle/>
              <a:p>
                <a:r>
                  <a:rPr lang="en-US">
                    <a:noFill/>
                  </a:rPr>
                  <a:t> </a:t>
                </a:r>
              </a:p>
            </p:txBody>
          </p:sp>
        </mc:Fallback>
      </mc:AlternateContent>
      <p:cxnSp>
        <p:nvCxnSpPr>
          <p:cNvPr id="52" name="Conexão reta unidirecional 51">
            <a:extLst>
              <a:ext uri="{FF2B5EF4-FFF2-40B4-BE49-F238E27FC236}">
                <a16:creationId xmlns:a16="http://schemas.microsoft.com/office/drawing/2014/main" id="{65907291-A4CF-59F6-AA9C-413545EDFFAF}"/>
              </a:ext>
            </a:extLst>
          </p:cNvPr>
          <p:cNvCxnSpPr>
            <a:cxnSpLocks/>
          </p:cNvCxnSpPr>
          <p:nvPr/>
        </p:nvCxnSpPr>
        <p:spPr>
          <a:xfrm>
            <a:off x="7061316" y="3863757"/>
            <a:ext cx="425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D12B820E-FA91-2FA7-69B8-B43B7CCE543F}"/>
                  </a:ext>
                </a:extLst>
              </p:cNvPr>
              <p:cNvSpPr txBox="1"/>
              <p:nvPr/>
            </p:nvSpPr>
            <p:spPr>
              <a:xfrm>
                <a:off x="7637949" y="3728408"/>
                <a:ext cx="70641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m:rPr>
                              <m:sty m:val="p"/>
                            </m:rPr>
                            <a:rPr lang="el-GR" i="1" smtClean="0">
                              <a:solidFill>
                                <a:schemeClr val="tx1"/>
                              </a:solidFill>
                              <a:latin typeface="Cambria Math" panose="02040503050406030204" pitchFamily="18" charset="0"/>
                            </a:rPr>
                            <m:t>θθ</m:t>
                          </m:r>
                        </m:sub>
                      </m:sSub>
                      <m:r>
                        <a:rPr lang="pt-PT" b="0" i="1" smtClean="0">
                          <a:solidFill>
                            <a:schemeClr val="tx1"/>
                          </a:solidFill>
                          <a:latin typeface="Cambria Math" panose="02040503050406030204" pitchFamily="18" charset="0"/>
                        </a:rPr>
                        <m:t>=</m:t>
                      </m:r>
                      <m:sSub>
                        <m:sSubPr>
                          <m:ctrlPr>
                            <a:rPr lang="pt-PT" b="0" i="1" smtClean="0">
                              <a:solidFill>
                                <a:schemeClr val="tx1"/>
                              </a:solidFill>
                              <a:latin typeface="Cambria Math" panose="02040503050406030204" pitchFamily="18" charset="0"/>
                            </a:rPr>
                          </m:ctrlPr>
                        </m:sSubPr>
                        <m:e>
                          <m:r>
                            <m:rPr>
                              <m:sty m:val="p"/>
                            </m:rPr>
                            <a:rPr lang="el-GR" b="0" i="1" smtClean="0">
                              <a:solidFill>
                                <a:schemeClr val="tx1"/>
                              </a:solidFill>
                              <a:latin typeface="Cambria Math" panose="02040503050406030204" pitchFamily="18" charset="0"/>
                            </a:rPr>
                            <m:t>σ</m:t>
                          </m:r>
                        </m:e>
                        <m:sub>
                          <m:r>
                            <a:rPr lang="pt-PT" b="0" i="1" smtClean="0">
                              <a:solidFill>
                                <a:schemeClr val="tx1"/>
                              </a:solidFill>
                              <a:latin typeface="Cambria Math" panose="02040503050406030204" pitchFamily="18" charset="0"/>
                            </a:rPr>
                            <m:t>𝑖</m:t>
                          </m:r>
                        </m:sub>
                      </m:sSub>
                    </m:oMath>
                  </m:oMathPara>
                </a14:m>
                <a:endParaRPr lang="pt-PT" sz="1100"/>
              </a:p>
            </p:txBody>
          </p:sp>
        </mc:Choice>
        <mc:Fallback xmlns="">
          <p:sp>
            <p:nvSpPr>
              <p:cNvPr id="53" name="CaixaDeTexto 52">
                <a:extLst>
                  <a:ext uri="{FF2B5EF4-FFF2-40B4-BE49-F238E27FC236}">
                    <a16:creationId xmlns:a16="http://schemas.microsoft.com/office/drawing/2014/main" id="{D12B820E-FA91-2FA7-69B8-B43B7CCE543F}"/>
                  </a:ext>
                </a:extLst>
              </p:cNvPr>
              <p:cNvSpPr txBox="1">
                <a:spLocks noRot="1" noChangeAspect="1" noMove="1" noResize="1" noEditPoints="1" noAdjustHandles="1" noChangeArrowheads="1" noChangeShapeType="1" noTextEdit="1"/>
              </p:cNvSpPr>
              <p:nvPr/>
            </p:nvSpPr>
            <p:spPr>
              <a:xfrm>
                <a:off x="7637949" y="3728408"/>
                <a:ext cx="706411" cy="215444"/>
              </a:xfrm>
              <a:prstGeom prst="rect">
                <a:avLst/>
              </a:prstGeom>
              <a:blipFill>
                <a:blip r:embed="rId7"/>
                <a:stretch>
                  <a:fillRect l="-344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CaixaDeTexto 55">
                <a:extLst>
                  <a:ext uri="{FF2B5EF4-FFF2-40B4-BE49-F238E27FC236}">
                    <a16:creationId xmlns:a16="http://schemas.microsoft.com/office/drawing/2014/main" id="{8252C47A-A763-D1CF-17DC-9F39B3BB3328}"/>
                  </a:ext>
                </a:extLst>
              </p:cNvPr>
              <p:cNvSpPr txBox="1"/>
              <p:nvPr/>
            </p:nvSpPr>
            <p:spPr>
              <a:xfrm>
                <a:off x="5978855" y="4129140"/>
                <a:ext cx="1374195"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m:rPr>
                          <m:sty m:val="p"/>
                        </m:rPr>
                        <a:rPr lang="el-GR" sz="1400" i="1" smtClean="0">
                          <a:solidFill>
                            <a:schemeClr val="tx1"/>
                          </a:solidFill>
                          <a:latin typeface="Cambria Math" panose="02040503050406030204" pitchFamily="18" charset="0"/>
                        </a:rPr>
                        <m:t>θ</m:t>
                      </m:r>
                      <m:r>
                        <a:rPr lang="pt-PT" sz="1400" b="0" i="1" smtClean="0">
                          <a:solidFill>
                            <a:schemeClr val="tx1"/>
                          </a:solidFill>
                          <a:latin typeface="Cambria Math" panose="02040503050406030204" pitchFamily="18" charset="0"/>
                        </a:rPr>
                        <m:t>=90°</m:t>
                      </m:r>
                    </m:oMath>
                  </m:oMathPara>
                </a14:m>
                <a:endParaRPr lang="pt-PT" sz="1400">
                  <a:solidFill>
                    <a:schemeClr val="tx1"/>
                  </a:solidFill>
                </a:endParaRPr>
              </a:p>
            </p:txBody>
          </p:sp>
        </mc:Choice>
        <mc:Fallback xmlns="">
          <p:sp>
            <p:nvSpPr>
              <p:cNvPr id="56" name="CaixaDeTexto 55">
                <a:extLst>
                  <a:ext uri="{FF2B5EF4-FFF2-40B4-BE49-F238E27FC236}">
                    <a16:creationId xmlns:a16="http://schemas.microsoft.com/office/drawing/2014/main" id="{8252C47A-A763-D1CF-17DC-9F39B3BB3328}"/>
                  </a:ext>
                </a:extLst>
              </p:cNvPr>
              <p:cNvSpPr txBox="1">
                <a:spLocks noRot="1" noChangeAspect="1" noMove="1" noResize="1" noEditPoints="1" noAdjustHandles="1" noChangeArrowheads="1" noChangeShapeType="1" noTextEdit="1"/>
              </p:cNvSpPr>
              <p:nvPr/>
            </p:nvSpPr>
            <p:spPr>
              <a:xfrm>
                <a:off x="5978855" y="4129140"/>
                <a:ext cx="1374195" cy="307777"/>
              </a:xfrm>
              <a:prstGeom prst="rect">
                <a:avLst/>
              </a:prstGeom>
              <a:blipFill>
                <a:blip r:embed="rId8"/>
                <a:stretch>
                  <a:fillRect/>
                </a:stretch>
              </a:blipFill>
            </p:spPr>
            <p:txBody>
              <a:bodyPr/>
              <a:lstStyle/>
              <a:p>
                <a:r>
                  <a:rPr lang="en-US">
                    <a:noFill/>
                  </a:rPr>
                  <a:t> </a:t>
                </a:r>
              </a:p>
            </p:txBody>
          </p:sp>
        </mc:Fallback>
      </mc:AlternateContent>
      <p:cxnSp>
        <p:nvCxnSpPr>
          <p:cNvPr id="57" name="Conexão reta unidirecional 56">
            <a:extLst>
              <a:ext uri="{FF2B5EF4-FFF2-40B4-BE49-F238E27FC236}">
                <a16:creationId xmlns:a16="http://schemas.microsoft.com/office/drawing/2014/main" id="{B80F225F-15D0-DEAA-091C-707D93F9F83D}"/>
              </a:ext>
            </a:extLst>
          </p:cNvPr>
          <p:cNvCxnSpPr>
            <a:cxnSpLocks/>
          </p:cNvCxnSpPr>
          <p:nvPr/>
        </p:nvCxnSpPr>
        <p:spPr>
          <a:xfrm>
            <a:off x="7061316" y="4295752"/>
            <a:ext cx="425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tângulo 58">
            <a:extLst>
              <a:ext uri="{FF2B5EF4-FFF2-40B4-BE49-F238E27FC236}">
                <a16:creationId xmlns:a16="http://schemas.microsoft.com/office/drawing/2014/main" id="{C4F5E022-01DF-EBBC-07A5-B887D1A6BEF0}"/>
              </a:ext>
            </a:extLst>
          </p:cNvPr>
          <p:cNvSpPr/>
          <p:nvPr/>
        </p:nvSpPr>
        <p:spPr>
          <a:xfrm>
            <a:off x="325315" y="4545623"/>
            <a:ext cx="474785" cy="496277"/>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0EE7F79C-B11C-AA74-44AB-1424DEC749DE}"/>
                  </a:ext>
                </a:extLst>
              </p:cNvPr>
              <p:cNvSpPr txBox="1"/>
              <p:nvPr/>
            </p:nvSpPr>
            <p:spPr>
              <a:xfrm>
                <a:off x="385176" y="984055"/>
                <a:ext cx="905523" cy="769441"/>
              </a:xfrm>
              <a:prstGeom prst="rect">
                <a:avLst/>
              </a:prstGeom>
              <a:noFill/>
              <a:ln>
                <a:solidFill>
                  <a:schemeClr val="accent1"/>
                </a:solidFill>
              </a:ln>
            </p:spPr>
            <p:txBody>
              <a:bodyPr wrap="square" rtlCol="0">
                <a:spAutoFit/>
              </a:bodyPr>
              <a:lstStyle/>
              <a:p>
                <a:pPr algn="ctr"/>
                <a:r>
                  <a:rPr lang="pt-PT" sz="1100" u="sng">
                    <a:solidFill>
                      <a:schemeClr val="tx1"/>
                    </a:solidFill>
                  </a:rPr>
                  <a:t>P1</a:t>
                </a:r>
              </a:p>
              <a:p>
                <a:pPr algn="ctr"/>
                <a:r>
                  <a:rPr lang="pt-PT" sz="1100">
                    <a:solidFill>
                      <a:schemeClr val="tx1"/>
                    </a:solidFill>
                  </a:rPr>
                  <a:t>a = 5mm</a:t>
                </a:r>
              </a:p>
              <a:p>
                <a:pPr algn="ctr"/>
                <a:r>
                  <a:rPr lang="pt-PT" sz="1100">
                    <a:solidFill>
                      <a:schemeClr val="tx1"/>
                    </a:solidFill>
                  </a:rPr>
                  <a:t>r = 100mm</a:t>
                </a:r>
              </a:p>
              <a:p>
                <a:pPr algn="ctr"/>
                <a14:m>
                  <m:oMathPara xmlns:m="http://schemas.openxmlformats.org/officeDocument/2006/math">
                    <m:oMathParaPr>
                      <m:jc m:val="center"/>
                    </m:oMathParaPr>
                    <m:oMath xmlns:m="http://schemas.openxmlformats.org/officeDocument/2006/math">
                      <m:r>
                        <m:rPr>
                          <m:sty m:val="p"/>
                        </m:rPr>
                        <a:rPr lang="el-GR" sz="1100" i="1" smtClean="0">
                          <a:solidFill>
                            <a:schemeClr val="tx1"/>
                          </a:solidFill>
                          <a:latin typeface="Cambria Math" panose="02040503050406030204" pitchFamily="18" charset="0"/>
                        </a:rPr>
                        <m:t>θ</m:t>
                      </m:r>
                      <m:r>
                        <a:rPr lang="pt-PT" sz="1100" b="0" i="1" smtClean="0">
                          <a:solidFill>
                            <a:schemeClr val="tx1"/>
                          </a:solidFill>
                          <a:latin typeface="Cambria Math" panose="02040503050406030204" pitchFamily="18" charset="0"/>
                        </a:rPr>
                        <m:t>=0°</m:t>
                      </m:r>
                    </m:oMath>
                  </m:oMathPara>
                </a14:m>
                <a:endParaRPr lang="pt-PT" sz="1100">
                  <a:solidFill>
                    <a:schemeClr val="tx1"/>
                  </a:solidFill>
                </a:endParaRPr>
              </a:p>
            </p:txBody>
          </p:sp>
        </mc:Choice>
        <mc:Fallback xmlns="">
          <p:sp>
            <p:nvSpPr>
              <p:cNvPr id="10" name="CaixaDeTexto 9">
                <a:extLst>
                  <a:ext uri="{FF2B5EF4-FFF2-40B4-BE49-F238E27FC236}">
                    <a16:creationId xmlns:a16="http://schemas.microsoft.com/office/drawing/2014/main" id="{0EE7F79C-B11C-AA74-44AB-1424DEC749DE}"/>
                  </a:ext>
                </a:extLst>
              </p:cNvPr>
              <p:cNvSpPr txBox="1">
                <a:spLocks noRot="1" noChangeAspect="1" noMove="1" noResize="1" noEditPoints="1" noAdjustHandles="1" noChangeArrowheads="1" noChangeShapeType="1" noTextEdit="1"/>
              </p:cNvSpPr>
              <p:nvPr/>
            </p:nvSpPr>
            <p:spPr>
              <a:xfrm>
                <a:off x="385176" y="984055"/>
                <a:ext cx="905523" cy="769441"/>
              </a:xfrm>
              <a:prstGeom prst="rect">
                <a:avLst/>
              </a:prstGeom>
              <a:blipFill>
                <a:blip r:embed="rId9"/>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A8738DF2-A898-F005-C4A4-7D08513DD3BF}"/>
                  </a:ext>
                </a:extLst>
              </p:cNvPr>
              <p:cNvSpPr txBox="1"/>
              <p:nvPr/>
            </p:nvSpPr>
            <p:spPr>
              <a:xfrm>
                <a:off x="432178" y="2043214"/>
                <a:ext cx="905523" cy="769441"/>
              </a:xfrm>
              <a:prstGeom prst="rect">
                <a:avLst/>
              </a:prstGeom>
              <a:noFill/>
              <a:ln>
                <a:solidFill>
                  <a:schemeClr val="accent1"/>
                </a:solidFill>
              </a:ln>
            </p:spPr>
            <p:txBody>
              <a:bodyPr wrap="square" rtlCol="0">
                <a:spAutoFit/>
              </a:bodyPr>
              <a:lstStyle/>
              <a:p>
                <a:pPr algn="ctr"/>
                <a:r>
                  <a:rPr lang="pt-PT" sz="1100" u="sng">
                    <a:solidFill>
                      <a:schemeClr val="tx1"/>
                    </a:solidFill>
                  </a:rPr>
                  <a:t>P2</a:t>
                </a:r>
              </a:p>
              <a:p>
                <a:pPr algn="ctr"/>
                <a:r>
                  <a:rPr lang="pt-PT" sz="1100">
                    <a:solidFill>
                      <a:schemeClr val="tx1"/>
                    </a:solidFill>
                  </a:rPr>
                  <a:t>a = 5mm</a:t>
                </a:r>
              </a:p>
              <a:p>
                <a:pPr algn="ctr"/>
                <a:r>
                  <a:rPr lang="pt-PT" sz="1100">
                    <a:solidFill>
                      <a:schemeClr val="tx1"/>
                    </a:solidFill>
                  </a:rPr>
                  <a:t>r = 50mm</a:t>
                </a:r>
              </a:p>
              <a:p>
                <a:pPr algn="ctr"/>
                <a14:m>
                  <m:oMathPara xmlns:m="http://schemas.openxmlformats.org/officeDocument/2006/math">
                    <m:oMathParaPr>
                      <m:jc m:val="center"/>
                    </m:oMathParaPr>
                    <m:oMath xmlns:m="http://schemas.openxmlformats.org/officeDocument/2006/math">
                      <m:r>
                        <m:rPr>
                          <m:sty m:val="p"/>
                        </m:rPr>
                        <a:rPr lang="el-GR" sz="1100" i="1" smtClean="0">
                          <a:solidFill>
                            <a:schemeClr val="tx1"/>
                          </a:solidFill>
                          <a:latin typeface="Cambria Math" panose="02040503050406030204" pitchFamily="18" charset="0"/>
                        </a:rPr>
                        <m:t>θ</m:t>
                      </m:r>
                      <m:r>
                        <a:rPr lang="pt-PT" sz="1100" b="0" i="1" smtClean="0">
                          <a:solidFill>
                            <a:schemeClr val="tx1"/>
                          </a:solidFill>
                          <a:latin typeface="Cambria Math" panose="02040503050406030204" pitchFamily="18" charset="0"/>
                        </a:rPr>
                        <m:t>=60°</m:t>
                      </m:r>
                    </m:oMath>
                  </m:oMathPara>
                </a14:m>
                <a:endParaRPr lang="pt-PT" sz="1100">
                  <a:solidFill>
                    <a:schemeClr val="tx1"/>
                  </a:solidFill>
                </a:endParaRPr>
              </a:p>
            </p:txBody>
          </p:sp>
        </mc:Choice>
        <mc:Fallback xmlns="">
          <p:sp>
            <p:nvSpPr>
              <p:cNvPr id="11" name="CaixaDeTexto 10">
                <a:extLst>
                  <a:ext uri="{FF2B5EF4-FFF2-40B4-BE49-F238E27FC236}">
                    <a16:creationId xmlns:a16="http://schemas.microsoft.com/office/drawing/2014/main" id="{A8738DF2-A898-F005-C4A4-7D08513DD3BF}"/>
                  </a:ext>
                </a:extLst>
              </p:cNvPr>
              <p:cNvSpPr txBox="1">
                <a:spLocks noRot="1" noChangeAspect="1" noMove="1" noResize="1" noEditPoints="1" noAdjustHandles="1" noChangeArrowheads="1" noChangeShapeType="1" noTextEdit="1"/>
              </p:cNvSpPr>
              <p:nvPr/>
            </p:nvSpPr>
            <p:spPr>
              <a:xfrm>
                <a:off x="432178" y="2043214"/>
                <a:ext cx="905523" cy="769441"/>
              </a:xfrm>
              <a:prstGeom prst="rect">
                <a:avLst/>
              </a:prstGeom>
              <a:blipFill>
                <a:blip r:embed="rId10"/>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37DCE05-8492-9355-176C-49D159308F45}"/>
                  </a:ext>
                </a:extLst>
              </p:cNvPr>
              <p:cNvSpPr txBox="1"/>
              <p:nvPr/>
            </p:nvSpPr>
            <p:spPr>
              <a:xfrm>
                <a:off x="432178" y="3051104"/>
                <a:ext cx="905524" cy="769441"/>
              </a:xfrm>
              <a:prstGeom prst="rect">
                <a:avLst/>
              </a:prstGeom>
              <a:noFill/>
              <a:ln>
                <a:solidFill>
                  <a:schemeClr val="accent1"/>
                </a:solidFill>
              </a:ln>
            </p:spPr>
            <p:txBody>
              <a:bodyPr wrap="square" rtlCol="0">
                <a:spAutoFit/>
              </a:bodyPr>
              <a:lstStyle/>
              <a:p>
                <a:pPr algn="ctr"/>
                <a:r>
                  <a:rPr lang="pt-PT" sz="1100" u="sng">
                    <a:solidFill>
                      <a:schemeClr val="tx1"/>
                    </a:solidFill>
                  </a:rPr>
                  <a:t>P3</a:t>
                </a:r>
              </a:p>
              <a:p>
                <a:pPr algn="ctr"/>
                <a:r>
                  <a:rPr lang="pt-PT" sz="1100">
                    <a:solidFill>
                      <a:schemeClr val="tx1"/>
                    </a:solidFill>
                  </a:rPr>
                  <a:t>a = 5mm</a:t>
                </a:r>
              </a:p>
              <a:p>
                <a:pPr algn="ctr"/>
                <a:r>
                  <a:rPr lang="pt-PT" sz="1100">
                    <a:solidFill>
                      <a:schemeClr val="tx1"/>
                    </a:solidFill>
                  </a:rPr>
                  <a:t>r = 20mm</a:t>
                </a:r>
              </a:p>
              <a:p>
                <a:pPr algn="ctr"/>
                <a14:m>
                  <m:oMathPara xmlns:m="http://schemas.openxmlformats.org/officeDocument/2006/math">
                    <m:oMathParaPr>
                      <m:jc m:val="center"/>
                    </m:oMathParaPr>
                    <m:oMath xmlns:m="http://schemas.openxmlformats.org/officeDocument/2006/math">
                      <m:r>
                        <m:rPr>
                          <m:sty m:val="p"/>
                        </m:rPr>
                        <a:rPr lang="el-GR" sz="1100" i="1" smtClean="0">
                          <a:solidFill>
                            <a:schemeClr val="tx1"/>
                          </a:solidFill>
                          <a:latin typeface="Cambria Math" panose="02040503050406030204" pitchFamily="18" charset="0"/>
                        </a:rPr>
                        <m:t>θ</m:t>
                      </m:r>
                      <m:r>
                        <a:rPr lang="pt-PT" sz="1100" b="0" i="1" smtClean="0">
                          <a:solidFill>
                            <a:schemeClr val="tx1"/>
                          </a:solidFill>
                          <a:latin typeface="Cambria Math" panose="02040503050406030204" pitchFamily="18" charset="0"/>
                        </a:rPr>
                        <m:t>=80°</m:t>
                      </m:r>
                    </m:oMath>
                  </m:oMathPara>
                </a14:m>
                <a:endParaRPr lang="pt-PT" sz="1100">
                  <a:solidFill>
                    <a:schemeClr val="tx1"/>
                  </a:solidFill>
                </a:endParaRPr>
              </a:p>
            </p:txBody>
          </p:sp>
        </mc:Choice>
        <mc:Fallback xmlns="">
          <p:sp>
            <p:nvSpPr>
              <p:cNvPr id="12" name="CaixaDeTexto 11">
                <a:extLst>
                  <a:ext uri="{FF2B5EF4-FFF2-40B4-BE49-F238E27FC236}">
                    <a16:creationId xmlns:a16="http://schemas.microsoft.com/office/drawing/2014/main" id="{D37DCE05-8492-9355-176C-49D159308F45}"/>
                  </a:ext>
                </a:extLst>
              </p:cNvPr>
              <p:cNvSpPr txBox="1">
                <a:spLocks noRot="1" noChangeAspect="1" noMove="1" noResize="1" noEditPoints="1" noAdjustHandles="1" noChangeArrowheads="1" noChangeShapeType="1" noTextEdit="1"/>
              </p:cNvSpPr>
              <p:nvPr/>
            </p:nvSpPr>
            <p:spPr>
              <a:xfrm>
                <a:off x="432178" y="3051104"/>
                <a:ext cx="905524" cy="769441"/>
              </a:xfrm>
              <a:prstGeom prst="rect">
                <a:avLst/>
              </a:prstGeom>
              <a:blipFill>
                <a:blip r:embed="rId11"/>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0F2A2886-D3B2-4E3F-D58D-637EC2D9B282}"/>
                  </a:ext>
                </a:extLst>
              </p:cNvPr>
              <p:cNvSpPr txBox="1"/>
              <p:nvPr/>
            </p:nvSpPr>
            <p:spPr>
              <a:xfrm>
                <a:off x="423301" y="4152614"/>
                <a:ext cx="884458" cy="769441"/>
              </a:xfrm>
              <a:prstGeom prst="rect">
                <a:avLst/>
              </a:prstGeom>
              <a:noFill/>
              <a:ln>
                <a:solidFill>
                  <a:schemeClr val="accent1"/>
                </a:solidFill>
              </a:ln>
            </p:spPr>
            <p:txBody>
              <a:bodyPr wrap="square" rtlCol="0">
                <a:spAutoFit/>
              </a:bodyPr>
              <a:lstStyle/>
              <a:p>
                <a:pPr algn="ctr"/>
                <a:r>
                  <a:rPr lang="pt-PT" sz="1100" u="sng">
                    <a:solidFill>
                      <a:schemeClr val="tx1"/>
                    </a:solidFill>
                  </a:rPr>
                  <a:t>P4</a:t>
                </a:r>
              </a:p>
              <a:p>
                <a:pPr algn="ctr"/>
                <a:r>
                  <a:rPr lang="pt-PT" sz="1100">
                    <a:solidFill>
                      <a:schemeClr val="tx1"/>
                    </a:solidFill>
                  </a:rPr>
                  <a:t>a = 5mm</a:t>
                </a:r>
              </a:p>
              <a:p>
                <a:pPr algn="ctr"/>
                <a:r>
                  <a:rPr lang="pt-PT" sz="1100">
                    <a:solidFill>
                      <a:schemeClr val="tx1"/>
                    </a:solidFill>
                  </a:rPr>
                  <a:t>r = 20mm</a:t>
                </a:r>
              </a:p>
              <a:p>
                <a:pPr algn="ctr"/>
                <a14:m>
                  <m:oMathPara xmlns:m="http://schemas.openxmlformats.org/officeDocument/2006/math">
                    <m:oMathParaPr>
                      <m:jc m:val="center"/>
                    </m:oMathParaPr>
                    <m:oMath xmlns:m="http://schemas.openxmlformats.org/officeDocument/2006/math">
                      <m:r>
                        <m:rPr>
                          <m:sty m:val="p"/>
                        </m:rPr>
                        <a:rPr lang="el-GR" sz="1100" i="1" smtClean="0">
                          <a:solidFill>
                            <a:schemeClr val="tx1"/>
                          </a:solidFill>
                          <a:latin typeface="Cambria Math" panose="02040503050406030204" pitchFamily="18" charset="0"/>
                        </a:rPr>
                        <m:t>θ</m:t>
                      </m:r>
                      <m:r>
                        <a:rPr lang="pt-PT" sz="1100" b="0" i="1" smtClean="0">
                          <a:solidFill>
                            <a:schemeClr val="tx1"/>
                          </a:solidFill>
                          <a:latin typeface="Cambria Math" panose="02040503050406030204" pitchFamily="18" charset="0"/>
                        </a:rPr>
                        <m:t>=230°</m:t>
                      </m:r>
                    </m:oMath>
                  </m:oMathPara>
                </a14:m>
                <a:endParaRPr lang="pt-PT" sz="1100">
                  <a:solidFill>
                    <a:schemeClr val="tx1"/>
                  </a:solidFill>
                </a:endParaRPr>
              </a:p>
            </p:txBody>
          </p:sp>
        </mc:Choice>
        <mc:Fallback xmlns="">
          <p:sp>
            <p:nvSpPr>
              <p:cNvPr id="13" name="CaixaDeTexto 12">
                <a:extLst>
                  <a:ext uri="{FF2B5EF4-FFF2-40B4-BE49-F238E27FC236}">
                    <a16:creationId xmlns:a16="http://schemas.microsoft.com/office/drawing/2014/main" id="{0F2A2886-D3B2-4E3F-D58D-637EC2D9B282}"/>
                  </a:ext>
                </a:extLst>
              </p:cNvPr>
              <p:cNvSpPr txBox="1">
                <a:spLocks noRot="1" noChangeAspect="1" noMove="1" noResize="1" noEditPoints="1" noAdjustHandles="1" noChangeArrowheads="1" noChangeShapeType="1" noTextEdit="1"/>
              </p:cNvSpPr>
              <p:nvPr/>
            </p:nvSpPr>
            <p:spPr>
              <a:xfrm>
                <a:off x="423301" y="4152614"/>
                <a:ext cx="884458" cy="769441"/>
              </a:xfrm>
              <a:prstGeom prst="rect">
                <a:avLst/>
              </a:prstGeom>
              <a:blipFill>
                <a:blip r:embed="rId12"/>
                <a:stretch>
                  <a:fillRect/>
                </a:stretch>
              </a:blipFill>
              <a:ln>
                <a:solidFill>
                  <a:schemeClr val="accent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3FBBFDA-A57C-7C6D-0F91-D3A8C0005F02}"/>
                  </a:ext>
                </a:extLst>
              </p:cNvPr>
              <p:cNvSpPr txBox="1"/>
              <p:nvPr/>
            </p:nvSpPr>
            <p:spPr>
              <a:xfrm>
                <a:off x="1669485" y="1006273"/>
                <a:ext cx="1076770"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a:rPr lang="pt-PT" sz="1100" b="0" i="1" smtClean="0">
                              <a:solidFill>
                                <a:schemeClr val="tx1"/>
                              </a:solidFill>
                              <a:latin typeface="Cambria Math" panose="02040503050406030204" pitchFamily="18" charset="0"/>
                            </a:rPr>
                            <m:t>𝑟𝑟</m:t>
                          </m:r>
                        </m:sub>
                      </m:sSub>
                      <m:r>
                        <a:rPr lang="pt-PT" sz="1100" b="0" i="1" smtClean="0">
                          <a:solidFill>
                            <a:schemeClr val="tx1"/>
                          </a:solidFill>
                          <a:latin typeface="Cambria Math" panose="02040503050406030204" pitchFamily="18" charset="0"/>
                        </a:rPr>
                        <m:t>=2,484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14" name="CaixaDeTexto 13">
                <a:extLst>
                  <a:ext uri="{FF2B5EF4-FFF2-40B4-BE49-F238E27FC236}">
                    <a16:creationId xmlns:a16="http://schemas.microsoft.com/office/drawing/2014/main" id="{73FBBFDA-A57C-7C6D-0F91-D3A8C0005F02}"/>
                  </a:ext>
                </a:extLst>
              </p:cNvPr>
              <p:cNvSpPr txBox="1">
                <a:spLocks noRot="1" noChangeAspect="1" noMove="1" noResize="1" noEditPoints="1" noAdjustHandles="1" noChangeArrowheads="1" noChangeShapeType="1" noTextEdit="1"/>
              </p:cNvSpPr>
              <p:nvPr/>
            </p:nvSpPr>
            <p:spPr>
              <a:xfrm>
                <a:off x="1669485" y="1006273"/>
                <a:ext cx="1076770" cy="169277"/>
              </a:xfrm>
              <a:prstGeom prst="rect">
                <a:avLst/>
              </a:prstGeom>
              <a:blipFill>
                <a:blip r:embed="rId13"/>
                <a:stretch>
                  <a:fillRect l="-1130" r="-2260"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5E4EFD61-08B9-0D32-8342-E75C5E29EC1A}"/>
                  </a:ext>
                </a:extLst>
              </p:cNvPr>
              <p:cNvSpPr txBox="1"/>
              <p:nvPr/>
            </p:nvSpPr>
            <p:spPr>
              <a:xfrm>
                <a:off x="1669484" y="1516010"/>
                <a:ext cx="81701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a:rPr lang="pt-PT" sz="1100" b="0" i="1" smtClean="0">
                              <a:solidFill>
                                <a:schemeClr val="tx1"/>
                              </a:solidFill>
                              <a:latin typeface="Cambria Math" panose="02040503050406030204" pitchFamily="18" charset="0"/>
                            </a:rPr>
                            <m:t>𝑟</m:t>
                          </m:r>
                          <m:r>
                            <m:rPr>
                              <m:sty m:val="p"/>
                            </m:rPr>
                            <a:rPr lang="el-GR" sz="1100" b="0" i="1" smtClean="0">
                              <a:solidFill>
                                <a:schemeClr val="tx1"/>
                              </a:solidFill>
                              <a:latin typeface="Cambria Math" panose="02040503050406030204" pitchFamily="18" charset="0"/>
                            </a:rPr>
                            <m:t>θ</m:t>
                          </m:r>
                        </m:sub>
                      </m:sSub>
                      <m:r>
                        <a:rPr lang="pt-PT" sz="1100" b="0" i="1" smtClean="0">
                          <a:solidFill>
                            <a:schemeClr val="tx1"/>
                          </a:solidFill>
                          <a:latin typeface="Cambria Math" panose="02040503050406030204" pitchFamily="18" charset="0"/>
                        </a:rPr>
                        <m:t>=0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15" name="CaixaDeTexto 14">
                <a:extLst>
                  <a:ext uri="{FF2B5EF4-FFF2-40B4-BE49-F238E27FC236}">
                    <a16:creationId xmlns:a16="http://schemas.microsoft.com/office/drawing/2014/main" id="{5E4EFD61-08B9-0D32-8342-E75C5E29EC1A}"/>
                  </a:ext>
                </a:extLst>
              </p:cNvPr>
              <p:cNvSpPr txBox="1">
                <a:spLocks noRot="1" noChangeAspect="1" noMove="1" noResize="1" noEditPoints="1" noAdjustHandles="1" noChangeArrowheads="1" noChangeShapeType="1" noTextEdit="1"/>
              </p:cNvSpPr>
              <p:nvPr/>
            </p:nvSpPr>
            <p:spPr>
              <a:xfrm>
                <a:off x="1669484" y="1516010"/>
                <a:ext cx="817019" cy="169277"/>
              </a:xfrm>
              <a:prstGeom prst="rect">
                <a:avLst/>
              </a:prstGeom>
              <a:blipFill>
                <a:blip r:embed="rId14"/>
                <a:stretch>
                  <a:fillRect l="-1493" r="-2985"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ECD5FDDA-5AC8-A3B0-FA98-A0ACADC28DBE}"/>
                  </a:ext>
                </a:extLst>
              </p:cNvPr>
              <p:cNvSpPr txBox="1"/>
              <p:nvPr/>
            </p:nvSpPr>
            <p:spPr>
              <a:xfrm>
                <a:off x="1669484" y="1290287"/>
                <a:ext cx="1168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m:rPr>
                              <m:sty m:val="p"/>
                            </m:rPr>
                            <a:rPr lang="el-GR" sz="1100" i="1" smtClean="0">
                              <a:solidFill>
                                <a:schemeClr val="tx1"/>
                              </a:solidFill>
                              <a:latin typeface="Cambria Math" panose="02040503050406030204" pitchFamily="18" charset="0"/>
                            </a:rPr>
                            <m:t>θθ</m:t>
                          </m:r>
                        </m:sub>
                      </m:sSub>
                      <m:r>
                        <a:rPr lang="pt-PT" sz="1100" b="0" i="1" smtClean="0">
                          <a:solidFill>
                            <a:schemeClr val="tx1"/>
                          </a:solidFill>
                          <a:latin typeface="Cambria Math" panose="02040503050406030204" pitchFamily="18" charset="0"/>
                        </a:rPr>
                        <m:t>=0,0031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16" name="CaixaDeTexto 15">
                <a:extLst>
                  <a:ext uri="{FF2B5EF4-FFF2-40B4-BE49-F238E27FC236}">
                    <a16:creationId xmlns:a16="http://schemas.microsoft.com/office/drawing/2014/main" id="{ECD5FDDA-5AC8-A3B0-FA98-A0ACADC28DBE}"/>
                  </a:ext>
                </a:extLst>
              </p:cNvPr>
              <p:cNvSpPr txBox="1">
                <a:spLocks noRot="1" noChangeAspect="1" noMove="1" noResize="1" noEditPoints="1" noAdjustHandles="1" noChangeArrowheads="1" noChangeShapeType="1" noTextEdit="1"/>
              </p:cNvSpPr>
              <p:nvPr/>
            </p:nvSpPr>
            <p:spPr>
              <a:xfrm>
                <a:off x="1669484" y="1290287"/>
                <a:ext cx="1168077" cy="169277"/>
              </a:xfrm>
              <a:prstGeom prst="rect">
                <a:avLst/>
              </a:prstGeom>
              <a:blipFill>
                <a:blip r:embed="rId15"/>
                <a:stretch>
                  <a:fillRect l="-1047" r="-2618" b="-22222"/>
                </a:stretch>
              </a:blipFill>
            </p:spPr>
            <p:txBody>
              <a:bodyPr/>
              <a:lstStyle/>
              <a:p>
                <a:r>
                  <a:rPr lang="en-US">
                    <a:noFill/>
                  </a:rPr>
                  <a:t> </a:t>
                </a:r>
              </a:p>
            </p:txBody>
          </p:sp>
        </mc:Fallback>
      </mc:AlternateContent>
      <p:sp>
        <p:nvSpPr>
          <p:cNvPr id="17" name="Chaveta à esquerda 16">
            <a:extLst>
              <a:ext uri="{FF2B5EF4-FFF2-40B4-BE49-F238E27FC236}">
                <a16:creationId xmlns:a16="http://schemas.microsoft.com/office/drawing/2014/main" id="{BAE25646-9C4D-E0E2-491E-B7AF518FCF99}"/>
              </a:ext>
            </a:extLst>
          </p:cNvPr>
          <p:cNvSpPr/>
          <p:nvPr/>
        </p:nvSpPr>
        <p:spPr>
          <a:xfrm>
            <a:off x="1470866" y="984055"/>
            <a:ext cx="198619" cy="7694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1100"/>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95B71B20-B9E9-9BAE-56F2-CFAEE3939C64}"/>
                  </a:ext>
                </a:extLst>
              </p:cNvPr>
              <p:cNvSpPr txBox="1"/>
              <p:nvPr/>
            </p:nvSpPr>
            <p:spPr>
              <a:xfrm>
                <a:off x="1669484" y="2043214"/>
                <a:ext cx="1155316"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a:rPr lang="pt-PT" sz="1100" b="0" i="1" smtClean="0">
                              <a:solidFill>
                                <a:schemeClr val="tx1"/>
                              </a:solidFill>
                              <a:latin typeface="Cambria Math" panose="02040503050406030204" pitchFamily="18" charset="0"/>
                            </a:rPr>
                            <m:t>𝑟𝑟</m:t>
                          </m:r>
                        </m:sub>
                      </m:sSub>
                      <m:r>
                        <a:rPr lang="pt-PT" sz="1100" b="0" i="1" smtClean="0">
                          <a:solidFill>
                            <a:schemeClr val="tx1"/>
                          </a:solidFill>
                          <a:latin typeface="Cambria Math" panose="02040503050406030204" pitchFamily="18" charset="0"/>
                        </a:rPr>
                        <m:t>=0,6373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18" name="CaixaDeTexto 17">
                <a:extLst>
                  <a:ext uri="{FF2B5EF4-FFF2-40B4-BE49-F238E27FC236}">
                    <a16:creationId xmlns:a16="http://schemas.microsoft.com/office/drawing/2014/main" id="{95B71B20-B9E9-9BAE-56F2-CFAEE3939C64}"/>
                  </a:ext>
                </a:extLst>
              </p:cNvPr>
              <p:cNvSpPr txBox="1">
                <a:spLocks noRot="1" noChangeAspect="1" noMove="1" noResize="1" noEditPoints="1" noAdjustHandles="1" noChangeArrowheads="1" noChangeShapeType="1" noTextEdit="1"/>
              </p:cNvSpPr>
              <p:nvPr/>
            </p:nvSpPr>
            <p:spPr>
              <a:xfrm>
                <a:off x="1669484" y="2043214"/>
                <a:ext cx="1155316" cy="169277"/>
              </a:xfrm>
              <a:prstGeom prst="rect">
                <a:avLst/>
              </a:prstGeom>
              <a:blipFill>
                <a:blip r:embed="rId16"/>
                <a:stretch>
                  <a:fillRect l="-1058" r="-2646"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F9500EA-65E8-89F0-F46A-8870FD339067}"/>
                  </a:ext>
                </a:extLst>
              </p:cNvPr>
              <p:cNvSpPr txBox="1"/>
              <p:nvPr/>
            </p:nvSpPr>
            <p:spPr>
              <a:xfrm>
                <a:off x="1669484" y="2519347"/>
                <a:ext cx="126585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a:rPr lang="pt-PT" sz="1100" b="0" i="1" smtClean="0">
                              <a:solidFill>
                                <a:schemeClr val="tx1"/>
                              </a:solidFill>
                              <a:latin typeface="Cambria Math" panose="02040503050406030204" pitchFamily="18" charset="0"/>
                            </a:rPr>
                            <m:t>𝑟</m:t>
                          </m:r>
                          <m:r>
                            <m:rPr>
                              <m:sty m:val="p"/>
                            </m:rPr>
                            <a:rPr lang="el-GR" sz="1100" b="0" i="1" smtClean="0">
                              <a:solidFill>
                                <a:schemeClr val="tx1"/>
                              </a:solidFill>
                              <a:latin typeface="Cambria Math" panose="02040503050406030204" pitchFamily="18" charset="0"/>
                            </a:rPr>
                            <m:t>θ</m:t>
                          </m:r>
                        </m:sub>
                      </m:sSub>
                      <m:r>
                        <a:rPr lang="pt-PT" sz="1100" b="0" i="1" smtClean="0">
                          <a:solidFill>
                            <a:schemeClr val="tx1"/>
                          </a:solidFill>
                          <a:latin typeface="Cambria Math" panose="02040503050406030204" pitchFamily="18" charset="0"/>
                        </a:rPr>
                        <m:t>=−1,1039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19" name="CaixaDeTexto 18">
                <a:extLst>
                  <a:ext uri="{FF2B5EF4-FFF2-40B4-BE49-F238E27FC236}">
                    <a16:creationId xmlns:a16="http://schemas.microsoft.com/office/drawing/2014/main" id="{DF9500EA-65E8-89F0-F46A-8870FD339067}"/>
                  </a:ext>
                </a:extLst>
              </p:cNvPr>
              <p:cNvSpPr txBox="1">
                <a:spLocks noRot="1" noChangeAspect="1" noMove="1" noResize="1" noEditPoints="1" noAdjustHandles="1" noChangeArrowheads="1" noChangeShapeType="1" noTextEdit="1"/>
              </p:cNvSpPr>
              <p:nvPr/>
            </p:nvSpPr>
            <p:spPr>
              <a:xfrm>
                <a:off x="1669484" y="2519347"/>
                <a:ext cx="1265859" cy="169277"/>
              </a:xfrm>
              <a:prstGeom prst="rect">
                <a:avLst/>
              </a:prstGeom>
              <a:blipFill>
                <a:blip r:embed="rId17"/>
                <a:stretch>
                  <a:fillRect l="-962" r="-1923"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CCAE6E85-FE32-F6FA-92C5-0A31EA003FDE}"/>
                  </a:ext>
                </a:extLst>
              </p:cNvPr>
              <p:cNvSpPr txBox="1"/>
              <p:nvPr/>
            </p:nvSpPr>
            <p:spPr>
              <a:xfrm>
                <a:off x="1669484" y="2277492"/>
                <a:ext cx="1168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m:rPr>
                              <m:sty m:val="p"/>
                            </m:rPr>
                            <a:rPr lang="el-GR" sz="1100" i="1" smtClean="0">
                              <a:solidFill>
                                <a:schemeClr val="tx1"/>
                              </a:solidFill>
                              <a:latin typeface="Cambria Math" panose="02040503050406030204" pitchFamily="18" charset="0"/>
                            </a:rPr>
                            <m:t>θθ</m:t>
                          </m:r>
                        </m:sub>
                      </m:sSub>
                      <m:r>
                        <a:rPr lang="pt-PT" sz="1100" b="0" i="1" smtClean="0">
                          <a:solidFill>
                            <a:schemeClr val="tx1"/>
                          </a:solidFill>
                          <a:latin typeface="Cambria Math" panose="02040503050406030204" pitchFamily="18" charset="0"/>
                        </a:rPr>
                        <m:t>=1,8877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20" name="CaixaDeTexto 19">
                <a:extLst>
                  <a:ext uri="{FF2B5EF4-FFF2-40B4-BE49-F238E27FC236}">
                    <a16:creationId xmlns:a16="http://schemas.microsoft.com/office/drawing/2014/main" id="{CCAE6E85-FE32-F6FA-92C5-0A31EA003FDE}"/>
                  </a:ext>
                </a:extLst>
              </p:cNvPr>
              <p:cNvSpPr txBox="1">
                <a:spLocks noRot="1" noChangeAspect="1" noMove="1" noResize="1" noEditPoints="1" noAdjustHandles="1" noChangeArrowheads="1" noChangeShapeType="1" noTextEdit="1"/>
              </p:cNvSpPr>
              <p:nvPr/>
            </p:nvSpPr>
            <p:spPr>
              <a:xfrm>
                <a:off x="1669484" y="2277492"/>
                <a:ext cx="1168077" cy="169277"/>
              </a:xfrm>
              <a:prstGeom prst="rect">
                <a:avLst/>
              </a:prstGeom>
              <a:blipFill>
                <a:blip r:embed="rId18"/>
                <a:stretch>
                  <a:fillRect l="-1047" r="-2618" b="-22222"/>
                </a:stretch>
              </a:blipFill>
            </p:spPr>
            <p:txBody>
              <a:bodyPr/>
              <a:lstStyle/>
              <a:p>
                <a:r>
                  <a:rPr lang="en-US">
                    <a:noFill/>
                  </a:rPr>
                  <a:t> </a:t>
                </a:r>
              </a:p>
            </p:txBody>
          </p:sp>
        </mc:Fallback>
      </mc:AlternateContent>
      <p:sp>
        <p:nvSpPr>
          <p:cNvPr id="21" name="Chaveta à esquerda 20">
            <a:extLst>
              <a:ext uri="{FF2B5EF4-FFF2-40B4-BE49-F238E27FC236}">
                <a16:creationId xmlns:a16="http://schemas.microsoft.com/office/drawing/2014/main" id="{ADAE415F-2B24-4FBD-439C-B0C32FEE27C3}"/>
              </a:ext>
            </a:extLst>
          </p:cNvPr>
          <p:cNvSpPr/>
          <p:nvPr/>
        </p:nvSpPr>
        <p:spPr>
          <a:xfrm>
            <a:off x="1470865" y="1991760"/>
            <a:ext cx="198619" cy="7694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110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AD76A2A5-54B7-D3A0-EB5E-9BD24397017E}"/>
                  </a:ext>
                </a:extLst>
              </p:cNvPr>
              <p:cNvSpPr txBox="1"/>
              <p:nvPr/>
            </p:nvSpPr>
            <p:spPr>
              <a:xfrm>
                <a:off x="1669483" y="3018860"/>
                <a:ext cx="1155316"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a:rPr lang="pt-PT" sz="1100" b="0" i="1" smtClean="0">
                              <a:solidFill>
                                <a:schemeClr val="tx1"/>
                              </a:solidFill>
                              <a:latin typeface="Cambria Math" panose="02040503050406030204" pitchFamily="18" charset="0"/>
                            </a:rPr>
                            <m:t>𝑟𝑟</m:t>
                          </m:r>
                        </m:sub>
                      </m:sSub>
                      <m:r>
                        <a:rPr lang="pt-PT" sz="1100" b="0" i="1" smtClean="0">
                          <a:solidFill>
                            <a:schemeClr val="tx1"/>
                          </a:solidFill>
                          <a:latin typeface="Cambria Math" panose="02040503050406030204" pitchFamily="18" charset="0"/>
                        </a:rPr>
                        <m:t>=0,2771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22" name="CaixaDeTexto 21">
                <a:extLst>
                  <a:ext uri="{FF2B5EF4-FFF2-40B4-BE49-F238E27FC236}">
                    <a16:creationId xmlns:a16="http://schemas.microsoft.com/office/drawing/2014/main" id="{AD76A2A5-54B7-D3A0-EB5E-9BD24397017E}"/>
                  </a:ext>
                </a:extLst>
              </p:cNvPr>
              <p:cNvSpPr txBox="1">
                <a:spLocks noRot="1" noChangeAspect="1" noMove="1" noResize="1" noEditPoints="1" noAdjustHandles="1" noChangeArrowheads="1" noChangeShapeType="1" noTextEdit="1"/>
              </p:cNvSpPr>
              <p:nvPr/>
            </p:nvSpPr>
            <p:spPr>
              <a:xfrm>
                <a:off x="1669483" y="3018860"/>
                <a:ext cx="1155316" cy="169277"/>
              </a:xfrm>
              <a:prstGeom prst="rect">
                <a:avLst/>
              </a:prstGeom>
              <a:blipFill>
                <a:blip r:embed="rId19"/>
                <a:stretch>
                  <a:fillRect l="-1058" r="-2646"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9D02FEE1-44D1-3A96-5AAA-F533369CAB63}"/>
                  </a:ext>
                </a:extLst>
              </p:cNvPr>
              <p:cNvSpPr txBox="1"/>
              <p:nvPr/>
            </p:nvSpPr>
            <p:spPr>
              <a:xfrm>
                <a:off x="1669484" y="3578410"/>
                <a:ext cx="1265859"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a:rPr lang="pt-PT" sz="1100" b="0" i="1" smtClean="0">
                              <a:solidFill>
                                <a:schemeClr val="tx1"/>
                              </a:solidFill>
                              <a:latin typeface="Cambria Math" panose="02040503050406030204" pitchFamily="18" charset="0"/>
                            </a:rPr>
                            <m:t>𝑟</m:t>
                          </m:r>
                          <m:r>
                            <m:rPr>
                              <m:sty m:val="p"/>
                            </m:rPr>
                            <a:rPr lang="el-GR" sz="1100" b="0" i="1" smtClean="0">
                              <a:solidFill>
                                <a:schemeClr val="tx1"/>
                              </a:solidFill>
                              <a:latin typeface="Cambria Math" panose="02040503050406030204" pitchFamily="18" charset="0"/>
                            </a:rPr>
                            <m:t>θ</m:t>
                          </m:r>
                        </m:sub>
                      </m:sSub>
                      <m:r>
                        <a:rPr lang="pt-PT" sz="1100" b="0" i="1" smtClean="0">
                          <a:solidFill>
                            <a:schemeClr val="tx1"/>
                          </a:solidFill>
                          <a:latin typeface="Cambria Math" panose="02040503050406030204" pitchFamily="18" charset="0"/>
                        </a:rPr>
                        <m:t>=−1,3705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23" name="CaixaDeTexto 22">
                <a:extLst>
                  <a:ext uri="{FF2B5EF4-FFF2-40B4-BE49-F238E27FC236}">
                    <a16:creationId xmlns:a16="http://schemas.microsoft.com/office/drawing/2014/main" id="{9D02FEE1-44D1-3A96-5AAA-F533369CAB63}"/>
                  </a:ext>
                </a:extLst>
              </p:cNvPr>
              <p:cNvSpPr txBox="1">
                <a:spLocks noRot="1" noChangeAspect="1" noMove="1" noResize="1" noEditPoints="1" noAdjustHandles="1" noChangeArrowheads="1" noChangeShapeType="1" noTextEdit="1"/>
              </p:cNvSpPr>
              <p:nvPr/>
            </p:nvSpPr>
            <p:spPr>
              <a:xfrm>
                <a:off x="1669484" y="3578410"/>
                <a:ext cx="1265859" cy="169277"/>
              </a:xfrm>
              <a:prstGeom prst="rect">
                <a:avLst/>
              </a:prstGeom>
              <a:blipFill>
                <a:blip r:embed="rId20"/>
                <a:stretch>
                  <a:fillRect l="-962" r="-1923"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023A4D99-08CC-048B-97CC-EB62F595E4B4}"/>
                  </a:ext>
                </a:extLst>
              </p:cNvPr>
              <p:cNvSpPr txBox="1"/>
              <p:nvPr/>
            </p:nvSpPr>
            <p:spPr>
              <a:xfrm>
                <a:off x="1689810" y="3298635"/>
                <a:ext cx="1168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m:rPr>
                              <m:sty m:val="p"/>
                            </m:rPr>
                            <a:rPr lang="el-GR" sz="1100" i="1" smtClean="0">
                              <a:solidFill>
                                <a:schemeClr val="tx1"/>
                              </a:solidFill>
                              <a:latin typeface="Cambria Math" panose="02040503050406030204" pitchFamily="18" charset="0"/>
                            </a:rPr>
                            <m:t>θθ</m:t>
                          </m:r>
                        </m:sub>
                      </m:sSub>
                      <m:r>
                        <a:rPr lang="pt-PT" sz="1100" b="0" i="1" smtClean="0">
                          <a:solidFill>
                            <a:schemeClr val="tx1"/>
                          </a:solidFill>
                          <a:latin typeface="Cambria Math" panose="02040503050406030204" pitchFamily="18" charset="0"/>
                        </a:rPr>
                        <m:t>=2,5165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24" name="CaixaDeTexto 23">
                <a:extLst>
                  <a:ext uri="{FF2B5EF4-FFF2-40B4-BE49-F238E27FC236}">
                    <a16:creationId xmlns:a16="http://schemas.microsoft.com/office/drawing/2014/main" id="{023A4D99-08CC-048B-97CC-EB62F595E4B4}"/>
                  </a:ext>
                </a:extLst>
              </p:cNvPr>
              <p:cNvSpPr txBox="1">
                <a:spLocks noRot="1" noChangeAspect="1" noMove="1" noResize="1" noEditPoints="1" noAdjustHandles="1" noChangeArrowheads="1" noChangeShapeType="1" noTextEdit="1"/>
              </p:cNvSpPr>
              <p:nvPr/>
            </p:nvSpPr>
            <p:spPr>
              <a:xfrm>
                <a:off x="1689810" y="3298635"/>
                <a:ext cx="1168077" cy="169277"/>
              </a:xfrm>
              <a:prstGeom prst="rect">
                <a:avLst/>
              </a:prstGeom>
              <a:blipFill>
                <a:blip r:embed="rId21"/>
                <a:stretch>
                  <a:fillRect l="-1042" r="-2083" b="-21429"/>
                </a:stretch>
              </a:blipFill>
            </p:spPr>
            <p:txBody>
              <a:bodyPr/>
              <a:lstStyle/>
              <a:p>
                <a:r>
                  <a:rPr lang="en-US">
                    <a:noFill/>
                  </a:rPr>
                  <a:t> </a:t>
                </a:r>
              </a:p>
            </p:txBody>
          </p:sp>
        </mc:Fallback>
      </mc:AlternateContent>
      <p:sp>
        <p:nvSpPr>
          <p:cNvPr id="25" name="Chaveta à esquerda 24">
            <a:extLst>
              <a:ext uri="{FF2B5EF4-FFF2-40B4-BE49-F238E27FC236}">
                <a16:creationId xmlns:a16="http://schemas.microsoft.com/office/drawing/2014/main" id="{06F1FC59-08D4-2C7E-F5C7-6A9DF1ECCB6C}"/>
              </a:ext>
            </a:extLst>
          </p:cNvPr>
          <p:cNvSpPr/>
          <p:nvPr/>
        </p:nvSpPr>
        <p:spPr>
          <a:xfrm>
            <a:off x="1470864" y="3011500"/>
            <a:ext cx="198619" cy="7694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1100"/>
          </a:p>
        </p:txBody>
      </p:sp>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D4188FCC-78BA-39DE-EA30-F9E709A531D0}"/>
                  </a:ext>
                </a:extLst>
              </p:cNvPr>
              <p:cNvSpPr txBox="1"/>
              <p:nvPr/>
            </p:nvSpPr>
            <p:spPr>
              <a:xfrm>
                <a:off x="1663102" y="4152613"/>
                <a:ext cx="1155316"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a:rPr lang="pt-PT" sz="1100" b="0" i="1" smtClean="0">
                              <a:solidFill>
                                <a:schemeClr val="tx1"/>
                              </a:solidFill>
                              <a:latin typeface="Cambria Math" panose="02040503050406030204" pitchFamily="18" charset="0"/>
                            </a:rPr>
                            <m:t>𝑟𝑟</m:t>
                          </m:r>
                        </m:sub>
                      </m:sSub>
                      <m:r>
                        <a:rPr lang="pt-PT" sz="1100" b="0" i="1" smtClean="0">
                          <a:solidFill>
                            <a:schemeClr val="tx1"/>
                          </a:solidFill>
                          <a:latin typeface="Cambria Math" panose="02040503050406030204" pitchFamily="18" charset="0"/>
                        </a:rPr>
                        <m:t>=1,0218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26" name="CaixaDeTexto 25">
                <a:extLst>
                  <a:ext uri="{FF2B5EF4-FFF2-40B4-BE49-F238E27FC236}">
                    <a16:creationId xmlns:a16="http://schemas.microsoft.com/office/drawing/2014/main" id="{D4188FCC-78BA-39DE-EA30-F9E709A531D0}"/>
                  </a:ext>
                </a:extLst>
              </p:cNvPr>
              <p:cNvSpPr txBox="1">
                <a:spLocks noRot="1" noChangeAspect="1" noMove="1" noResize="1" noEditPoints="1" noAdjustHandles="1" noChangeArrowheads="1" noChangeShapeType="1" noTextEdit="1"/>
              </p:cNvSpPr>
              <p:nvPr/>
            </p:nvSpPr>
            <p:spPr>
              <a:xfrm>
                <a:off x="1663102" y="4152613"/>
                <a:ext cx="1155316" cy="169277"/>
              </a:xfrm>
              <a:prstGeom prst="rect">
                <a:avLst/>
              </a:prstGeom>
              <a:blipFill>
                <a:blip r:embed="rId22"/>
                <a:stretch>
                  <a:fillRect l="-1058" r="-2646"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0E43846-BA88-F8C5-E53E-6E85968D197B}"/>
                  </a:ext>
                </a:extLst>
              </p:cNvPr>
              <p:cNvSpPr txBox="1"/>
              <p:nvPr/>
            </p:nvSpPr>
            <p:spPr>
              <a:xfrm>
                <a:off x="1663102" y="4667719"/>
                <a:ext cx="1160061"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a:rPr lang="pt-PT" sz="1100" b="0" i="1" smtClean="0">
                              <a:solidFill>
                                <a:schemeClr val="tx1"/>
                              </a:solidFill>
                              <a:latin typeface="Cambria Math" panose="02040503050406030204" pitchFamily="18" charset="0"/>
                            </a:rPr>
                            <m:t>𝑟</m:t>
                          </m:r>
                          <m:r>
                            <m:rPr>
                              <m:sty m:val="p"/>
                            </m:rPr>
                            <a:rPr lang="el-GR" sz="1100" b="0" i="1" smtClean="0">
                              <a:solidFill>
                                <a:schemeClr val="tx1"/>
                              </a:solidFill>
                              <a:latin typeface="Cambria Math" panose="02040503050406030204" pitchFamily="18" charset="0"/>
                            </a:rPr>
                            <m:t>θ</m:t>
                          </m:r>
                        </m:sub>
                      </m:sSub>
                      <m:r>
                        <a:rPr lang="pt-PT" sz="1100" b="0" i="1" smtClean="0">
                          <a:solidFill>
                            <a:schemeClr val="tx1"/>
                          </a:solidFill>
                          <a:latin typeface="Cambria Math" panose="02040503050406030204" pitchFamily="18" charset="0"/>
                        </a:rPr>
                        <m:t>=1,0085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27" name="CaixaDeTexto 26">
                <a:extLst>
                  <a:ext uri="{FF2B5EF4-FFF2-40B4-BE49-F238E27FC236}">
                    <a16:creationId xmlns:a16="http://schemas.microsoft.com/office/drawing/2014/main" id="{E0E43846-BA88-F8C5-E53E-6E85968D197B}"/>
                  </a:ext>
                </a:extLst>
              </p:cNvPr>
              <p:cNvSpPr txBox="1">
                <a:spLocks noRot="1" noChangeAspect="1" noMove="1" noResize="1" noEditPoints="1" noAdjustHandles="1" noChangeArrowheads="1" noChangeShapeType="1" noTextEdit="1"/>
              </p:cNvSpPr>
              <p:nvPr/>
            </p:nvSpPr>
            <p:spPr>
              <a:xfrm>
                <a:off x="1663102" y="4667719"/>
                <a:ext cx="1160061" cy="169277"/>
              </a:xfrm>
              <a:prstGeom prst="rect">
                <a:avLst/>
              </a:prstGeom>
              <a:blipFill>
                <a:blip r:embed="rId23"/>
                <a:stretch>
                  <a:fillRect l="-1053" r="-2632"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310F7953-282E-73F3-CA25-D2115C0888C7}"/>
                  </a:ext>
                </a:extLst>
              </p:cNvPr>
              <p:cNvSpPr txBox="1"/>
              <p:nvPr/>
            </p:nvSpPr>
            <p:spPr>
              <a:xfrm>
                <a:off x="1669484" y="4435889"/>
                <a:ext cx="1168077" cy="1692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100" i="1" smtClean="0">
                              <a:solidFill>
                                <a:schemeClr val="tx1"/>
                              </a:solidFill>
                              <a:latin typeface="Cambria Math" panose="02040503050406030204" pitchFamily="18" charset="0"/>
                            </a:rPr>
                          </m:ctrlPr>
                        </m:sSubPr>
                        <m:e>
                          <m:r>
                            <a:rPr lang="pt-PT" sz="1100" i="1" smtClean="0">
                              <a:solidFill>
                                <a:schemeClr val="tx1"/>
                              </a:solidFill>
                              <a:latin typeface="Cambria Math" panose="02040503050406030204" pitchFamily="18" charset="0"/>
                              <a:ea typeface="Cambria Math" panose="02040503050406030204" pitchFamily="18" charset="0"/>
                            </a:rPr>
                            <m:t>𝜎</m:t>
                          </m:r>
                        </m:e>
                        <m:sub>
                          <m:r>
                            <m:rPr>
                              <m:sty m:val="p"/>
                            </m:rPr>
                            <a:rPr lang="el-GR" sz="1100" i="1" smtClean="0">
                              <a:solidFill>
                                <a:schemeClr val="tx1"/>
                              </a:solidFill>
                              <a:latin typeface="Cambria Math" panose="02040503050406030204" pitchFamily="18" charset="0"/>
                            </a:rPr>
                            <m:t>θθ</m:t>
                          </m:r>
                        </m:sub>
                      </m:sSub>
                      <m:r>
                        <a:rPr lang="pt-PT" sz="1100" b="0" i="1" smtClean="0">
                          <a:solidFill>
                            <a:schemeClr val="tx1"/>
                          </a:solidFill>
                          <a:latin typeface="Cambria Math" panose="02040503050406030204" pitchFamily="18" charset="0"/>
                        </a:rPr>
                        <m:t>=1,5023 </m:t>
                      </m:r>
                      <m:r>
                        <a:rPr lang="pt-PT" sz="1100" b="0" i="1" smtClean="0">
                          <a:solidFill>
                            <a:schemeClr val="tx1"/>
                          </a:solidFill>
                          <a:latin typeface="Cambria Math" panose="02040503050406030204" pitchFamily="18" charset="0"/>
                        </a:rPr>
                        <m:t>𝑀𝑃𝑎</m:t>
                      </m:r>
                    </m:oMath>
                  </m:oMathPara>
                </a14:m>
                <a:endParaRPr lang="pt-PT" sz="1100"/>
              </a:p>
            </p:txBody>
          </p:sp>
        </mc:Choice>
        <mc:Fallback xmlns="">
          <p:sp>
            <p:nvSpPr>
              <p:cNvPr id="28" name="CaixaDeTexto 27">
                <a:extLst>
                  <a:ext uri="{FF2B5EF4-FFF2-40B4-BE49-F238E27FC236}">
                    <a16:creationId xmlns:a16="http://schemas.microsoft.com/office/drawing/2014/main" id="{310F7953-282E-73F3-CA25-D2115C0888C7}"/>
                  </a:ext>
                </a:extLst>
              </p:cNvPr>
              <p:cNvSpPr txBox="1">
                <a:spLocks noRot="1" noChangeAspect="1" noMove="1" noResize="1" noEditPoints="1" noAdjustHandles="1" noChangeArrowheads="1" noChangeShapeType="1" noTextEdit="1"/>
              </p:cNvSpPr>
              <p:nvPr/>
            </p:nvSpPr>
            <p:spPr>
              <a:xfrm>
                <a:off x="1669484" y="4435889"/>
                <a:ext cx="1168077" cy="169277"/>
              </a:xfrm>
              <a:prstGeom prst="rect">
                <a:avLst/>
              </a:prstGeom>
              <a:blipFill>
                <a:blip r:embed="rId24"/>
                <a:stretch>
                  <a:fillRect l="-1047" r="-2618" b="-22222"/>
                </a:stretch>
              </a:blipFill>
            </p:spPr>
            <p:txBody>
              <a:bodyPr/>
              <a:lstStyle/>
              <a:p>
                <a:r>
                  <a:rPr lang="en-US">
                    <a:noFill/>
                  </a:rPr>
                  <a:t> </a:t>
                </a:r>
              </a:p>
            </p:txBody>
          </p:sp>
        </mc:Fallback>
      </mc:AlternateContent>
      <p:sp>
        <p:nvSpPr>
          <p:cNvPr id="29" name="Chaveta à esquerda 28">
            <a:extLst>
              <a:ext uri="{FF2B5EF4-FFF2-40B4-BE49-F238E27FC236}">
                <a16:creationId xmlns:a16="http://schemas.microsoft.com/office/drawing/2014/main" id="{C34DA797-AFBC-0613-4DE3-2F54B46AE6D1}"/>
              </a:ext>
            </a:extLst>
          </p:cNvPr>
          <p:cNvSpPr/>
          <p:nvPr/>
        </p:nvSpPr>
        <p:spPr>
          <a:xfrm>
            <a:off x="1470864" y="4152613"/>
            <a:ext cx="159798" cy="76944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PT" sz="1100"/>
          </a:p>
        </p:txBody>
      </p:sp>
      <p:sp>
        <p:nvSpPr>
          <p:cNvPr id="30" name="Seta: Para a Direita 29">
            <a:extLst>
              <a:ext uri="{FF2B5EF4-FFF2-40B4-BE49-F238E27FC236}">
                <a16:creationId xmlns:a16="http://schemas.microsoft.com/office/drawing/2014/main" id="{6DAF6DE0-7C2F-9F78-950F-BFD276C87F94}"/>
              </a:ext>
            </a:extLst>
          </p:cNvPr>
          <p:cNvSpPr/>
          <p:nvPr/>
        </p:nvSpPr>
        <p:spPr>
          <a:xfrm>
            <a:off x="2935343" y="1248638"/>
            <a:ext cx="413239" cy="225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628687F0-98E4-C8DC-C595-78F977E98A85}"/>
                  </a:ext>
                </a:extLst>
              </p:cNvPr>
              <p:cNvSpPr txBox="1"/>
              <p:nvPr/>
            </p:nvSpPr>
            <p:spPr>
              <a:xfrm>
                <a:off x="3478167" y="1244120"/>
                <a:ext cx="1136273" cy="215444"/>
              </a:xfrm>
              <a:prstGeom prst="rect">
                <a:avLst/>
              </a:prstGeom>
              <a:noFill/>
            </p:spPr>
            <p:txBody>
              <a:bodyPr wrap="none" lIns="0" tIns="0" rIns="0" bIns="0" rtlCol="0">
                <a:spAutoFit/>
              </a:bodyPr>
              <a:lstStyle/>
              <a:p>
                <a:r>
                  <a:rPr lang="el-GR" b="0">
                    <a:solidFill>
                      <a:schemeClr val="tx1"/>
                    </a:solidFill>
                  </a:rPr>
                  <a:t>σ</a:t>
                </a:r>
                <a14:m>
                  <m:oMath xmlns:m="http://schemas.openxmlformats.org/officeDocument/2006/math">
                    <m:r>
                      <a:rPr lang="pt-PT" b="0" i="1" smtClean="0">
                        <a:solidFill>
                          <a:schemeClr val="tx1"/>
                        </a:solidFill>
                        <a:latin typeface="Cambria Math" panose="02040503050406030204" pitchFamily="18" charset="0"/>
                      </a:rPr>
                      <m:t>=2,484 </m:t>
                    </m:r>
                    <m:r>
                      <a:rPr lang="pt-PT" b="0" i="1" smtClean="0">
                        <a:solidFill>
                          <a:schemeClr val="tx1"/>
                        </a:solidFill>
                        <a:latin typeface="Cambria Math" panose="02040503050406030204" pitchFamily="18" charset="0"/>
                      </a:rPr>
                      <m:t>𝑀𝑃𝑎</m:t>
                    </m:r>
                  </m:oMath>
                </a14:m>
                <a:endParaRPr lang="pt-PT"/>
              </a:p>
            </p:txBody>
          </p:sp>
        </mc:Choice>
        <mc:Fallback xmlns="">
          <p:sp>
            <p:nvSpPr>
              <p:cNvPr id="31" name="CaixaDeTexto 30">
                <a:extLst>
                  <a:ext uri="{FF2B5EF4-FFF2-40B4-BE49-F238E27FC236}">
                    <a16:creationId xmlns:a16="http://schemas.microsoft.com/office/drawing/2014/main" id="{628687F0-98E4-C8DC-C595-78F977E98A85}"/>
                  </a:ext>
                </a:extLst>
              </p:cNvPr>
              <p:cNvSpPr txBox="1">
                <a:spLocks noRot="1" noChangeAspect="1" noMove="1" noResize="1" noEditPoints="1" noAdjustHandles="1" noChangeArrowheads="1" noChangeShapeType="1" noTextEdit="1"/>
              </p:cNvSpPr>
              <p:nvPr/>
            </p:nvSpPr>
            <p:spPr>
              <a:xfrm>
                <a:off x="3478167" y="1244120"/>
                <a:ext cx="1136273" cy="215444"/>
              </a:xfrm>
              <a:prstGeom prst="rect">
                <a:avLst/>
              </a:prstGeom>
              <a:blipFill>
                <a:blip r:embed="rId25"/>
                <a:stretch>
                  <a:fillRect l="-9677" t="-25714" r="-4301" b="-51429"/>
                </a:stretch>
              </a:blipFill>
            </p:spPr>
            <p:txBody>
              <a:bodyPr/>
              <a:lstStyle/>
              <a:p>
                <a:r>
                  <a:rPr lang="en-US">
                    <a:noFill/>
                  </a:rPr>
                  <a:t> </a:t>
                </a:r>
              </a:p>
            </p:txBody>
          </p:sp>
        </mc:Fallback>
      </mc:AlternateContent>
      <p:sp>
        <p:nvSpPr>
          <p:cNvPr id="32" name="Seta: Para a Direita 31">
            <a:extLst>
              <a:ext uri="{FF2B5EF4-FFF2-40B4-BE49-F238E27FC236}">
                <a16:creationId xmlns:a16="http://schemas.microsoft.com/office/drawing/2014/main" id="{F9D6B578-A776-4811-D807-EBFA2281AEC8}"/>
              </a:ext>
            </a:extLst>
          </p:cNvPr>
          <p:cNvSpPr/>
          <p:nvPr/>
        </p:nvSpPr>
        <p:spPr>
          <a:xfrm>
            <a:off x="2963868" y="2263619"/>
            <a:ext cx="413239" cy="225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33" name="CaixaDeTexto 32">
                <a:extLst>
                  <a:ext uri="{FF2B5EF4-FFF2-40B4-BE49-F238E27FC236}">
                    <a16:creationId xmlns:a16="http://schemas.microsoft.com/office/drawing/2014/main" id="{7D43D880-B2F0-5E4E-AF05-90E2DF5BDA2B}"/>
                  </a:ext>
                </a:extLst>
              </p:cNvPr>
              <p:cNvSpPr txBox="1"/>
              <p:nvPr/>
            </p:nvSpPr>
            <p:spPr>
              <a:xfrm>
                <a:off x="3500982" y="2254408"/>
                <a:ext cx="1235659" cy="215444"/>
              </a:xfrm>
              <a:prstGeom prst="rect">
                <a:avLst/>
              </a:prstGeom>
              <a:noFill/>
            </p:spPr>
            <p:txBody>
              <a:bodyPr wrap="none" lIns="0" tIns="0" rIns="0" bIns="0" rtlCol="0">
                <a:spAutoFit/>
              </a:bodyPr>
              <a:lstStyle/>
              <a:p>
                <a:r>
                  <a:rPr lang="el-GR" b="0">
                    <a:solidFill>
                      <a:schemeClr val="tx1"/>
                    </a:solidFill>
                  </a:rPr>
                  <a:t>σ</a:t>
                </a:r>
                <a14:m>
                  <m:oMath xmlns:m="http://schemas.openxmlformats.org/officeDocument/2006/math">
                    <m:r>
                      <a:rPr lang="pt-PT" b="0" i="1" smtClean="0">
                        <a:solidFill>
                          <a:schemeClr val="tx1"/>
                        </a:solidFill>
                        <a:latin typeface="Cambria Math" panose="02040503050406030204" pitchFamily="18" charset="0"/>
                      </a:rPr>
                      <m:t>=2,5311 </m:t>
                    </m:r>
                    <m:r>
                      <a:rPr lang="pt-PT" b="0" i="1" smtClean="0">
                        <a:solidFill>
                          <a:schemeClr val="tx1"/>
                        </a:solidFill>
                        <a:latin typeface="Cambria Math" panose="02040503050406030204" pitchFamily="18" charset="0"/>
                      </a:rPr>
                      <m:t>𝑀𝑃𝑎</m:t>
                    </m:r>
                  </m:oMath>
                </a14:m>
                <a:endParaRPr lang="pt-PT"/>
              </a:p>
            </p:txBody>
          </p:sp>
        </mc:Choice>
        <mc:Fallback xmlns="">
          <p:sp>
            <p:nvSpPr>
              <p:cNvPr id="33" name="CaixaDeTexto 32">
                <a:extLst>
                  <a:ext uri="{FF2B5EF4-FFF2-40B4-BE49-F238E27FC236}">
                    <a16:creationId xmlns:a16="http://schemas.microsoft.com/office/drawing/2014/main" id="{7D43D880-B2F0-5E4E-AF05-90E2DF5BDA2B}"/>
                  </a:ext>
                </a:extLst>
              </p:cNvPr>
              <p:cNvSpPr txBox="1">
                <a:spLocks noRot="1" noChangeAspect="1" noMove="1" noResize="1" noEditPoints="1" noAdjustHandles="1" noChangeArrowheads="1" noChangeShapeType="1" noTextEdit="1"/>
              </p:cNvSpPr>
              <p:nvPr/>
            </p:nvSpPr>
            <p:spPr>
              <a:xfrm>
                <a:off x="3500982" y="2254408"/>
                <a:ext cx="1235659" cy="215444"/>
              </a:xfrm>
              <a:prstGeom prst="rect">
                <a:avLst/>
              </a:prstGeom>
              <a:blipFill>
                <a:blip r:embed="rId26"/>
                <a:stretch>
                  <a:fillRect l="-8867" t="-25714" r="-3448" b="-51429"/>
                </a:stretch>
              </a:blipFill>
            </p:spPr>
            <p:txBody>
              <a:bodyPr/>
              <a:lstStyle/>
              <a:p>
                <a:r>
                  <a:rPr lang="en-US">
                    <a:noFill/>
                  </a:rPr>
                  <a:t> </a:t>
                </a:r>
              </a:p>
            </p:txBody>
          </p:sp>
        </mc:Fallback>
      </mc:AlternateContent>
      <p:sp>
        <p:nvSpPr>
          <p:cNvPr id="34" name="Seta: Para a Direita 33">
            <a:extLst>
              <a:ext uri="{FF2B5EF4-FFF2-40B4-BE49-F238E27FC236}">
                <a16:creationId xmlns:a16="http://schemas.microsoft.com/office/drawing/2014/main" id="{686A3C28-5124-2EFC-C2A2-2E4AE0094346}"/>
              </a:ext>
            </a:extLst>
          </p:cNvPr>
          <p:cNvSpPr/>
          <p:nvPr/>
        </p:nvSpPr>
        <p:spPr>
          <a:xfrm>
            <a:off x="2935343" y="3228227"/>
            <a:ext cx="413239" cy="225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580BC247-F84D-8D3D-4C32-0454477DAAE7}"/>
                  </a:ext>
                </a:extLst>
              </p:cNvPr>
              <p:cNvSpPr txBox="1"/>
              <p:nvPr/>
            </p:nvSpPr>
            <p:spPr>
              <a:xfrm>
                <a:off x="3478167" y="3223709"/>
                <a:ext cx="1235659" cy="215444"/>
              </a:xfrm>
              <a:prstGeom prst="rect">
                <a:avLst/>
              </a:prstGeom>
              <a:noFill/>
            </p:spPr>
            <p:txBody>
              <a:bodyPr wrap="none" lIns="0" tIns="0" rIns="0" bIns="0" rtlCol="0">
                <a:spAutoFit/>
              </a:bodyPr>
              <a:lstStyle/>
              <a:p>
                <a:r>
                  <a:rPr lang="el-GR" b="0">
                    <a:solidFill>
                      <a:schemeClr val="tx1"/>
                    </a:solidFill>
                  </a:rPr>
                  <a:t>σ</a:t>
                </a:r>
                <a14:m>
                  <m:oMath xmlns:m="http://schemas.openxmlformats.org/officeDocument/2006/math">
                    <m:r>
                      <a:rPr lang="pt-PT" b="0" i="1" smtClean="0">
                        <a:solidFill>
                          <a:schemeClr val="tx1"/>
                        </a:solidFill>
                        <a:latin typeface="Cambria Math" panose="02040503050406030204" pitchFamily="18" charset="0"/>
                      </a:rPr>
                      <m:t>=3,1884 </m:t>
                    </m:r>
                    <m:r>
                      <a:rPr lang="pt-PT" b="0" i="1" smtClean="0">
                        <a:solidFill>
                          <a:schemeClr val="tx1"/>
                        </a:solidFill>
                        <a:latin typeface="Cambria Math" panose="02040503050406030204" pitchFamily="18" charset="0"/>
                      </a:rPr>
                      <m:t>𝑀𝑃𝑎</m:t>
                    </m:r>
                  </m:oMath>
                </a14:m>
                <a:endParaRPr lang="pt-PT"/>
              </a:p>
            </p:txBody>
          </p:sp>
        </mc:Choice>
        <mc:Fallback xmlns="">
          <p:sp>
            <p:nvSpPr>
              <p:cNvPr id="35" name="CaixaDeTexto 34">
                <a:extLst>
                  <a:ext uri="{FF2B5EF4-FFF2-40B4-BE49-F238E27FC236}">
                    <a16:creationId xmlns:a16="http://schemas.microsoft.com/office/drawing/2014/main" id="{580BC247-F84D-8D3D-4C32-0454477DAAE7}"/>
                  </a:ext>
                </a:extLst>
              </p:cNvPr>
              <p:cNvSpPr txBox="1">
                <a:spLocks noRot="1" noChangeAspect="1" noMove="1" noResize="1" noEditPoints="1" noAdjustHandles="1" noChangeArrowheads="1" noChangeShapeType="1" noTextEdit="1"/>
              </p:cNvSpPr>
              <p:nvPr/>
            </p:nvSpPr>
            <p:spPr>
              <a:xfrm>
                <a:off x="3478167" y="3223709"/>
                <a:ext cx="1235659" cy="215444"/>
              </a:xfrm>
              <a:prstGeom prst="rect">
                <a:avLst/>
              </a:prstGeom>
              <a:blipFill>
                <a:blip r:embed="rId27"/>
                <a:stretch>
                  <a:fillRect l="-8911" t="-25714" r="-3960" b="-51429"/>
                </a:stretch>
              </a:blipFill>
            </p:spPr>
            <p:txBody>
              <a:bodyPr/>
              <a:lstStyle/>
              <a:p>
                <a:r>
                  <a:rPr lang="en-US">
                    <a:noFill/>
                  </a:rPr>
                  <a:t> </a:t>
                </a:r>
              </a:p>
            </p:txBody>
          </p:sp>
        </mc:Fallback>
      </mc:AlternateContent>
      <p:sp>
        <p:nvSpPr>
          <p:cNvPr id="36" name="Seta: Para a Direita 35">
            <a:extLst>
              <a:ext uri="{FF2B5EF4-FFF2-40B4-BE49-F238E27FC236}">
                <a16:creationId xmlns:a16="http://schemas.microsoft.com/office/drawing/2014/main" id="{A76562CE-BE8F-F072-DA83-2B512EC43387}"/>
              </a:ext>
            </a:extLst>
          </p:cNvPr>
          <p:cNvSpPr/>
          <p:nvPr/>
        </p:nvSpPr>
        <p:spPr>
          <a:xfrm>
            <a:off x="2935343" y="4411750"/>
            <a:ext cx="413239" cy="22572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xmlns:a14="http://schemas.microsoft.com/office/drawing/2010/main">
        <mc:Choice Requires="a14">
          <p:sp>
            <p:nvSpPr>
              <p:cNvPr id="37" name="CaixaDeTexto 36">
                <a:extLst>
                  <a:ext uri="{FF2B5EF4-FFF2-40B4-BE49-F238E27FC236}">
                    <a16:creationId xmlns:a16="http://schemas.microsoft.com/office/drawing/2014/main" id="{12EC6BBE-2E27-0868-C8CA-DEF5CDF0D8FC}"/>
                  </a:ext>
                </a:extLst>
              </p:cNvPr>
              <p:cNvSpPr txBox="1"/>
              <p:nvPr/>
            </p:nvSpPr>
            <p:spPr>
              <a:xfrm>
                <a:off x="3478167" y="4407232"/>
                <a:ext cx="1235659" cy="215444"/>
              </a:xfrm>
              <a:prstGeom prst="rect">
                <a:avLst/>
              </a:prstGeom>
              <a:noFill/>
            </p:spPr>
            <p:txBody>
              <a:bodyPr wrap="none" lIns="0" tIns="0" rIns="0" bIns="0" rtlCol="0">
                <a:spAutoFit/>
              </a:bodyPr>
              <a:lstStyle/>
              <a:p>
                <a:r>
                  <a:rPr lang="el-GR" b="0">
                    <a:solidFill>
                      <a:schemeClr val="tx1"/>
                    </a:solidFill>
                  </a:rPr>
                  <a:t>σ</a:t>
                </a:r>
                <a14:m>
                  <m:oMath xmlns:m="http://schemas.openxmlformats.org/officeDocument/2006/math">
                    <m:r>
                      <a:rPr lang="pt-PT" b="0" i="1" smtClean="0">
                        <a:solidFill>
                          <a:schemeClr val="tx1"/>
                        </a:solidFill>
                        <a:latin typeface="Cambria Math" panose="02040503050406030204" pitchFamily="18" charset="0"/>
                      </a:rPr>
                      <m:t>=3,8937 </m:t>
                    </m:r>
                    <m:r>
                      <a:rPr lang="pt-PT" b="0" i="1" smtClean="0">
                        <a:solidFill>
                          <a:schemeClr val="tx1"/>
                        </a:solidFill>
                        <a:latin typeface="Cambria Math" panose="02040503050406030204" pitchFamily="18" charset="0"/>
                      </a:rPr>
                      <m:t>𝑀𝑃𝑎</m:t>
                    </m:r>
                  </m:oMath>
                </a14:m>
                <a:endParaRPr lang="pt-PT"/>
              </a:p>
            </p:txBody>
          </p:sp>
        </mc:Choice>
        <mc:Fallback xmlns="">
          <p:sp>
            <p:nvSpPr>
              <p:cNvPr id="37" name="CaixaDeTexto 36">
                <a:extLst>
                  <a:ext uri="{FF2B5EF4-FFF2-40B4-BE49-F238E27FC236}">
                    <a16:creationId xmlns:a16="http://schemas.microsoft.com/office/drawing/2014/main" id="{12EC6BBE-2E27-0868-C8CA-DEF5CDF0D8FC}"/>
                  </a:ext>
                </a:extLst>
              </p:cNvPr>
              <p:cNvSpPr txBox="1">
                <a:spLocks noRot="1" noChangeAspect="1" noMove="1" noResize="1" noEditPoints="1" noAdjustHandles="1" noChangeArrowheads="1" noChangeShapeType="1" noTextEdit="1"/>
              </p:cNvSpPr>
              <p:nvPr/>
            </p:nvSpPr>
            <p:spPr>
              <a:xfrm>
                <a:off x="3478167" y="4407232"/>
                <a:ext cx="1235659" cy="215444"/>
              </a:xfrm>
              <a:prstGeom prst="rect">
                <a:avLst/>
              </a:prstGeom>
              <a:blipFill>
                <a:blip r:embed="rId28"/>
                <a:stretch>
                  <a:fillRect l="-8911" t="-25714" r="-3960" b="-51429"/>
                </a:stretch>
              </a:blipFill>
            </p:spPr>
            <p:txBody>
              <a:bodyPr/>
              <a:lstStyle/>
              <a:p>
                <a:r>
                  <a:rPr lang="en-US">
                    <a:noFill/>
                  </a:rPr>
                  <a:t> </a:t>
                </a:r>
              </a:p>
            </p:txBody>
          </p:sp>
        </mc:Fallback>
      </mc:AlternateContent>
      <p:sp>
        <p:nvSpPr>
          <p:cNvPr id="60" name="CaixaDeTexto 59">
            <a:extLst>
              <a:ext uri="{FF2B5EF4-FFF2-40B4-BE49-F238E27FC236}">
                <a16:creationId xmlns:a16="http://schemas.microsoft.com/office/drawing/2014/main" id="{C7AF8D44-5FE2-2D7B-0D58-3269682886DD}"/>
              </a:ext>
            </a:extLst>
          </p:cNvPr>
          <p:cNvSpPr txBox="1"/>
          <p:nvPr/>
        </p:nvSpPr>
        <p:spPr>
          <a:xfrm>
            <a:off x="459598" y="99460"/>
            <a:ext cx="1171064" cy="646331"/>
          </a:xfrm>
          <a:prstGeom prst="rect">
            <a:avLst/>
          </a:prstGeom>
          <a:noFill/>
        </p:spPr>
        <p:txBody>
          <a:bodyPr wrap="square" rtlCol="0">
            <a:spAutoFit/>
          </a:bodyPr>
          <a:lstStyle/>
          <a:p>
            <a:r>
              <a:rPr lang="pt-PT" sz="1200">
                <a:solidFill>
                  <a:schemeClr val="tx1"/>
                </a:solidFill>
              </a:rPr>
              <a:t>F = 1000N</a:t>
            </a:r>
          </a:p>
          <a:p>
            <a:r>
              <a:rPr lang="pt-PT" sz="1200">
                <a:solidFill>
                  <a:schemeClr val="tx1"/>
                </a:solidFill>
              </a:rPr>
              <a:t>L = 200mm</a:t>
            </a:r>
          </a:p>
          <a:p>
            <a:r>
              <a:rPr lang="pt-PT" sz="1200">
                <a:solidFill>
                  <a:schemeClr val="tx1"/>
                </a:solidFill>
              </a:rPr>
              <a:t>t = 2mm</a:t>
            </a:r>
          </a:p>
        </p:txBody>
      </p:sp>
      <p:cxnSp>
        <p:nvCxnSpPr>
          <p:cNvPr id="62" name="Conexão reta unidirecional 61">
            <a:extLst>
              <a:ext uri="{FF2B5EF4-FFF2-40B4-BE49-F238E27FC236}">
                <a16:creationId xmlns:a16="http://schemas.microsoft.com/office/drawing/2014/main" id="{F0535727-8D2C-AF76-2110-BF1BEA8211EE}"/>
              </a:ext>
            </a:extLst>
          </p:cNvPr>
          <p:cNvCxnSpPr>
            <a:cxnSpLocks/>
          </p:cNvCxnSpPr>
          <p:nvPr/>
        </p:nvCxnSpPr>
        <p:spPr>
          <a:xfrm flipV="1">
            <a:off x="1500785" y="424339"/>
            <a:ext cx="577208" cy="52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6A91CD8A-4C8C-E1B8-74CA-5FEF4F49B8E0}"/>
                  </a:ext>
                </a:extLst>
              </p:cNvPr>
              <p:cNvSpPr txBox="1"/>
              <p:nvPr/>
            </p:nvSpPr>
            <p:spPr>
              <a:xfrm>
                <a:off x="2217523" y="305632"/>
                <a:ext cx="1087477" cy="215444"/>
              </a:xfrm>
              <a:prstGeom prst="rect">
                <a:avLst/>
              </a:prstGeom>
              <a:noFill/>
              <a:ln>
                <a:no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b="0" i="1" smtClean="0">
                              <a:solidFill>
                                <a:schemeClr val="tx1"/>
                              </a:solidFill>
                              <a:latin typeface="Cambria Math" panose="02040503050406030204" pitchFamily="18" charset="0"/>
                            </a:rPr>
                          </m:ctrlPr>
                        </m:sSubPr>
                        <m:e>
                          <m:r>
                            <m:rPr>
                              <m:sty m:val="p"/>
                            </m:rPr>
                            <a:rPr lang="el-GR" b="0" i="1" smtClean="0">
                              <a:solidFill>
                                <a:schemeClr val="tx1"/>
                              </a:solidFill>
                              <a:latin typeface="Cambria Math" panose="02040503050406030204" pitchFamily="18" charset="0"/>
                            </a:rPr>
                            <m:t>σ</m:t>
                          </m:r>
                        </m:e>
                        <m:sub>
                          <m:r>
                            <a:rPr lang="pt-PT" b="0" i="1" smtClean="0">
                              <a:solidFill>
                                <a:schemeClr val="tx1"/>
                              </a:solidFill>
                              <a:latin typeface="Cambria Math" panose="02040503050406030204" pitchFamily="18" charset="0"/>
                            </a:rPr>
                            <m:t>𝑖</m:t>
                          </m:r>
                        </m:sub>
                      </m:sSub>
                      <m:r>
                        <a:rPr lang="pt-PT" b="0" i="1" smtClean="0">
                          <a:solidFill>
                            <a:schemeClr val="tx1"/>
                          </a:solidFill>
                          <a:latin typeface="Cambria Math" panose="02040503050406030204" pitchFamily="18" charset="0"/>
                        </a:rPr>
                        <m:t>=2,5 </m:t>
                      </m:r>
                      <m:r>
                        <a:rPr lang="pt-PT" b="0" i="1" smtClean="0">
                          <a:solidFill>
                            <a:schemeClr val="tx1"/>
                          </a:solidFill>
                          <a:latin typeface="Cambria Math" panose="02040503050406030204" pitchFamily="18" charset="0"/>
                        </a:rPr>
                        <m:t>𝑀𝑃𝑎</m:t>
                      </m:r>
                    </m:oMath>
                  </m:oMathPara>
                </a14:m>
                <a:endParaRPr lang="pt-PT"/>
              </a:p>
            </p:txBody>
          </p:sp>
        </mc:Choice>
        <mc:Fallback xmlns="">
          <p:sp>
            <p:nvSpPr>
              <p:cNvPr id="65" name="CaixaDeTexto 64">
                <a:extLst>
                  <a:ext uri="{FF2B5EF4-FFF2-40B4-BE49-F238E27FC236}">
                    <a16:creationId xmlns:a16="http://schemas.microsoft.com/office/drawing/2014/main" id="{6A91CD8A-4C8C-E1B8-74CA-5FEF4F49B8E0}"/>
                  </a:ext>
                </a:extLst>
              </p:cNvPr>
              <p:cNvSpPr txBox="1">
                <a:spLocks noRot="1" noChangeAspect="1" noMove="1" noResize="1" noEditPoints="1" noAdjustHandles="1" noChangeArrowheads="1" noChangeShapeType="1" noTextEdit="1"/>
              </p:cNvSpPr>
              <p:nvPr/>
            </p:nvSpPr>
            <p:spPr>
              <a:xfrm>
                <a:off x="2217523" y="305632"/>
                <a:ext cx="1087477" cy="215444"/>
              </a:xfrm>
              <a:prstGeom prst="rect">
                <a:avLst/>
              </a:prstGeom>
              <a:blipFill>
                <a:blip r:embed="rId29"/>
                <a:stretch>
                  <a:fillRect l="-1685" r="-2809" b="-20000"/>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CaixaDeTexto 71">
                <a:extLst>
                  <a:ext uri="{FF2B5EF4-FFF2-40B4-BE49-F238E27FC236}">
                    <a16:creationId xmlns:a16="http://schemas.microsoft.com/office/drawing/2014/main" id="{A5525230-ECF0-68A4-8B7A-231C372FB7FF}"/>
                  </a:ext>
                </a:extLst>
              </p:cNvPr>
              <p:cNvSpPr txBox="1"/>
              <p:nvPr/>
            </p:nvSpPr>
            <p:spPr>
              <a:xfrm>
                <a:off x="7637948" y="4111994"/>
                <a:ext cx="805798"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m:rPr>
                              <m:sty m:val="p"/>
                            </m:rPr>
                            <a:rPr lang="el-GR" i="1" smtClean="0">
                              <a:solidFill>
                                <a:schemeClr val="tx1"/>
                              </a:solidFill>
                              <a:latin typeface="Cambria Math" panose="02040503050406030204" pitchFamily="18" charset="0"/>
                            </a:rPr>
                            <m:t>θθ</m:t>
                          </m:r>
                        </m:sub>
                      </m:sSub>
                      <m:r>
                        <a:rPr lang="pt-PT" b="0" i="1" smtClean="0">
                          <a:solidFill>
                            <a:schemeClr val="tx1"/>
                          </a:solidFill>
                          <a:latin typeface="Cambria Math" panose="02040503050406030204" pitchFamily="18" charset="0"/>
                        </a:rPr>
                        <m:t>=</m:t>
                      </m:r>
                      <m:sSub>
                        <m:sSubPr>
                          <m:ctrlPr>
                            <a:rPr lang="pt-PT" b="0" i="1" smtClean="0">
                              <a:solidFill>
                                <a:schemeClr val="tx1"/>
                              </a:solidFill>
                              <a:latin typeface="Cambria Math" panose="02040503050406030204" pitchFamily="18" charset="0"/>
                            </a:rPr>
                          </m:ctrlPr>
                        </m:sSubPr>
                        <m:e>
                          <m:r>
                            <a:rPr lang="pt-PT" b="0" i="1" smtClean="0">
                              <a:solidFill>
                                <a:schemeClr val="tx1"/>
                              </a:solidFill>
                              <a:latin typeface="Cambria Math" panose="02040503050406030204" pitchFamily="18" charset="0"/>
                            </a:rPr>
                            <m:t>3</m:t>
                          </m:r>
                          <m:r>
                            <m:rPr>
                              <m:sty m:val="p"/>
                            </m:rPr>
                            <a:rPr lang="el-GR" b="0" i="1" smtClean="0">
                              <a:solidFill>
                                <a:schemeClr val="tx1"/>
                              </a:solidFill>
                              <a:latin typeface="Cambria Math" panose="02040503050406030204" pitchFamily="18" charset="0"/>
                            </a:rPr>
                            <m:t>σ</m:t>
                          </m:r>
                        </m:e>
                        <m:sub>
                          <m:r>
                            <a:rPr lang="pt-PT" b="0" i="1" smtClean="0">
                              <a:solidFill>
                                <a:schemeClr val="tx1"/>
                              </a:solidFill>
                              <a:latin typeface="Cambria Math" panose="02040503050406030204" pitchFamily="18" charset="0"/>
                            </a:rPr>
                            <m:t>𝑖</m:t>
                          </m:r>
                        </m:sub>
                      </m:sSub>
                    </m:oMath>
                  </m:oMathPara>
                </a14:m>
                <a:endParaRPr lang="pt-PT" sz="1100"/>
              </a:p>
            </p:txBody>
          </p:sp>
        </mc:Choice>
        <mc:Fallback xmlns="">
          <p:sp>
            <p:nvSpPr>
              <p:cNvPr id="72" name="CaixaDeTexto 71">
                <a:extLst>
                  <a:ext uri="{FF2B5EF4-FFF2-40B4-BE49-F238E27FC236}">
                    <a16:creationId xmlns:a16="http://schemas.microsoft.com/office/drawing/2014/main" id="{A5525230-ECF0-68A4-8B7A-231C372FB7FF}"/>
                  </a:ext>
                </a:extLst>
              </p:cNvPr>
              <p:cNvSpPr txBox="1">
                <a:spLocks noRot="1" noChangeAspect="1" noMove="1" noResize="1" noEditPoints="1" noAdjustHandles="1" noChangeArrowheads="1" noChangeShapeType="1" noTextEdit="1"/>
              </p:cNvSpPr>
              <p:nvPr/>
            </p:nvSpPr>
            <p:spPr>
              <a:xfrm>
                <a:off x="7637948" y="4111994"/>
                <a:ext cx="805798" cy="215444"/>
              </a:xfrm>
              <a:prstGeom prst="rect">
                <a:avLst/>
              </a:prstGeom>
              <a:blipFill>
                <a:blip r:embed="rId30"/>
                <a:stretch>
                  <a:fillRect l="-2273" b="-20000"/>
                </a:stretch>
              </a:blipFill>
            </p:spPr>
            <p:txBody>
              <a:bodyPr/>
              <a:lstStyle/>
              <a:p>
                <a:r>
                  <a:rPr lang="en-US">
                    <a:noFill/>
                  </a:rPr>
                  <a:t> </a:t>
                </a:r>
              </a:p>
            </p:txBody>
          </p:sp>
        </mc:Fallback>
      </mc:AlternateContent>
    </p:spTree>
    <p:extLst>
      <p:ext uri="{BB962C8B-B14F-4D97-AF65-F5344CB8AC3E}">
        <p14:creationId xmlns:p14="http://schemas.microsoft.com/office/powerpoint/2010/main" val="29461621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007BE068-BBAB-E0E8-42D9-345FF07DB5C8}"/>
              </a:ext>
            </a:extLst>
          </p:cNvPr>
          <p:cNvSpPr>
            <a:spLocks noGrp="1"/>
          </p:cNvSpPr>
          <p:nvPr>
            <p:ph type="sldNum" sz="quarter" idx="11"/>
          </p:nvPr>
        </p:nvSpPr>
        <p:spPr/>
        <p:txBody>
          <a:bodyPr/>
          <a:lstStyle/>
          <a:p>
            <a:fld id="{79F01021-183D-4F51-9BD8-6D90E73A8F08}" type="slidenum">
              <a:rPr lang="pt-PT" smtClean="0"/>
              <a:t>8</a:t>
            </a:fld>
            <a:endParaRPr lang="pt-PT"/>
          </a:p>
        </p:txBody>
      </p:sp>
      <p:sp>
        <p:nvSpPr>
          <p:cNvPr id="10" name="CaixaDeTexto 9">
            <a:extLst>
              <a:ext uri="{FF2B5EF4-FFF2-40B4-BE49-F238E27FC236}">
                <a16:creationId xmlns:a16="http://schemas.microsoft.com/office/drawing/2014/main" id="{78D0F2C7-D7EA-7196-3288-4B229019FF8F}"/>
              </a:ext>
            </a:extLst>
          </p:cNvPr>
          <p:cNvSpPr txBox="1"/>
          <p:nvPr/>
        </p:nvSpPr>
        <p:spPr>
          <a:xfrm>
            <a:off x="412555" y="340254"/>
            <a:ext cx="2836672" cy="307777"/>
          </a:xfrm>
          <a:prstGeom prst="rect">
            <a:avLst/>
          </a:prstGeom>
          <a:noFill/>
        </p:spPr>
        <p:txBody>
          <a:bodyPr wrap="square" rtlCol="0">
            <a:spAutoFit/>
          </a:bodyPr>
          <a:lstStyle/>
          <a:p>
            <a:r>
              <a:rPr lang="pt-PT" u="sng">
                <a:solidFill>
                  <a:schemeClr val="tx1"/>
                </a:solidFill>
              </a:rPr>
              <a:t>Análise Computacional</a:t>
            </a:r>
            <a:r>
              <a:rPr lang="pt-PT">
                <a:solidFill>
                  <a:schemeClr val="tx1"/>
                </a:solidFill>
              </a:rPr>
              <a:t> - </a:t>
            </a:r>
            <a:r>
              <a:rPr lang="pt-PT" err="1">
                <a:solidFill>
                  <a:schemeClr val="tx1"/>
                </a:solidFill>
              </a:rPr>
              <a:t>Ansys</a:t>
            </a:r>
            <a:endParaRPr lang="pt-PT">
              <a:solidFill>
                <a:schemeClr val="tx1"/>
              </a:solidFill>
            </a:endParaRPr>
          </a:p>
        </p:txBody>
      </p:sp>
      <p:pic>
        <p:nvPicPr>
          <p:cNvPr id="12" name="Imagem 11" descr="Uma imagem com texto, captura de ecrã, Software de multimédia, Software gráfico&#10;&#10;Descrição gerada automaticamente">
            <a:extLst>
              <a:ext uri="{FF2B5EF4-FFF2-40B4-BE49-F238E27FC236}">
                <a16:creationId xmlns:a16="http://schemas.microsoft.com/office/drawing/2014/main" id="{235523D9-2F5A-E0AB-1C6C-0317C9F31C9B}"/>
              </a:ext>
            </a:extLst>
          </p:cNvPr>
          <p:cNvPicPr>
            <a:picLocks noChangeAspect="1"/>
          </p:cNvPicPr>
          <p:nvPr/>
        </p:nvPicPr>
        <p:blipFill>
          <a:blip r:embed="rId2"/>
          <a:stretch>
            <a:fillRect/>
          </a:stretch>
        </p:blipFill>
        <p:spPr>
          <a:xfrm>
            <a:off x="412555" y="731113"/>
            <a:ext cx="4504956" cy="2411831"/>
          </a:xfrm>
          <a:prstGeom prst="rect">
            <a:avLst/>
          </a:prstGeom>
        </p:spPr>
      </p:pic>
      <p:pic>
        <p:nvPicPr>
          <p:cNvPr id="14" name="Imagem 13" descr="Uma imagem com captura de ecrã, Saturação de cores, círculo, diagrama&#10;&#10;Descrição gerada automaticamente">
            <a:extLst>
              <a:ext uri="{FF2B5EF4-FFF2-40B4-BE49-F238E27FC236}">
                <a16:creationId xmlns:a16="http://schemas.microsoft.com/office/drawing/2014/main" id="{3CB3354F-A97F-9062-55F9-3E8E2651C1B3}"/>
              </a:ext>
            </a:extLst>
          </p:cNvPr>
          <p:cNvPicPr>
            <a:picLocks noChangeAspect="1"/>
          </p:cNvPicPr>
          <p:nvPr/>
        </p:nvPicPr>
        <p:blipFill>
          <a:blip r:embed="rId3"/>
          <a:stretch>
            <a:fillRect/>
          </a:stretch>
        </p:blipFill>
        <p:spPr>
          <a:xfrm>
            <a:off x="5215261" y="731113"/>
            <a:ext cx="2961015" cy="2411831"/>
          </a:xfrm>
          <a:prstGeom prst="rect">
            <a:avLst/>
          </a:prstGeom>
        </p:spPr>
      </p:pic>
      <p:graphicFrame>
        <p:nvGraphicFramePr>
          <p:cNvPr id="15" name="Tabela 14">
            <a:extLst>
              <a:ext uri="{FF2B5EF4-FFF2-40B4-BE49-F238E27FC236}">
                <a16:creationId xmlns:a16="http://schemas.microsoft.com/office/drawing/2014/main" id="{0A7C34F5-E807-F328-528E-3B64DBEF33DF}"/>
              </a:ext>
            </a:extLst>
          </p:cNvPr>
          <p:cNvGraphicFramePr>
            <a:graphicFrameLocks noGrp="1"/>
          </p:cNvGraphicFramePr>
          <p:nvPr>
            <p:extLst>
              <p:ext uri="{D42A27DB-BD31-4B8C-83A1-F6EECF244321}">
                <p14:modId xmlns:p14="http://schemas.microsoft.com/office/powerpoint/2010/main" val="4195421518"/>
              </p:ext>
            </p:extLst>
          </p:nvPr>
        </p:nvGraphicFramePr>
        <p:xfrm>
          <a:off x="412555" y="3421659"/>
          <a:ext cx="2414726" cy="1097280"/>
        </p:xfrm>
        <a:graphic>
          <a:graphicData uri="http://schemas.openxmlformats.org/drawingml/2006/table">
            <a:tbl>
              <a:tblPr>
                <a:tableStyleId>{643DCDF4-B8F0-4CD2-B02F-231CC0A093B1}</a:tableStyleId>
              </a:tblPr>
              <a:tblGrid>
                <a:gridCol w="497149">
                  <a:extLst>
                    <a:ext uri="{9D8B030D-6E8A-4147-A177-3AD203B41FA5}">
                      <a16:colId xmlns:a16="http://schemas.microsoft.com/office/drawing/2014/main" val="354285437"/>
                    </a:ext>
                  </a:extLst>
                </a:gridCol>
                <a:gridCol w="1021364">
                  <a:extLst>
                    <a:ext uri="{9D8B030D-6E8A-4147-A177-3AD203B41FA5}">
                      <a16:colId xmlns:a16="http://schemas.microsoft.com/office/drawing/2014/main" val="3744742646"/>
                    </a:ext>
                  </a:extLst>
                </a:gridCol>
                <a:gridCol w="896213">
                  <a:extLst>
                    <a:ext uri="{9D8B030D-6E8A-4147-A177-3AD203B41FA5}">
                      <a16:colId xmlns:a16="http://schemas.microsoft.com/office/drawing/2014/main" val="2749076690"/>
                    </a:ext>
                  </a:extLst>
                </a:gridCol>
              </a:tblGrid>
              <a:tr h="182880">
                <a:tc>
                  <a:txBody>
                    <a:bodyPr/>
                    <a:lstStyle/>
                    <a:p>
                      <a:pPr algn="ctr" fontAlgn="b"/>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Analítico (</a:t>
                      </a:r>
                      <a:r>
                        <a:rPr lang="pt-PT" sz="1100" u="none" strike="noStrike" err="1">
                          <a:solidFill>
                            <a:schemeClr val="tx1"/>
                          </a:solidFill>
                          <a:effectLst/>
                        </a:rPr>
                        <a:t>MPa</a:t>
                      </a:r>
                      <a:r>
                        <a:rPr lang="pt-PT" sz="1100" u="none" strike="noStrike">
                          <a:solidFill>
                            <a:schemeClr val="tx1"/>
                          </a:solidFill>
                          <a:effectLst/>
                        </a:rPr>
                        <a:t>)</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Ansys (MPa)</a:t>
                      </a:r>
                      <a:endParaRPr lang="pt-PT" sz="11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738004379"/>
                  </a:ext>
                </a:extLst>
              </a:tr>
              <a:tr h="182880">
                <a:tc>
                  <a:txBody>
                    <a:bodyPr/>
                    <a:lstStyle/>
                    <a:p>
                      <a:pPr algn="ctr" fontAlgn="b"/>
                      <a:r>
                        <a:rPr lang="pt-PT" sz="1100" u="none" strike="noStrike">
                          <a:solidFill>
                            <a:schemeClr val="tx1"/>
                          </a:solidFill>
                          <a:effectLst/>
                        </a:rPr>
                        <a:t>P1</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2,484</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2,5208</a:t>
                      </a:r>
                      <a:endParaRPr lang="pt-PT" sz="11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4153744063"/>
                  </a:ext>
                </a:extLst>
              </a:tr>
              <a:tr h="182880">
                <a:tc>
                  <a:txBody>
                    <a:bodyPr/>
                    <a:lstStyle/>
                    <a:p>
                      <a:pPr algn="ctr" fontAlgn="b"/>
                      <a:r>
                        <a:rPr lang="pt-PT" sz="1100" u="none" strike="noStrike">
                          <a:solidFill>
                            <a:schemeClr val="tx1"/>
                          </a:solidFill>
                          <a:effectLst/>
                        </a:rPr>
                        <a:t>P2</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2,5311</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2,5398</a:t>
                      </a:r>
                      <a:endParaRPr lang="pt-PT" sz="11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3316655091"/>
                  </a:ext>
                </a:extLst>
              </a:tr>
              <a:tr h="182880">
                <a:tc>
                  <a:txBody>
                    <a:bodyPr/>
                    <a:lstStyle/>
                    <a:p>
                      <a:pPr algn="ctr" fontAlgn="b"/>
                      <a:r>
                        <a:rPr lang="pt-PT" sz="1100" u="none" strike="noStrike">
                          <a:solidFill>
                            <a:schemeClr val="tx1"/>
                          </a:solidFill>
                          <a:effectLst/>
                        </a:rPr>
                        <a:t>P3</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3,1884</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2,8932</a:t>
                      </a:r>
                      <a:endParaRPr lang="pt-PT" sz="11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347156131"/>
                  </a:ext>
                </a:extLst>
              </a:tr>
              <a:tr h="182880">
                <a:tc>
                  <a:txBody>
                    <a:bodyPr/>
                    <a:lstStyle/>
                    <a:p>
                      <a:pPr algn="ctr" fontAlgn="b"/>
                      <a:r>
                        <a:rPr lang="pt-PT" sz="1100" u="none" strike="noStrike">
                          <a:solidFill>
                            <a:schemeClr val="tx1"/>
                          </a:solidFill>
                          <a:effectLst/>
                        </a:rPr>
                        <a:t>P4</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2,3097</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2,5383</a:t>
                      </a:r>
                      <a:endParaRPr lang="pt-PT" sz="11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756118446"/>
                  </a:ext>
                </a:extLst>
              </a:tr>
              <a:tr h="182880">
                <a:tc>
                  <a:txBody>
                    <a:bodyPr/>
                    <a:lstStyle/>
                    <a:p>
                      <a:pPr algn="ctr" fontAlgn="b"/>
                      <a:r>
                        <a:rPr lang="pt-PT" sz="1100" u="none" strike="noStrike">
                          <a:solidFill>
                            <a:schemeClr val="tx1"/>
                          </a:solidFill>
                          <a:effectLst/>
                        </a:rPr>
                        <a:t>P5</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3,8937</a:t>
                      </a:r>
                      <a:endParaRPr lang="pt-PT" sz="1100" b="0" i="0" u="none" strike="noStrike">
                        <a:solidFill>
                          <a:schemeClr val="tx1"/>
                        </a:solidFill>
                        <a:effectLst/>
                        <a:latin typeface="Aptos Narrow" panose="020B0004020202020204" pitchFamily="34" charset="0"/>
                      </a:endParaRPr>
                    </a:p>
                  </a:txBody>
                  <a:tcPr marL="7620" marR="7620" marT="7620" marB="0" anchor="ctr"/>
                </a:tc>
                <a:tc>
                  <a:txBody>
                    <a:bodyPr/>
                    <a:lstStyle/>
                    <a:p>
                      <a:pPr algn="ctr" fontAlgn="b"/>
                      <a:r>
                        <a:rPr lang="pt-PT" sz="1100" u="none" strike="noStrike">
                          <a:solidFill>
                            <a:schemeClr val="tx1"/>
                          </a:solidFill>
                          <a:effectLst/>
                        </a:rPr>
                        <a:t>3,8574</a:t>
                      </a:r>
                      <a:endParaRPr lang="pt-PT" sz="1100" b="0" i="0" u="none" strike="noStrike">
                        <a:solidFill>
                          <a:schemeClr val="tx1"/>
                        </a:solidFill>
                        <a:effectLst/>
                        <a:latin typeface="Aptos Narrow" panose="020B0004020202020204" pitchFamily="34" charset="0"/>
                      </a:endParaRPr>
                    </a:p>
                  </a:txBody>
                  <a:tcPr marL="7620" marR="7620" marT="7620" marB="0" anchor="ctr"/>
                </a:tc>
                <a:extLst>
                  <a:ext uri="{0D108BD9-81ED-4DB2-BD59-A6C34878D82A}">
                    <a16:rowId xmlns:a16="http://schemas.microsoft.com/office/drawing/2014/main" val="2014338361"/>
                  </a:ext>
                </a:extLst>
              </a:tr>
            </a:tbl>
          </a:graphicData>
        </a:graphic>
      </p:graphicFrame>
      <p:sp>
        <p:nvSpPr>
          <p:cNvPr id="16" name="Seta: Para Baixo 15">
            <a:extLst>
              <a:ext uri="{FF2B5EF4-FFF2-40B4-BE49-F238E27FC236}">
                <a16:creationId xmlns:a16="http://schemas.microsoft.com/office/drawing/2014/main" id="{822DD850-B0C4-C925-0EB3-C68C4E28D308}"/>
              </a:ext>
            </a:extLst>
          </p:cNvPr>
          <p:cNvSpPr/>
          <p:nvPr/>
        </p:nvSpPr>
        <p:spPr>
          <a:xfrm>
            <a:off x="6440791" y="3303730"/>
            <a:ext cx="509953" cy="5225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mc:AlternateContent xmlns:mc="http://schemas.openxmlformats.org/markup-compatibility/2006">
        <mc:Choice xmlns:a14="http://schemas.microsoft.com/office/drawing/2010/main" Requires="a14">
          <p:sp>
            <p:nvSpPr>
              <p:cNvPr id="23" name="CaixaDeTexto 22">
                <a:extLst>
                  <a:ext uri="{FF2B5EF4-FFF2-40B4-BE49-F238E27FC236}">
                    <a16:creationId xmlns:a16="http://schemas.microsoft.com/office/drawing/2014/main" id="{E7331D8D-4A09-62B3-0121-D478E547157A}"/>
                  </a:ext>
                </a:extLst>
              </p:cNvPr>
              <p:cNvSpPr txBox="1"/>
              <p:nvPr/>
            </p:nvSpPr>
            <p:spPr>
              <a:xfrm>
                <a:off x="4861341" y="3914263"/>
                <a:ext cx="1406855"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m:rPr>
                          <m:sty m:val="p"/>
                        </m:rPr>
                        <a:rPr lang="el-GR" sz="1400" i="1" smtClean="0">
                          <a:solidFill>
                            <a:schemeClr val="tx1"/>
                          </a:solidFill>
                          <a:latin typeface="Cambria Math" panose="02040503050406030204" pitchFamily="18" charset="0"/>
                        </a:rPr>
                        <m:t>θ</m:t>
                      </m:r>
                      <m:r>
                        <a:rPr lang="pt-PT" sz="1400" b="0" i="1" smtClean="0">
                          <a:solidFill>
                            <a:schemeClr val="tx1"/>
                          </a:solidFill>
                          <a:latin typeface="Cambria Math" panose="02040503050406030204" pitchFamily="18" charset="0"/>
                        </a:rPr>
                        <m:t>=0°</m:t>
                      </m:r>
                    </m:oMath>
                  </m:oMathPara>
                </a14:m>
                <a:endParaRPr lang="pt-PT" sz="1400">
                  <a:solidFill>
                    <a:schemeClr val="tx1"/>
                  </a:solidFill>
                </a:endParaRPr>
              </a:p>
            </p:txBody>
          </p:sp>
        </mc:Choice>
        <mc:Fallback>
          <p:sp>
            <p:nvSpPr>
              <p:cNvPr id="23" name="CaixaDeTexto 22">
                <a:extLst>
                  <a:ext uri="{FF2B5EF4-FFF2-40B4-BE49-F238E27FC236}">
                    <a16:creationId xmlns:a16="http://schemas.microsoft.com/office/drawing/2014/main" id="{E7331D8D-4A09-62B3-0121-D478E547157A}"/>
                  </a:ext>
                </a:extLst>
              </p:cNvPr>
              <p:cNvSpPr txBox="1">
                <a:spLocks noRot="1" noChangeAspect="1" noMove="1" noResize="1" noEditPoints="1" noAdjustHandles="1" noChangeArrowheads="1" noChangeShapeType="1" noTextEdit="1"/>
              </p:cNvSpPr>
              <p:nvPr/>
            </p:nvSpPr>
            <p:spPr>
              <a:xfrm>
                <a:off x="4861341" y="3914263"/>
                <a:ext cx="1406855" cy="307777"/>
              </a:xfrm>
              <a:prstGeom prst="rect">
                <a:avLst/>
              </a:prstGeom>
              <a:blipFill>
                <a:blip r:embed="rId4"/>
                <a:stretch>
                  <a:fillRect/>
                </a:stretch>
              </a:blipFill>
            </p:spPr>
            <p:txBody>
              <a:bodyPr/>
              <a:lstStyle/>
              <a:p>
                <a:r>
                  <a:rPr lang="pt-PT">
                    <a:noFill/>
                  </a:rPr>
                  <a:t> </a:t>
                </a:r>
              </a:p>
            </p:txBody>
          </p:sp>
        </mc:Fallback>
      </mc:AlternateContent>
      <p:cxnSp>
        <p:nvCxnSpPr>
          <p:cNvPr id="24" name="Conexão reta unidirecional 23">
            <a:extLst>
              <a:ext uri="{FF2B5EF4-FFF2-40B4-BE49-F238E27FC236}">
                <a16:creationId xmlns:a16="http://schemas.microsoft.com/office/drawing/2014/main" id="{CAB7A082-0280-0A1C-E10A-A6AC6F288BFE}"/>
              </a:ext>
            </a:extLst>
          </p:cNvPr>
          <p:cNvCxnSpPr>
            <a:cxnSpLocks/>
          </p:cNvCxnSpPr>
          <p:nvPr/>
        </p:nvCxnSpPr>
        <p:spPr>
          <a:xfrm>
            <a:off x="6002628" y="4068446"/>
            <a:ext cx="425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CaixaDeTexto 24">
                <a:extLst>
                  <a:ext uri="{FF2B5EF4-FFF2-40B4-BE49-F238E27FC236}">
                    <a16:creationId xmlns:a16="http://schemas.microsoft.com/office/drawing/2014/main" id="{4C0E83F3-C908-6DC0-CE90-6E697D40CAF9}"/>
                  </a:ext>
                </a:extLst>
              </p:cNvPr>
              <p:cNvSpPr txBox="1"/>
              <p:nvPr/>
            </p:nvSpPr>
            <p:spPr>
              <a:xfrm>
                <a:off x="6579261" y="3933097"/>
                <a:ext cx="1881349"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m:rPr>
                              <m:sty m:val="p"/>
                            </m:rPr>
                            <a:rPr lang="el-GR" i="1" smtClean="0">
                              <a:solidFill>
                                <a:schemeClr val="tx1"/>
                              </a:solidFill>
                              <a:latin typeface="Cambria Math" panose="02040503050406030204" pitchFamily="18" charset="0"/>
                            </a:rPr>
                            <m:t>θθ</m:t>
                          </m:r>
                        </m:sub>
                      </m:sSub>
                      <m:r>
                        <a:rPr lang="pt-PT" b="0" i="1" smtClean="0">
                          <a:solidFill>
                            <a:schemeClr val="tx1"/>
                          </a:solidFill>
                          <a:latin typeface="Cambria Math" panose="02040503050406030204" pitchFamily="18" charset="0"/>
                        </a:rPr>
                        <m:t>=</m:t>
                      </m:r>
                      <m:sSub>
                        <m:sSubPr>
                          <m:ctrlPr>
                            <a:rPr lang="pt-PT" b="0" i="1" smtClean="0">
                              <a:solidFill>
                                <a:schemeClr val="tx1"/>
                              </a:solidFill>
                              <a:latin typeface="Cambria Math" panose="02040503050406030204" pitchFamily="18" charset="0"/>
                            </a:rPr>
                          </m:ctrlPr>
                        </m:sSubPr>
                        <m:e>
                          <m:r>
                            <m:rPr>
                              <m:sty m:val="p"/>
                            </m:rPr>
                            <a:rPr lang="el-GR" b="0" i="1" smtClean="0">
                              <a:solidFill>
                                <a:schemeClr val="tx1"/>
                              </a:solidFill>
                              <a:latin typeface="Cambria Math" panose="02040503050406030204" pitchFamily="18" charset="0"/>
                            </a:rPr>
                            <m:t>σ</m:t>
                          </m:r>
                        </m:e>
                        <m:sub>
                          <m:r>
                            <a:rPr lang="pt-PT" b="0" i="1" smtClean="0">
                              <a:solidFill>
                                <a:schemeClr val="tx1"/>
                              </a:solidFill>
                              <a:latin typeface="Cambria Math" panose="02040503050406030204" pitchFamily="18" charset="0"/>
                            </a:rPr>
                            <m:t>𝑖</m:t>
                          </m:r>
                        </m:sub>
                      </m:sSub>
                      <m:r>
                        <a:rPr lang="pt-PT" b="0" i="1" smtClean="0">
                          <a:solidFill>
                            <a:schemeClr val="tx1"/>
                          </a:solidFill>
                          <a:latin typeface="Cambria Math" panose="02040503050406030204" pitchFamily="18" charset="0"/>
                        </a:rPr>
                        <m:t>=2,4578 </m:t>
                      </m:r>
                      <m:r>
                        <a:rPr lang="pt-PT" b="0" i="1" smtClean="0">
                          <a:solidFill>
                            <a:schemeClr val="tx1"/>
                          </a:solidFill>
                          <a:latin typeface="Cambria Math" panose="02040503050406030204" pitchFamily="18" charset="0"/>
                        </a:rPr>
                        <m:t>𝑀𝑃𝑎</m:t>
                      </m:r>
                    </m:oMath>
                  </m:oMathPara>
                </a14:m>
                <a:endParaRPr lang="pt-PT" sz="1100"/>
              </a:p>
            </p:txBody>
          </p:sp>
        </mc:Choice>
        <mc:Fallback>
          <p:sp>
            <p:nvSpPr>
              <p:cNvPr id="25" name="CaixaDeTexto 24">
                <a:extLst>
                  <a:ext uri="{FF2B5EF4-FFF2-40B4-BE49-F238E27FC236}">
                    <a16:creationId xmlns:a16="http://schemas.microsoft.com/office/drawing/2014/main" id="{4C0E83F3-C908-6DC0-CE90-6E697D40CAF9}"/>
                  </a:ext>
                </a:extLst>
              </p:cNvPr>
              <p:cNvSpPr txBox="1">
                <a:spLocks noRot="1" noChangeAspect="1" noMove="1" noResize="1" noEditPoints="1" noAdjustHandles="1" noChangeArrowheads="1" noChangeShapeType="1" noTextEdit="1"/>
              </p:cNvSpPr>
              <p:nvPr/>
            </p:nvSpPr>
            <p:spPr>
              <a:xfrm>
                <a:off x="6579261" y="3933097"/>
                <a:ext cx="1881349" cy="215444"/>
              </a:xfrm>
              <a:prstGeom prst="rect">
                <a:avLst/>
              </a:prstGeom>
              <a:blipFill>
                <a:blip r:embed="rId5"/>
                <a:stretch>
                  <a:fillRect l="-324" r="-1294" b="-16667"/>
                </a:stretch>
              </a:blipFill>
            </p:spPr>
            <p:txBody>
              <a:bodyPr/>
              <a:lstStyle/>
              <a:p>
                <a:r>
                  <a:rPr lang="pt-PT">
                    <a:noFill/>
                  </a:rPr>
                  <a:t> </a:t>
                </a:r>
              </a:p>
            </p:txBody>
          </p:sp>
        </mc:Fallback>
      </mc:AlternateContent>
      <mc:AlternateContent xmlns:mc="http://schemas.openxmlformats.org/markup-compatibility/2006">
        <mc:Choice xmlns:a14="http://schemas.microsoft.com/office/drawing/2010/main" Requires="a14">
          <p:sp>
            <p:nvSpPr>
              <p:cNvPr id="26" name="CaixaDeTexto 25">
                <a:extLst>
                  <a:ext uri="{FF2B5EF4-FFF2-40B4-BE49-F238E27FC236}">
                    <a16:creationId xmlns:a16="http://schemas.microsoft.com/office/drawing/2014/main" id="{B6323C91-BAA2-F941-88AD-378E21529FAE}"/>
                  </a:ext>
                </a:extLst>
              </p:cNvPr>
              <p:cNvSpPr txBox="1"/>
              <p:nvPr/>
            </p:nvSpPr>
            <p:spPr>
              <a:xfrm>
                <a:off x="4920167" y="4333829"/>
                <a:ext cx="1374195" cy="30777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m:rPr>
                          <m:sty m:val="p"/>
                        </m:rPr>
                        <a:rPr lang="el-GR" sz="1400" i="1" smtClean="0">
                          <a:solidFill>
                            <a:schemeClr val="tx1"/>
                          </a:solidFill>
                          <a:latin typeface="Cambria Math" panose="02040503050406030204" pitchFamily="18" charset="0"/>
                        </a:rPr>
                        <m:t>θ</m:t>
                      </m:r>
                      <m:r>
                        <a:rPr lang="pt-PT" sz="1400" b="0" i="1" smtClean="0">
                          <a:solidFill>
                            <a:schemeClr val="tx1"/>
                          </a:solidFill>
                          <a:latin typeface="Cambria Math" panose="02040503050406030204" pitchFamily="18" charset="0"/>
                        </a:rPr>
                        <m:t>=90°</m:t>
                      </m:r>
                    </m:oMath>
                  </m:oMathPara>
                </a14:m>
                <a:endParaRPr lang="pt-PT" sz="1400">
                  <a:solidFill>
                    <a:schemeClr val="tx1"/>
                  </a:solidFill>
                </a:endParaRPr>
              </a:p>
            </p:txBody>
          </p:sp>
        </mc:Choice>
        <mc:Fallback>
          <p:sp>
            <p:nvSpPr>
              <p:cNvPr id="26" name="CaixaDeTexto 25">
                <a:extLst>
                  <a:ext uri="{FF2B5EF4-FFF2-40B4-BE49-F238E27FC236}">
                    <a16:creationId xmlns:a16="http://schemas.microsoft.com/office/drawing/2014/main" id="{B6323C91-BAA2-F941-88AD-378E21529FAE}"/>
                  </a:ext>
                </a:extLst>
              </p:cNvPr>
              <p:cNvSpPr txBox="1">
                <a:spLocks noRot="1" noChangeAspect="1" noMove="1" noResize="1" noEditPoints="1" noAdjustHandles="1" noChangeArrowheads="1" noChangeShapeType="1" noTextEdit="1"/>
              </p:cNvSpPr>
              <p:nvPr/>
            </p:nvSpPr>
            <p:spPr>
              <a:xfrm>
                <a:off x="4920167" y="4333829"/>
                <a:ext cx="1374195" cy="307777"/>
              </a:xfrm>
              <a:prstGeom prst="rect">
                <a:avLst/>
              </a:prstGeom>
              <a:blipFill>
                <a:blip r:embed="rId6"/>
                <a:stretch>
                  <a:fillRect/>
                </a:stretch>
              </a:blipFill>
            </p:spPr>
            <p:txBody>
              <a:bodyPr/>
              <a:lstStyle/>
              <a:p>
                <a:r>
                  <a:rPr lang="pt-PT">
                    <a:noFill/>
                  </a:rPr>
                  <a:t> </a:t>
                </a:r>
              </a:p>
            </p:txBody>
          </p:sp>
        </mc:Fallback>
      </mc:AlternateContent>
      <p:cxnSp>
        <p:nvCxnSpPr>
          <p:cNvPr id="27" name="Conexão reta unidirecional 26">
            <a:extLst>
              <a:ext uri="{FF2B5EF4-FFF2-40B4-BE49-F238E27FC236}">
                <a16:creationId xmlns:a16="http://schemas.microsoft.com/office/drawing/2014/main" id="{AFFE1629-267F-4C15-E4BB-74881C0F5D59}"/>
              </a:ext>
            </a:extLst>
          </p:cNvPr>
          <p:cNvCxnSpPr>
            <a:cxnSpLocks/>
          </p:cNvCxnSpPr>
          <p:nvPr/>
        </p:nvCxnSpPr>
        <p:spPr>
          <a:xfrm>
            <a:off x="6002628" y="4500441"/>
            <a:ext cx="4253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CaixaDeTexto 27">
                <a:extLst>
                  <a:ext uri="{FF2B5EF4-FFF2-40B4-BE49-F238E27FC236}">
                    <a16:creationId xmlns:a16="http://schemas.microsoft.com/office/drawing/2014/main" id="{8ABE6BE8-5F83-2CE7-3321-C4298E472CED}"/>
                  </a:ext>
                </a:extLst>
              </p:cNvPr>
              <p:cNvSpPr txBox="1"/>
              <p:nvPr/>
            </p:nvSpPr>
            <p:spPr>
              <a:xfrm>
                <a:off x="6579260" y="4316683"/>
                <a:ext cx="1980735"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i="1" smtClean="0">
                              <a:solidFill>
                                <a:schemeClr val="tx1"/>
                              </a:solidFill>
                              <a:latin typeface="Cambria Math" panose="02040503050406030204" pitchFamily="18" charset="0"/>
                              <a:ea typeface="Cambria Math" panose="02040503050406030204" pitchFamily="18" charset="0"/>
                            </a:rPr>
                            <m:t>𝜎</m:t>
                          </m:r>
                        </m:e>
                        <m:sub>
                          <m:r>
                            <m:rPr>
                              <m:sty m:val="p"/>
                            </m:rPr>
                            <a:rPr lang="el-GR" i="1" smtClean="0">
                              <a:solidFill>
                                <a:schemeClr val="tx1"/>
                              </a:solidFill>
                              <a:latin typeface="Cambria Math" panose="02040503050406030204" pitchFamily="18" charset="0"/>
                            </a:rPr>
                            <m:t>θθ</m:t>
                          </m:r>
                        </m:sub>
                      </m:sSub>
                      <m:r>
                        <a:rPr lang="pt-PT" b="0" i="1" smtClean="0">
                          <a:solidFill>
                            <a:schemeClr val="tx1"/>
                          </a:solidFill>
                          <a:latin typeface="Cambria Math" panose="02040503050406030204" pitchFamily="18" charset="0"/>
                        </a:rPr>
                        <m:t>=</m:t>
                      </m:r>
                      <m:sSub>
                        <m:sSubPr>
                          <m:ctrlPr>
                            <a:rPr lang="pt-PT" b="0" i="1" smtClean="0">
                              <a:solidFill>
                                <a:schemeClr val="tx1"/>
                              </a:solidFill>
                              <a:latin typeface="Cambria Math" panose="02040503050406030204" pitchFamily="18" charset="0"/>
                            </a:rPr>
                          </m:ctrlPr>
                        </m:sSubPr>
                        <m:e>
                          <m:r>
                            <a:rPr lang="pt-PT" b="0" i="1" smtClean="0">
                              <a:solidFill>
                                <a:schemeClr val="tx1"/>
                              </a:solidFill>
                              <a:latin typeface="Cambria Math" panose="02040503050406030204" pitchFamily="18" charset="0"/>
                            </a:rPr>
                            <m:t>3</m:t>
                          </m:r>
                          <m:r>
                            <m:rPr>
                              <m:sty m:val="p"/>
                            </m:rPr>
                            <a:rPr lang="el-GR" b="0" i="1" smtClean="0">
                              <a:solidFill>
                                <a:schemeClr val="tx1"/>
                              </a:solidFill>
                              <a:latin typeface="Cambria Math" panose="02040503050406030204" pitchFamily="18" charset="0"/>
                            </a:rPr>
                            <m:t>σ</m:t>
                          </m:r>
                        </m:e>
                        <m:sub>
                          <m:r>
                            <a:rPr lang="pt-PT" b="0" i="1" smtClean="0">
                              <a:solidFill>
                                <a:schemeClr val="tx1"/>
                              </a:solidFill>
                              <a:latin typeface="Cambria Math" panose="02040503050406030204" pitchFamily="18" charset="0"/>
                            </a:rPr>
                            <m:t>𝑖</m:t>
                          </m:r>
                        </m:sub>
                      </m:sSub>
                      <m:r>
                        <a:rPr lang="pt-PT" b="0" i="1" smtClean="0">
                          <a:solidFill>
                            <a:schemeClr val="tx1"/>
                          </a:solidFill>
                          <a:latin typeface="Cambria Math" panose="02040503050406030204" pitchFamily="18" charset="0"/>
                        </a:rPr>
                        <m:t>=7,4415 </m:t>
                      </m:r>
                      <m:r>
                        <a:rPr lang="pt-PT" b="0" i="1" smtClean="0">
                          <a:solidFill>
                            <a:schemeClr val="tx1"/>
                          </a:solidFill>
                          <a:latin typeface="Cambria Math" panose="02040503050406030204" pitchFamily="18" charset="0"/>
                        </a:rPr>
                        <m:t>𝑀𝑃𝑎</m:t>
                      </m:r>
                    </m:oMath>
                  </m:oMathPara>
                </a14:m>
                <a:endParaRPr lang="pt-PT" sz="1100"/>
              </a:p>
            </p:txBody>
          </p:sp>
        </mc:Choice>
        <mc:Fallback>
          <p:sp>
            <p:nvSpPr>
              <p:cNvPr id="28" name="CaixaDeTexto 27">
                <a:extLst>
                  <a:ext uri="{FF2B5EF4-FFF2-40B4-BE49-F238E27FC236}">
                    <a16:creationId xmlns:a16="http://schemas.microsoft.com/office/drawing/2014/main" id="{8ABE6BE8-5F83-2CE7-3321-C4298E472CED}"/>
                  </a:ext>
                </a:extLst>
              </p:cNvPr>
              <p:cNvSpPr txBox="1">
                <a:spLocks noRot="1" noChangeAspect="1" noMove="1" noResize="1" noEditPoints="1" noAdjustHandles="1" noChangeArrowheads="1" noChangeShapeType="1" noTextEdit="1"/>
              </p:cNvSpPr>
              <p:nvPr/>
            </p:nvSpPr>
            <p:spPr>
              <a:xfrm>
                <a:off x="6579260" y="4316683"/>
                <a:ext cx="1980735" cy="215444"/>
              </a:xfrm>
              <a:prstGeom prst="rect">
                <a:avLst/>
              </a:prstGeom>
              <a:blipFill>
                <a:blip r:embed="rId7"/>
                <a:stretch>
                  <a:fillRect l="-308" r="-1231" b="-20000"/>
                </a:stretch>
              </a:blipFill>
            </p:spPr>
            <p:txBody>
              <a:bodyPr/>
              <a:lstStyle/>
              <a:p>
                <a:r>
                  <a:rPr lang="pt-PT">
                    <a:noFill/>
                  </a:rPr>
                  <a:t> </a:t>
                </a:r>
              </a:p>
            </p:txBody>
          </p:sp>
        </mc:Fallback>
      </mc:AlternateContent>
    </p:spTree>
    <p:extLst>
      <p:ext uri="{BB962C8B-B14F-4D97-AF65-F5344CB8AC3E}">
        <p14:creationId xmlns:p14="http://schemas.microsoft.com/office/powerpoint/2010/main" val="26438569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Posição do Número do Diapositivo 8">
            <a:extLst>
              <a:ext uri="{FF2B5EF4-FFF2-40B4-BE49-F238E27FC236}">
                <a16:creationId xmlns:a16="http://schemas.microsoft.com/office/drawing/2014/main" id="{64E8657D-1F68-F06D-66B6-4040F51A5DAF}"/>
              </a:ext>
            </a:extLst>
          </p:cNvPr>
          <p:cNvSpPr>
            <a:spLocks noGrp="1"/>
          </p:cNvSpPr>
          <p:nvPr>
            <p:ph type="sldNum" sz="quarter" idx="11"/>
          </p:nvPr>
        </p:nvSpPr>
        <p:spPr/>
        <p:txBody>
          <a:bodyPr/>
          <a:lstStyle/>
          <a:p>
            <a:fld id="{79F01021-183D-4F51-9BD8-6D90E73A8F08}" type="slidenum">
              <a:rPr lang="pt-PT" smtClean="0"/>
              <a:t>9</a:t>
            </a:fld>
            <a:endParaRPr lang="pt-PT"/>
          </a:p>
        </p:txBody>
      </p:sp>
      <p:sp>
        <p:nvSpPr>
          <p:cNvPr id="10" name="CaixaDeTexto 9">
            <a:extLst>
              <a:ext uri="{FF2B5EF4-FFF2-40B4-BE49-F238E27FC236}">
                <a16:creationId xmlns:a16="http://schemas.microsoft.com/office/drawing/2014/main" id="{D7807926-6155-C361-167F-514D21B2A610}"/>
              </a:ext>
            </a:extLst>
          </p:cNvPr>
          <p:cNvSpPr txBox="1"/>
          <p:nvPr/>
        </p:nvSpPr>
        <p:spPr>
          <a:xfrm>
            <a:off x="2892669" y="249855"/>
            <a:ext cx="3358662" cy="400110"/>
          </a:xfrm>
          <a:prstGeom prst="rect">
            <a:avLst/>
          </a:prstGeom>
          <a:noFill/>
        </p:spPr>
        <p:txBody>
          <a:bodyPr wrap="square" rtlCol="0">
            <a:spAutoFit/>
          </a:bodyPr>
          <a:lstStyle/>
          <a:p>
            <a:pPr algn="ctr"/>
            <a:r>
              <a:rPr lang="pt-PT" sz="2000">
                <a:solidFill>
                  <a:schemeClr val="tx1"/>
                </a:solidFill>
              </a:rPr>
              <a:t>Tensão num Rebite</a:t>
            </a:r>
          </a:p>
        </p:txBody>
      </p:sp>
      <p:pic>
        <p:nvPicPr>
          <p:cNvPr id="12" name="Imagem 11" descr="Uma imagem com esboço, desenho, diagrama, Desenho técnico&#10;&#10;Descrição gerada automaticamente">
            <a:extLst>
              <a:ext uri="{FF2B5EF4-FFF2-40B4-BE49-F238E27FC236}">
                <a16:creationId xmlns:a16="http://schemas.microsoft.com/office/drawing/2014/main" id="{B7EDE5E2-F8FF-B02E-21C5-C18DC9370F3C}"/>
              </a:ext>
            </a:extLst>
          </p:cNvPr>
          <p:cNvPicPr>
            <a:picLocks noChangeAspect="1"/>
          </p:cNvPicPr>
          <p:nvPr/>
        </p:nvPicPr>
        <p:blipFill>
          <a:blip r:embed="rId2"/>
          <a:stretch>
            <a:fillRect/>
          </a:stretch>
        </p:blipFill>
        <p:spPr>
          <a:xfrm>
            <a:off x="449249" y="2083929"/>
            <a:ext cx="3238500" cy="2286000"/>
          </a:xfrm>
          <a:prstGeom prst="rect">
            <a:avLst/>
          </a:prstGeom>
        </p:spPr>
      </p:pic>
      <p:sp>
        <p:nvSpPr>
          <p:cNvPr id="13" name="CaixaDeTexto 12">
            <a:extLst>
              <a:ext uri="{FF2B5EF4-FFF2-40B4-BE49-F238E27FC236}">
                <a16:creationId xmlns:a16="http://schemas.microsoft.com/office/drawing/2014/main" id="{2880A9F2-4046-DA16-A981-CBCB2EDF953B}"/>
              </a:ext>
            </a:extLst>
          </p:cNvPr>
          <p:cNvSpPr txBox="1"/>
          <p:nvPr/>
        </p:nvSpPr>
        <p:spPr>
          <a:xfrm>
            <a:off x="366168" y="4369929"/>
            <a:ext cx="4232678" cy="461665"/>
          </a:xfrm>
          <a:prstGeom prst="rect">
            <a:avLst/>
          </a:prstGeom>
          <a:noFill/>
        </p:spPr>
        <p:txBody>
          <a:bodyPr wrap="square" rtlCol="0">
            <a:spAutoFit/>
          </a:bodyPr>
          <a:lstStyle/>
          <a:p>
            <a:r>
              <a:rPr lang="en-US" sz="800" b="1">
                <a:solidFill>
                  <a:schemeClr val="tx1"/>
                </a:solidFill>
              </a:rPr>
              <a:t>GREMEN, Tom A.W.</a:t>
            </a:r>
            <a:r>
              <a:rPr lang="en-US" sz="800">
                <a:solidFill>
                  <a:schemeClr val="tx1"/>
                </a:solidFill>
              </a:rPr>
              <a:t> </a:t>
            </a:r>
            <a:r>
              <a:rPr lang="en-US" sz="800" i="1">
                <a:solidFill>
                  <a:schemeClr val="tx1"/>
                </a:solidFill>
              </a:rPr>
              <a:t>Stress concentrations in riveted plate girders due to fatigue loading: defining a new stress range parameter to accurately describe the life prediction of riveted bridge girders</a:t>
            </a:r>
            <a:r>
              <a:rPr lang="en-US" sz="800">
                <a:solidFill>
                  <a:schemeClr val="tx1"/>
                </a:solidFill>
              </a:rPr>
              <a:t>. 2021.</a:t>
            </a:r>
            <a:endParaRPr lang="pt-PT" sz="800">
              <a:solidFill>
                <a:schemeClr val="tx1"/>
              </a:solidFill>
            </a:endParaRPr>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081C9897-F708-DA62-F886-4E71BED21339}"/>
                  </a:ext>
                </a:extLst>
              </p:cNvPr>
              <p:cNvSpPr txBox="1"/>
              <p:nvPr/>
            </p:nvSpPr>
            <p:spPr>
              <a:xfrm>
                <a:off x="366168" y="952857"/>
                <a:ext cx="4398960" cy="5265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i="1" smtClean="0">
                              <a:solidFill>
                                <a:schemeClr val="tx1"/>
                              </a:solidFill>
                              <a:latin typeface="Cambria Math" panose="02040503050406030204" pitchFamily="18" charset="0"/>
                            </a:rPr>
                          </m:ctrlPr>
                        </m:sSubPr>
                        <m:e>
                          <m:r>
                            <a:rPr lang="pt-PT" b="0" i="1" smtClean="0">
                              <a:solidFill>
                                <a:schemeClr val="tx1"/>
                              </a:solidFill>
                              <a:latin typeface="Cambria Math" panose="02040503050406030204" pitchFamily="18" charset="0"/>
                            </a:rPr>
                            <m:t>𝐾</m:t>
                          </m:r>
                        </m:e>
                        <m:sub>
                          <m:r>
                            <a:rPr lang="pt-PT" b="0" i="1" smtClean="0">
                              <a:solidFill>
                                <a:schemeClr val="tx1"/>
                              </a:solidFill>
                              <a:latin typeface="Cambria Math" panose="02040503050406030204" pitchFamily="18" charset="0"/>
                            </a:rPr>
                            <m:t>𝑖𝑛</m:t>
                          </m:r>
                        </m:sub>
                      </m:sSub>
                      <m:r>
                        <a:rPr lang="pt-PT" b="0" i="1" smtClean="0">
                          <a:solidFill>
                            <a:schemeClr val="tx1"/>
                          </a:solidFill>
                          <a:latin typeface="Cambria Math" panose="02040503050406030204" pitchFamily="18" charset="0"/>
                        </a:rPr>
                        <m:t>=0,288−8,820</m:t>
                      </m:r>
                      <m:d>
                        <m:dPr>
                          <m:ctrlPr>
                            <a:rPr lang="pt-PT" b="0" i="1" smtClean="0">
                              <a:solidFill>
                                <a:schemeClr val="tx1"/>
                              </a:solidFill>
                              <a:latin typeface="Cambria Math" panose="02040503050406030204" pitchFamily="18" charset="0"/>
                            </a:rPr>
                          </m:ctrlPr>
                        </m:dPr>
                        <m:e>
                          <m:f>
                            <m:fPr>
                              <m:ctrlPr>
                                <a:rPr lang="pt-PT" b="0" i="1" smtClean="0">
                                  <a:solidFill>
                                    <a:schemeClr val="tx1"/>
                                  </a:solidFill>
                                  <a:latin typeface="Cambria Math" panose="02040503050406030204" pitchFamily="18" charset="0"/>
                                </a:rPr>
                              </m:ctrlPr>
                            </m:fPr>
                            <m:num>
                              <m:r>
                                <a:rPr lang="pt-PT" b="0" i="1" smtClean="0">
                                  <a:solidFill>
                                    <a:schemeClr val="tx1"/>
                                  </a:solidFill>
                                  <a:latin typeface="Cambria Math" panose="02040503050406030204" pitchFamily="18" charset="0"/>
                                </a:rPr>
                                <m:t>𝑑</m:t>
                              </m:r>
                            </m:num>
                            <m:den>
                              <m:r>
                                <a:rPr lang="pt-PT" b="0" i="1" smtClean="0">
                                  <a:solidFill>
                                    <a:schemeClr val="tx1"/>
                                  </a:solidFill>
                                  <a:latin typeface="Cambria Math" panose="02040503050406030204" pitchFamily="18" charset="0"/>
                                </a:rPr>
                                <m:t>𝐻</m:t>
                              </m:r>
                            </m:den>
                          </m:f>
                        </m:e>
                      </m:d>
                      <m:r>
                        <a:rPr lang="pt-PT" b="0" i="1" smtClean="0">
                          <a:solidFill>
                            <a:schemeClr val="tx1"/>
                          </a:solidFill>
                          <a:latin typeface="Cambria Math" panose="02040503050406030204" pitchFamily="18" charset="0"/>
                        </a:rPr>
                        <m:t>−23,169</m:t>
                      </m:r>
                      <m:sSup>
                        <m:sSupPr>
                          <m:ctrlPr>
                            <a:rPr lang="pt-PT" b="0" i="1" smtClean="0">
                              <a:solidFill>
                                <a:schemeClr val="tx1"/>
                              </a:solidFill>
                              <a:latin typeface="Cambria Math" panose="02040503050406030204" pitchFamily="18" charset="0"/>
                            </a:rPr>
                          </m:ctrlPr>
                        </m:sSupPr>
                        <m:e>
                          <m:d>
                            <m:dPr>
                              <m:ctrlPr>
                                <a:rPr lang="pt-PT" b="0" i="1" smtClean="0">
                                  <a:solidFill>
                                    <a:schemeClr val="tx1"/>
                                  </a:solidFill>
                                  <a:latin typeface="Cambria Math" panose="02040503050406030204" pitchFamily="18" charset="0"/>
                                </a:rPr>
                              </m:ctrlPr>
                            </m:dPr>
                            <m:e>
                              <m:f>
                                <m:fPr>
                                  <m:ctrlPr>
                                    <a:rPr lang="pt-PT" b="0" i="1" smtClean="0">
                                      <a:solidFill>
                                        <a:schemeClr val="tx1"/>
                                      </a:solidFill>
                                      <a:latin typeface="Cambria Math" panose="02040503050406030204" pitchFamily="18" charset="0"/>
                                    </a:rPr>
                                  </m:ctrlPr>
                                </m:fPr>
                                <m:num>
                                  <m:r>
                                    <a:rPr lang="pt-PT" b="0" i="1" smtClean="0">
                                      <a:solidFill>
                                        <a:schemeClr val="tx1"/>
                                      </a:solidFill>
                                      <a:latin typeface="Cambria Math" panose="02040503050406030204" pitchFamily="18" charset="0"/>
                                    </a:rPr>
                                    <m:t>𝑑</m:t>
                                  </m:r>
                                </m:num>
                                <m:den>
                                  <m:r>
                                    <a:rPr lang="pt-PT" b="0" i="1" smtClean="0">
                                      <a:solidFill>
                                        <a:schemeClr val="tx1"/>
                                      </a:solidFill>
                                      <a:latin typeface="Cambria Math" panose="02040503050406030204" pitchFamily="18" charset="0"/>
                                    </a:rPr>
                                    <m:t>𝐻</m:t>
                                  </m:r>
                                </m:den>
                              </m:f>
                            </m:e>
                          </m:d>
                        </m:e>
                        <m:sup>
                          <m:r>
                            <a:rPr lang="pt-PT" b="0" i="1" smtClean="0">
                              <a:solidFill>
                                <a:schemeClr val="tx1"/>
                              </a:solidFill>
                              <a:latin typeface="Cambria Math" panose="02040503050406030204" pitchFamily="18" charset="0"/>
                            </a:rPr>
                            <m:t>2</m:t>
                          </m:r>
                        </m:sup>
                      </m:sSup>
                      <m:r>
                        <a:rPr lang="pt-PT" b="0" i="1" smtClean="0">
                          <a:solidFill>
                            <a:schemeClr val="tx1"/>
                          </a:solidFill>
                          <a:latin typeface="Cambria Math" panose="02040503050406030204" pitchFamily="18" charset="0"/>
                        </a:rPr>
                        <m:t>+29,167</m:t>
                      </m:r>
                      <m:sSup>
                        <m:sSupPr>
                          <m:ctrlPr>
                            <a:rPr lang="pt-PT" b="0" i="1" smtClean="0">
                              <a:solidFill>
                                <a:schemeClr val="tx1"/>
                              </a:solidFill>
                              <a:latin typeface="Cambria Math" panose="02040503050406030204" pitchFamily="18" charset="0"/>
                            </a:rPr>
                          </m:ctrlPr>
                        </m:sSupPr>
                        <m:e>
                          <m:d>
                            <m:dPr>
                              <m:ctrlPr>
                                <a:rPr lang="pt-PT" b="0" i="1" smtClean="0">
                                  <a:solidFill>
                                    <a:schemeClr val="tx1"/>
                                  </a:solidFill>
                                  <a:latin typeface="Cambria Math" panose="02040503050406030204" pitchFamily="18" charset="0"/>
                                </a:rPr>
                              </m:ctrlPr>
                            </m:dPr>
                            <m:e>
                              <m:f>
                                <m:fPr>
                                  <m:ctrlPr>
                                    <a:rPr lang="pt-PT" b="0" i="1" smtClean="0">
                                      <a:solidFill>
                                        <a:schemeClr val="tx1"/>
                                      </a:solidFill>
                                      <a:latin typeface="Cambria Math" panose="02040503050406030204" pitchFamily="18" charset="0"/>
                                    </a:rPr>
                                  </m:ctrlPr>
                                </m:fPr>
                                <m:num>
                                  <m:r>
                                    <a:rPr lang="pt-PT" b="0" i="1" smtClean="0">
                                      <a:solidFill>
                                        <a:schemeClr val="tx1"/>
                                      </a:solidFill>
                                      <a:latin typeface="Cambria Math" panose="02040503050406030204" pitchFamily="18" charset="0"/>
                                    </a:rPr>
                                    <m:t>𝑑</m:t>
                                  </m:r>
                                </m:num>
                                <m:den>
                                  <m:r>
                                    <a:rPr lang="pt-PT" b="0" i="1" smtClean="0">
                                      <a:solidFill>
                                        <a:schemeClr val="tx1"/>
                                      </a:solidFill>
                                      <a:latin typeface="Cambria Math" panose="02040503050406030204" pitchFamily="18" charset="0"/>
                                    </a:rPr>
                                    <m:t>𝐻</m:t>
                                  </m:r>
                                </m:den>
                              </m:f>
                            </m:e>
                          </m:d>
                        </m:e>
                        <m:sup>
                          <m:r>
                            <a:rPr lang="pt-PT" b="0" i="1" smtClean="0">
                              <a:solidFill>
                                <a:schemeClr val="tx1"/>
                              </a:solidFill>
                              <a:latin typeface="Cambria Math" panose="02040503050406030204" pitchFamily="18" charset="0"/>
                            </a:rPr>
                            <m:t>3</m:t>
                          </m:r>
                        </m:sup>
                      </m:sSup>
                    </m:oMath>
                  </m:oMathPara>
                </a14:m>
                <a:endParaRPr lang="pt-PT"/>
              </a:p>
            </p:txBody>
          </p:sp>
        </mc:Choice>
        <mc:Fallback>
          <p:sp>
            <p:nvSpPr>
              <p:cNvPr id="14" name="CaixaDeTexto 13">
                <a:extLst>
                  <a:ext uri="{FF2B5EF4-FFF2-40B4-BE49-F238E27FC236}">
                    <a16:creationId xmlns:a16="http://schemas.microsoft.com/office/drawing/2014/main" id="{081C9897-F708-DA62-F886-4E71BED21339}"/>
                  </a:ext>
                </a:extLst>
              </p:cNvPr>
              <p:cNvSpPr txBox="1">
                <a:spLocks noRot="1" noChangeAspect="1" noMove="1" noResize="1" noEditPoints="1" noAdjustHandles="1" noChangeArrowheads="1" noChangeShapeType="1" noTextEdit="1"/>
              </p:cNvSpPr>
              <p:nvPr/>
            </p:nvSpPr>
            <p:spPr>
              <a:xfrm>
                <a:off x="366168" y="952857"/>
                <a:ext cx="4398960" cy="526554"/>
              </a:xfrm>
              <a:prstGeom prst="rect">
                <a:avLst/>
              </a:prstGeom>
              <a:blipFill>
                <a:blip r:embed="rId3"/>
                <a:stretch>
                  <a:fillRect/>
                </a:stretch>
              </a:blipFill>
            </p:spPr>
            <p:txBody>
              <a:bodyPr/>
              <a:lstStyle/>
              <a:p>
                <a:r>
                  <a:rPr lang="pt-PT">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16CA2A19-A317-8C50-8045-0207A2D371C7}"/>
                  </a:ext>
                </a:extLst>
              </p:cNvPr>
              <p:cNvSpPr txBox="1"/>
              <p:nvPr/>
            </p:nvSpPr>
            <p:spPr>
              <a:xfrm>
                <a:off x="366168" y="1630524"/>
                <a:ext cx="157395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600" i="1" smtClean="0">
                              <a:solidFill>
                                <a:schemeClr val="tx1"/>
                              </a:solidFill>
                              <a:latin typeface="Cambria Math" panose="02040503050406030204" pitchFamily="18" charset="0"/>
                            </a:rPr>
                          </m:ctrlPr>
                        </m:sSubPr>
                        <m:e>
                          <m:r>
                            <m:rPr>
                              <m:sty m:val="p"/>
                            </m:rPr>
                            <a:rPr lang="el-GR" sz="1600" i="1" smtClean="0">
                              <a:solidFill>
                                <a:schemeClr val="tx1"/>
                              </a:solidFill>
                              <a:latin typeface="Cambria Math" panose="02040503050406030204" pitchFamily="18" charset="0"/>
                            </a:rPr>
                            <m:t>σ</m:t>
                          </m:r>
                        </m:e>
                        <m:sub>
                          <m:r>
                            <a:rPr lang="pt-PT" sz="1600" b="0" i="1" smtClean="0">
                              <a:solidFill>
                                <a:schemeClr val="tx1"/>
                              </a:solidFill>
                              <a:latin typeface="Cambria Math" panose="02040503050406030204" pitchFamily="18" charset="0"/>
                            </a:rPr>
                            <m:t>𝑚</m:t>
                          </m:r>
                          <m:r>
                            <a:rPr lang="pt-PT" sz="1600" b="0" i="1" smtClean="0">
                              <a:solidFill>
                                <a:schemeClr val="tx1"/>
                              </a:solidFill>
                              <a:latin typeface="Cambria Math" panose="02040503050406030204" pitchFamily="18" charset="0"/>
                            </a:rPr>
                            <m:t>á</m:t>
                          </m:r>
                          <m:r>
                            <a:rPr lang="pt-PT" sz="1600" b="0" i="1" smtClean="0">
                              <a:solidFill>
                                <a:schemeClr val="tx1"/>
                              </a:solidFill>
                              <a:latin typeface="Cambria Math" panose="02040503050406030204" pitchFamily="18" charset="0"/>
                            </a:rPr>
                            <m:t>𝑥</m:t>
                          </m:r>
                        </m:sub>
                      </m:sSub>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a:rPr lang="pt-PT" sz="1600" b="0" i="1" smtClean="0">
                              <a:solidFill>
                                <a:schemeClr val="tx1"/>
                              </a:solidFill>
                              <a:latin typeface="Cambria Math" panose="02040503050406030204" pitchFamily="18" charset="0"/>
                            </a:rPr>
                            <m:t>𝐾</m:t>
                          </m:r>
                        </m:e>
                        <m:sub>
                          <m:r>
                            <a:rPr lang="pt-PT" sz="1600" b="0" i="1" smtClean="0">
                              <a:solidFill>
                                <a:schemeClr val="tx1"/>
                              </a:solidFill>
                              <a:latin typeface="Cambria Math" panose="02040503050406030204" pitchFamily="18" charset="0"/>
                            </a:rPr>
                            <m:t>𝑖𝑛</m:t>
                          </m:r>
                        </m:sub>
                      </m:sSub>
                      <m:r>
                        <a:rPr lang="pt-PT" sz="1600" b="0" i="1" smtClean="0">
                          <a:solidFill>
                            <a:schemeClr val="tx1"/>
                          </a:solidFill>
                          <a:latin typeface="Cambria Math" panose="02040503050406030204" pitchFamily="18" charset="0"/>
                        </a:rPr>
                        <m:t>.</m:t>
                      </m:r>
                      <m:sSub>
                        <m:sSubPr>
                          <m:ctrlPr>
                            <a:rPr lang="pt-PT" sz="1600" b="0" i="1" smtClean="0">
                              <a:solidFill>
                                <a:schemeClr val="tx1"/>
                              </a:solidFill>
                              <a:latin typeface="Cambria Math" panose="02040503050406030204" pitchFamily="18" charset="0"/>
                            </a:rPr>
                          </m:ctrlPr>
                        </m:sSubPr>
                        <m:e>
                          <m:r>
                            <m:rPr>
                              <m:sty m:val="p"/>
                            </m:rPr>
                            <a:rPr lang="el-GR" sz="1600" b="0" i="1" smtClean="0">
                              <a:solidFill>
                                <a:schemeClr val="tx1"/>
                              </a:solidFill>
                              <a:latin typeface="Cambria Math" panose="02040503050406030204" pitchFamily="18" charset="0"/>
                            </a:rPr>
                            <m:t>σ</m:t>
                          </m:r>
                        </m:e>
                        <m:sub>
                          <m:r>
                            <a:rPr lang="pt-PT" sz="1600" b="0" i="1" smtClean="0">
                              <a:solidFill>
                                <a:schemeClr val="tx1"/>
                              </a:solidFill>
                              <a:latin typeface="Cambria Math" panose="02040503050406030204" pitchFamily="18" charset="0"/>
                            </a:rPr>
                            <m:t>𝑛𝑜𝑚</m:t>
                          </m:r>
                        </m:sub>
                      </m:sSub>
                    </m:oMath>
                  </m:oMathPara>
                </a14:m>
                <a:endParaRPr lang="pt-PT"/>
              </a:p>
            </p:txBody>
          </p:sp>
        </mc:Choice>
        <mc:Fallback>
          <p:sp>
            <p:nvSpPr>
              <p:cNvPr id="17" name="CaixaDeTexto 16">
                <a:extLst>
                  <a:ext uri="{FF2B5EF4-FFF2-40B4-BE49-F238E27FC236}">
                    <a16:creationId xmlns:a16="http://schemas.microsoft.com/office/drawing/2014/main" id="{16CA2A19-A317-8C50-8045-0207A2D371C7}"/>
                  </a:ext>
                </a:extLst>
              </p:cNvPr>
              <p:cNvSpPr txBox="1">
                <a:spLocks noRot="1" noChangeAspect="1" noMove="1" noResize="1" noEditPoints="1" noAdjustHandles="1" noChangeArrowheads="1" noChangeShapeType="1" noTextEdit="1"/>
              </p:cNvSpPr>
              <p:nvPr/>
            </p:nvSpPr>
            <p:spPr>
              <a:xfrm>
                <a:off x="366168" y="1630524"/>
                <a:ext cx="1573957" cy="246221"/>
              </a:xfrm>
              <a:prstGeom prst="rect">
                <a:avLst/>
              </a:prstGeom>
              <a:blipFill>
                <a:blip r:embed="rId4"/>
                <a:stretch>
                  <a:fillRect l="-775" b="-17073"/>
                </a:stretch>
              </a:blipFill>
            </p:spPr>
            <p:txBody>
              <a:bodyPr/>
              <a:lstStyle/>
              <a:p>
                <a:r>
                  <a:rPr lang="pt-PT">
                    <a:noFill/>
                  </a:rPr>
                  <a:t> </a:t>
                </a:r>
              </a:p>
            </p:txBody>
          </p:sp>
        </mc:Fallback>
      </mc:AlternateContent>
      <p:cxnSp>
        <p:nvCxnSpPr>
          <p:cNvPr id="19" name="Conexão reta 18">
            <a:extLst>
              <a:ext uri="{FF2B5EF4-FFF2-40B4-BE49-F238E27FC236}">
                <a16:creationId xmlns:a16="http://schemas.microsoft.com/office/drawing/2014/main" id="{E81CAFB0-A5A9-C00F-D2D4-92036FB1193D}"/>
              </a:ext>
            </a:extLst>
          </p:cNvPr>
          <p:cNvCxnSpPr/>
          <p:nvPr/>
        </p:nvCxnSpPr>
        <p:spPr>
          <a:xfrm>
            <a:off x="4835769" y="826629"/>
            <a:ext cx="0" cy="4180254"/>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Imagem 20" descr="Uma imagem com texto, captura de ecrã, Retângulo, artigos de papelaria&#10;&#10;Descrição gerada automaticamente">
            <a:extLst>
              <a:ext uri="{FF2B5EF4-FFF2-40B4-BE49-F238E27FC236}">
                <a16:creationId xmlns:a16="http://schemas.microsoft.com/office/drawing/2014/main" id="{5814AEF3-91BD-6497-09C0-87E71EEEEB5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7870" b="89815" l="3210" r="95309">
                        <a14:foregroundMark x1="6173" y1="52778" x2="6543" y2="49074"/>
                        <a14:foregroundMark x1="3333" y1="40741" x2="3333" y2="40741"/>
                        <a14:foregroundMark x1="11111" y1="81019" x2="11111" y2="81019"/>
                        <a14:foregroundMark x1="11605" y1="78241" x2="11605" y2="78241"/>
                        <a14:foregroundMark x1="10864" y1="76852" x2="9383" y2="70833"/>
                        <a14:foregroundMark x1="91728" y1="52315" x2="91728" y2="52315"/>
                        <a14:foregroundMark x1="95185" y1="54630" x2="95185" y2="54630"/>
                        <a14:foregroundMark x1="93951" y1="42130" x2="93951" y2="42130"/>
                        <a14:foregroundMark x1="93951" y1="41204" x2="93333" y2="42130"/>
                        <a14:foregroundMark x1="95062" y1="41204" x2="95062" y2="41204"/>
                        <a14:foregroundMark x1="95309" y1="41204" x2="94691" y2="41204"/>
                        <a14:foregroundMark x1="5926" y1="65278" x2="5926" y2="65278"/>
                      </a14:backgroundRemoval>
                    </a14:imgEffect>
                  </a14:imgLayer>
                </a14:imgProps>
              </a:ext>
            </a:extLst>
          </a:blip>
          <a:stretch>
            <a:fillRect/>
          </a:stretch>
        </p:blipFill>
        <p:spPr>
          <a:xfrm>
            <a:off x="5072693" y="792486"/>
            <a:ext cx="4065973" cy="1084259"/>
          </a:xfrm>
          <a:prstGeom prst="rect">
            <a:avLst/>
          </a:prstGeom>
        </p:spPr>
      </p:pic>
      <p:cxnSp>
        <p:nvCxnSpPr>
          <p:cNvPr id="23" name="Conexão reta unidirecional 22">
            <a:extLst>
              <a:ext uri="{FF2B5EF4-FFF2-40B4-BE49-F238E27FC236}">
                <a16:creationId xmlns:a16="http://schemas.microsoft.com/office/drawing/2014/main" id="{BC981F53-86E8-1C64-AC6C-3815065B4194}"/>
              </a:ext>
            </a:extLst>
          </p:cNvPr>
          <p:cNvCxnSpPr/>
          <p:nvPr/>
        </p:nvCxnSpPr>
        <p:spPr>
          <a:xfrm>
            <a:off x="5297424" y="1216134"/>
            <a:ext cx="365760" cy="414390"/>
          </a:xfrm>
          <a:prstGeom prst="straightConnector1">
            <a:avLst/>
          </a:prstGeom>
          <a:ln>
            <a:solidFill>
              <a:schemeClr val="bg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CaixaDeTexto 23">
            <a:extLst>
              <a:ext uri="{FF2B5EF4-FFF2-40B4-BE49-F238E27FC236}">
                <a16:creationId xmlns:a16="http://schemas.microsoft.com/office/drawing/2014/main" id="{60987000-0986-15BD-F393-2C0E9C8E7D22}"/>
              </a:ext>
            </a:extLst>
          </p:cNvPr>
          <p:cNvSpPr txBox="1"/>
          <p:nvPr/>
        </p:nvSpPr>
        <p:spPr>
          <a:xfrm>
            <a:off x="5378688" y="1292524"/>
            <a:ext cx="402960" cy="261610"/>
          </a:xfrm>
          <a:prstGeom prst="rect">
            <a:avLst/>
          </a:prstGeom>
          <a:noFill/>
        </p:spPr>
        <p:txBody>
          <a:bodyPr wrap="square" rtlCol="0">
            <a:spAutoFit/>
          </a:bodyPr>
          <a:lstStyle/>
          <a:p>
            <a:pPr algn="ctr"/>
            <a:r>
              <a:rPr lang="pt-PT" sz="1100"/>
              <a:t>H</a:t>
            </a:r>
          </a:p>
        </p:txBody>
      </p:sp>
      <p:sp>
        <p:nvSpPr>
          <p:cNvPr id="25" name="CaixaDeTexto 24">
            <a:extLst>
              <a:ext uri="{FF2B5EF4-FFF2-40B4-BE49-F238E27FC236}">
                <a16:creationId xmlns:a16="http://schemas.microsoft.com/office/drawing/2014/main" id="{C199A8A4-751F-3141-20AE-9519BDC877C4}"/>
              </a:ext>
            </a:extLst>
          </p:cNvPr>
          <p:cNvSpPr txBox="1"/>
          <p:nvPr/>
        </p:nvSpPr>
        <p:spPr>
          <a:xfrm>
            <a:off x="5476567" y="1907245"/>
            <a:ext cx="3258223" cy="261610"/>
          </a:xfrm>
          <a:prstGeom prst="rect">
            <a:avLst/>
          </a:prstGeom>
          <a:noFill/>
        </p:spPr>
        <p:txBody>
          <a:bodyPr wrap="square" rtlCol="0">
            <a:spAutoFit/>
          </a:bodyPr>
          <a:lstStyle/>
          <a:p>
            <a:r>
              <a:rPr lang="pt-PT" sz="1100">
                <a:solidFill>
                  <a:schemeClr val="tx1"/>
                </a:solidFill>
              </a:rPr>
              <a:t>H = 100mm     d = 10mm      t = 5mm   F = 1000N</a:t>
            </a:r>
          </a:p>
        </p:txBody>
      </p:sp>
      <p:sp>
        <p:nvSpPr>
          <p:cNvPr id="26" name="CaixaDeTexto 25">
            <a:extLst>
              <a:ext uri="{FF2B5EF4-FFF2-40B4-BE49-F238E27FC236}">
                <a16:creationId xmlns:a16="http://schemas.microsoft.com/office/drawing/2014/main" id="{11FDD817-A3A7-FF14-EBDA-AA1AFC59BFA0}"/>
              </a:ext>
            </a:extLst>
          </p:cNvPr>
          <p:cNvSpPr txBox="1"/>
          <p:nvPr/>
        </p:nvSpPr>
        <p:spPr>
          <a:xfrm>
            <a:off x="4906411" y="2437839"/>
            <a:ext cx="1813170" cy="276999"/>
          </a:xfrm>
          <a:prstGeom prst="rect">
            <a:avLst/>
          </a:prstGeom>
          <a:noFill/>
        </p:spPr>
        <p:txBody>
          <a:bodyPr wrap="square" rtlCol="0">
            <a:spAutoFit/>
          </a:bodyPr>
          <a:lstStyle/>
          <a:p>
            <a:r>
              <a:rPr lang="pt-PT" sz="1200" u="sng">
                <a:solidFill>
                  <a:schemeClr val="tx1"/>
                </a:solidFill>
              </a:rPr>
              <a:t>Método Analítico:</a:t>
            </a:r>
            <a:r>
              <a:rPr lang="pt-PT" sz="1200">
                <a:solidFill>
                  <a:schemeClr val="tx1"/>
                </a:solidFill>
              </a:rPr>
              <a:t> </a:t>
            </a:r>
            <a:endParaRPr lang="pt-PT" sz="1200" u="sng">
              <a:solidFill>
                <a:schemeClr val="tx1"/>
              </a:solidFill>
            </a:endParaRPr>
          </a:p>
        </p:txBody>
      </p:sp>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A5705E21-35D2-7C90-8A3D-A7CA28FAC3E9}"/>
                  </a:ext>
                </a:extLst>
              </p:cNvPr>
              <p:cNvSpPr txBox="1"/>
              <p:nvPr/>
            </p:nvSpPr>
            <p:spPr>
              <a:xfrm>
                <a:off x="6331058" y="2479417"/>
                <a:ext cx="918328"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200" i="1" smtClean="0">
                              <a:solidFill>
                                <a:schemeClr val="tx1"/>
                              </a:solidFill>
                              <a:latin typeface="Cambria Math" panose="02040503050406030204" pitchFamily="18" charset="0"/>
                            </a:rPr>
                          </m:ctrlPr>
                        </m:sSubPr>
                        <m:e>
                          <m:r>
                            <a:rPr lang="pt-PT" sz="1200" b="0" i="1" smtClean="0">
                              <a:solidFill>
                                <a:schemeClr val="tx1"/>
                              </a:solidFill>
                              <a:latin typeface="Cambria Math" panose="02040503050406030204" pitchFamily="18" charset="0"/>
                            </a:rPr>
                            <m:t>𝐾</m:t>
                          </m:r>
                        </m:e>
                        <m:sub>
                          <m:r>
                            <a:rPr lang="pt-PT" sz="1200" b="0" i="1" smtClean="0">
                              <a:solidFill>
                                <a:schemeClr val="tx1"/>
                              </a:solidFill>
                              <a:latin typeface="Cambria Math" panose="02040503050406030204" pitchFamily="18" charset="0"/>
                            </a:rPr>
                            <m:t>𝑖𝑛</m:t>
                          </m:r>
                        </m:sub>
                      </m:sSub>
                      <m:r>
                        <a:rPr lang="pt-PT" sz="1200" b="0" i="1" smtClean="0">
                          <a:solidFill>
                            <a:schemeClr val="tx1"/>
                          </a:solidFill>
                          <a:latin typeface="Cambria Math" panose="02040503050406030204" pitchFamily="18" charset="0"/>
                        </a:rPr>
                        <m:t>=0,7965</m:t>
                      </m:r>
                    </m:oMath>
                  </m:oMathPara>
                </a14:m>
                <a:endParaRPr lang="pt-PT"/>
              </a:p>
            </p:txBody>
          </p:sp>
        </mc:Choice>
        <mc:Fallback>
          <p:sp>
            <p:nvSpPr>
              <p:cNvPr id="27" name="CaixaDeTexto 26">
                <a:extLst>
                  <a:ext uri="{FF2B5EF4-FFF2-40B4-BE49-F238E27FC236}">
                    <a16:creationId xmlns:a16="http://schemas.microsoft.com/office/drawing/2014/main" id="{A5705E21-35D2-7C90-8A3D-A7CA28FAC3E9}"/>
                  </a:ext>
                </a:extLst>
              </p:cNvPr>
              <p:cNvSpPr txBox="1">
                <a:spLocks noRot="1" noChangeAspect="1" noMove="1" noResize="1" noEditPoints="1" noAdjustHandles="1" noChangeArrowheads="1" noChangeShapeType="1" noTextEdit="1"/>
              </p:cNvSpPr>
              <p:nvPr/>
            </p:nvSpPr>
            <p:spPr>
              <a:xfrm>
                <a:off x="6331058" y="2479417"/>
                <a:ext cx="918328" cy="184666"/>
              </a:xfrm>
              <a:prstGeom prst="rect">
                <a:avLst/>
              </a:prstGeom>
              <a:blipFill>
                <a:blip r:embed="rId7"/>
                <a:stretch>
                  <a:fillRect l="-3333" r="-4000" b="-20000"/>
                </a:stretch>
              </a:blipFill>
            </p:spPr>
            <p:txBody>
              <a:bodyPr/>
              <a:lstStyle/>
              <a:p>
                <a:r>
                  <a:rPr lang="pt-PT">
                    <a:noFill/>
                  </a:rPr>
                  <a:t> </a:t>
                </a:r>
              </a:p>
            </p:txBody>
          </p:sp>
        </mc:Fallback>
      </mc:AlternateContent>
      <mc:AlternateContent xmlns:mc="http://schemas.openxmlformats.org/markup-compatibility/2006">
        <mc:Choice xmlns:a14="http://schemas.microsoft.com/office/drawing/2010/main" Requires="a14">
          <p:sp>
            <p:nvSpPr>
              <p:cNvPr id="28" name="CaixaDeTexto 27">
                <a:extLst>
                  <a:ext uri="{FF2B5EF4-FFF2-40B4-BE49-F238E27FC236}">
                    <a16:creationId xmlns:a16="http://schemas.microsoft.com/office/drawing/2014/main" id="{F5ACCB27-B241-F49E-0346-DE9CF6FC7EB4}"/>
                  </a:ext>
                </a:extLst>
              </p:cNvPr>
              <p:cNvSpPr txBox="1"/>
              <p:nvPr/>
            </p:nvSpPr>
            <p:spPr>
              <a:xfrm>
                <a:off x="7445013" y="2478856"/>
                <a:ext cx="1289777" cy="1846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PT" sz="1200" i="1" smtClean="0">
                              <a:solidFill>
                                <a:schemeClr val="tx1"/>
                              </a:solidFill>
                              <a:latin typeface="Cambria Math" panose="02040503050406030204" pitchFamily="18" charset="0"/>
                            </a:rPr>
                          </m:ctrlPr>
                        </m:sSubPr>
                        <m:e>
                          <m:r>
                            <m:rPr>
                              <m:sty m:val="p"/>
                            </m:rPr>
                            <a:rPr lang="el-GR" sz="1200" i="1" smtClean="0">
                              <a:solidFill>
                                <a:schemeClr val="tx1"/>
                              </a:solidFill>
                              <a:latin typeface="Cambria Math" panose="02040503050406030204" pitchFamily="18" charset="0"/>
                            </a:rPr>
                            <m:t>σ</m:t>
                          </m:r>
                        </m:e>
                        <m:sub>
                          <m:r>
                            <a:rPr lang="pt-PT" sz="1200" b="0" i="1" smtClean="0">
                              <a:solidFill>
                                <a:schemeClr val="tx1"/>
                              </a:solidFill>
                              <a:latin typeface="Cambria Math" panose="02040503050406030204" pitchFamily="18" charset="0"/>
                            </a:rPr>
                            <m:t>𝑚</m:t>
                          </m:r>
                          <m:r>
                            <a:rPr lang="pt-PT" sz="1200" b="0" i="1" smtClean="0">
                              <a:solidFill>
                                <a:schemeClr val="tx1"/>
                              </a:solidFill>
                              <a:latin typeface="Cambria Math" panose="02040503050406030204" pitchFamily="18" charset="0"/>
                            </a:rPr>
                            <m:t>á</m:t>
                          </m:r>
                          <m:r>
                            <a:rPr lang="pt-PT" sz="1200" b="0" i="1" smtClean="0">
                              <a:solidFill>
                                <a:schemeClr val="tx1"/>
                              </a:solidFill>
                              <a:latin typeface="Cambria Math" panose="02040503050406030204" pitchFamily="18" charset="0"/>
                            </a:rPr>
                            <m:t>𝑥</m:t>
                          </m:r>
                        </m:sub>
                      </m:sSub>
                      <m:r>
                        <a:rPr lang="pt-PT" sz="1200" b="0" i="1" smtClean="0">
                          <a:solidFill>
                            <a:schemeClr val="tx1"/>
                          </a:solidFill>
                          <a:latin typeface="Cambria Math" panose="02040503050406030204" pitchFamily="18" charset="0"/>
                        </a:rPr>
                        <m:t>=1,593 </m:t>
                      </m:r>
                      <m:r>
                        <a:rPr lang="pt-PT" sz="1200" b="0" i="1" smtClean="0">
                          <a:solidFill>
                            <a:schemeClr val="tx1"/>
                          </a:solidFill>
                          <a:latin typeface="Cambria Math" panose="02040503050406030204" pitchFamily="18" charset="0"/>
                        </a:rPr>
                        <m:t>𝑀𝑃𝑎</m:t>
                      </m:r>
                    </m:oMath>
                  </m:oMathPara>
                </a14:m>
                <a:endParaRPr lang="pt-PT"/>
              </a:p>
            </p:txBody>
          </p:sp>
        </mc:Choice>
        <mc:Fallback>
          <p:sp>
            <p:nvSpPr>
              <p:cNvPr id="28" name="CaixaDeTexto 27">
                <a:extLst>
                  <a:ext uri="{FF2B5EF4-FFF2-40B4-BE49-F238E27FC236}">
                    <a16:creationId xmlns:a16="http://schemas.microsoft.com/office/drawing/2014/main" id="{F5ACCB27-B241-F49E-0346-DE9CF6FC7EB4}"/>
                  </a:ext>
                </a:extLst>
              </p:cNvPr>
              <p:cNvSpPr txBox="1">
                <a:spLocks noRot="1" noChangeAspect="1" noMove="1" noResize="1" noEditPoints="1" noAdjustHandles="1" noChangeArrowheads="1" noChangeShapeType="1" noTextEdit="1"/>
              </p:cNvSpPr>
              <p:nvPr/>
            </p:nvSpPr>
            <p:spPr>
              <a:xfrm>
                <a:off x="7445013" y="2478856"/>
                <a:ext cx="1289777" cy="184666"/>
              </a:xfrm>
              <a:prstGeom prst="rect">
                <a:avLst/>
              </a:prstGeom>
              <a:blipFill>
                <a:blip r:embed="rId8"/>
                <a:stretch>
                  <a:fillRect l="-943" r="-1887" b="-20000"/>
                </a:stretch>
              </a:blipFill>
            </p:spPr>
            <p:txBody>
              <a:bodyPr/>
              <a:lstStyle/>
              <a:p>
                <a:r>
                  <a:rPr lang="pt-PT">
                    <a:noFill/>
                  </a:rPr>
                  <a:t> </a:t>
                </a:r>
              </a:p>
            </p:txBody>
          </p:sp>
        </mc:Fallback>
      </mc:AlternateContent>
      <p:sp>
        <p:nvSpPr>
          <p:cNvPr id="29" name="CaixaDeTexto 28">
            <a:extLst>
              <a:ext uri="{FF2B5EF4-FFF2-40B4-BE49-F238E27FC236}">
                <a16:creationId xmlns:a16="http://schemas.microsoft.com/office/drawing/2014/main" id="{F7F38C9C-4CA7-F340-6440-4B956424E865}"/>
              </a:ext>
            </a:extLst>
          </p:cNvPr>
          <p:cNvSpPr txBox="1"/>
          <p:nvPr/>
        </p:nvSpPr>
        <p:spPr>
          <a:xfrm>
            <a:off x="4906411" y="2943445"/>
            <a:ext cx="1813170" cy="276999"/>
          </a:xfrm>
          <a:prstGeom prst="rect">
            <a:avLst/>
          </a:prstGeom>
          <a:noFill/>
        </p:spPr>
        <p:txBody>
          <a:bodyPr wrap="square" rtlCol="0">
            <a:spAutoFit/>
          </a:bodyPr>
          <a:lstStyle/>
          <a:p>
            <a:r>
              <a:rPr lang="pt-PT" sz="1200" u="sng">
                <a:solidFill>
                  <a:schemeClr val="tx1"/>
                </a:solidFill>
              </a:rPr>
              <a:t>Método Computacional:</a:t>
            </a:r>
            <a:r>
              <a:rPr lang="pt-PT" sz="1200">
                <a:solidFill>
                  <a:schemeClr val="tx1"/>
                </a:solidFill>
              </a:rPr>
              <a:t> </a:t>
            </a:r>
            <a:endParaRPr lang="pt-PT" sz="1200" u="sng">
              <a:solidFill>
                <a:schemeClr val="tx1"/>
              </a:solidFill>
            </a:endParaRPr>
          </a:p>
        </p:txBody>
      </p:sp>
      <p:pic>
        <p:nvPicPr>
          <p:cNvPr id="31" name="Imagem 30" descr="Uma imagem com texto, captura de ecrã, Saturação de cores, design&#10;&#10;Descrição gerada automaticamente">
            <a:extLst>
              <a:ext uri="{FF2B5EF4-FFF2-40B4-BE49-F238E27FC236}">
                <a16:creationId xmlns:a16="http://schemas.microsoft.com/office/drawing/2014/main" id="{F3EDAD3B-3664-07F5-A3BC-A84253F2059D}"/>
              </a:ext>
            </a:extLst>
          </p:cNvPr>
          <p:cNvPicPr>
            <a:picLocks noChangeAspect="1"/>
          </p:cNvPicPr>
          <p:nvPr/>
        </p:nvPicPr>
        <p:blipFill>
          <a:blip r:embed="rId9"/>
          <a:stretch>
            <a:fillRect/>
          </a:stretch>
        </p:blipFill>
        <p:spPr>
          <a:xfrm>
            <a:off x="4994540" y="3275932"/>
            <a:ext cx="2352824" cy="1348077"/>
          </a:xfrm>
          <a:prstGeom prst="rect">
            <a:avLst/>
          </a:prstGeom>
        </p:spPr>
      </p:pic>
    </p:spTree>
    <p:extLst>
      <p:ext uri="{BB962C8B-B14F-4D97-AF65-F5344CB8AC3E}">
        <p14:creationId xmlns:p14="http://schemas.microsoft.com/office/powerpoint/2010/main" val="7218577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eronautics by Slidesgo">
  <a:themeElements>
    <a:clrScheme name="Simple Light">
      <a:dk1>
        <a:srgbClr val="FFFFFF"/>
      </a:dk1>
      <a:lt1>
        <a:srgbClr val="031538"/>
      </a:lt1>
      <a:dk2>
        <a:srgbClr val="07348F"/>
      </a:dk2>
      <a:lt2>
        <a:srgbClr val="4D74C3"/>
      </a:lt2>
      <a:accent1>
        <a:srgbClr val="6B98B6"/>
      </a:accent1>
      <a:accent2>
        <a:srgbClr val="9E9D9D"/>
      </a:accent2>
      <a:accent3>
        <a:srgbClr val="D4D4D4"/>
      </a:accent3>
      <a:accent4>
        <a:srgbClr val="010E27"/>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F730C21417F564BA64EB0878451A1B3" ma:contentTypeVersion="8" ma:contentTypeDescription="Create a new document." ma:contentTypeScope="" ma:versionID="0be0fd34f6092932f6c57bff589d5137">
  <xsd:schema xmlns:xsd="http://www.w3.org/2001/XMLSchema" xmlns:xs="http://www.w3.org/2001/XMLSchema" xmlns:p="http://schemas.microsoft.com/office/2006/metadata/properties" xmlns:ns3="87f4331e-dfd8-42d8-b9f0-b5a6285bae22" xmlns:ns4="179cda84-6575-472b-bdb6-1a05d03fc965" targetNamespace="http://schemas.microsoft.com/office/2006/metadata/properties" ma:root="true" ma:fieldsID="cc9149929074e60fad135f33759d289a" ns3:_="" ns4:_="">
    <xsd:import namespace="87f4331e-dfd8-42d8-b9f0-b5a6285bae22"/>
    <xsd:import namespace="179cda84-6575-472b-bdb6-1a05d03fc965"/>
    <xsd:element name="properties">
      <xsd:complexType>
        <xsd:sequence>
          <xsd:element name="documentManagement">
            <xsd:complexType>
              <xsd:all>
                <xsd:element ref="ns3:MediaServiceMetadata" minOccurs="0"/>
                <xsd:element ref="ns3:MediaServiceFastMetadata" minOccurs="0"/>
                <xsd:element ref="ns3:_activity" minOccurs="0"/>
                <xsd:element ref="ns3:MediaServiceObjectDetectorVersions"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f4331e-dfd8-42d8-b9f0-b5a6285bae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SearchProperties" ma:index="1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79cda84-6575-472b-bdb6-1a05d03fc96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7f4331e-dfd8-42d8-b9f0-b5a6285bae22" xsi:nil="true"/>
  </documentManagement>
</p:properties>
</file>

<file path=customXml/itemProps1.xml><?xml version="1.0" encoding="utf-8"?>
<ds:datastoreItem xmlns:ds="http://schemas.openxmlformats.org/officeDocument/2006/customXml" ds:itemID="{D484E938-F187-4456-A3A2-E9263C4B3478}">
  <ds:schemaRefs>
    <ds:schemaRef ds:uri="http://schemas.microsoft.com/sharepoint/v3/contenttype/forms"/>
  </ds:schemaRefs>
</ds:datastoreItem>
</file>

<file path=customXml/itemProps2.xml><?xml version="1.0" encoding="utf-8"?>
<ds:datastoreItem xmlns:ds="http://schemas.openxmlformats.org/officeDocument/2006/customXml" ds:itemID="{F1D8CE23-19CC-4935-9899-30BC0E6A7FE3}">
  <ds:schemaRefs>
    <ds:schemaRef ds:uri="179cda84-6575-472b-bdb6-1a05d03fc965"/>
    <ds:schemaRef ds:uri="87f4331e-dfd8-42d8-b9f0-b5a6285bae2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2465FA8-ECAA-43D1-91EA-A5D5C9CF5E0C}">
  <ds:schemaRefs>
    <ds:schemaRef ds:uri="179cda84-6575-472b-bdb6-1a05d03fc965"/>
    <ds:schemaRef ds:uri="http://purl.org/dc/elements/1.1/"/>
    <ds:schemaRef ds:uri="http://schemas.openxmlformats.org/package/2006/metadata/core-properties"/>
    <ds:schemaRef ds:uri="http://purl.org/dc/terms/"/>
    <ds:schemaRef ds:uri="http://schemas.microsoft.com/office/2006/metadata/properties"/>
    <ds:schemaRef ds:uri="87f4331e-dfd8-42d8-b9f0-b5a6285bae22"/>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4433</Words>
  <Application>Microsoft Office PowerPoint</Application>
  <PresentationFormat>On-screen Show (16:9)</PresentationFormat>
  <Paragraphs>665</Paragraphs>
  <Slides>56</Slides>
  <Notes>22</Notes>
  <HiddenSlides>16</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56</vt:i4>
      </vt:variant>
    </vt:vector>
  </HeadingPairs>
  <TitlesOfParts>
    <vt:vector size="68" baseType="lpstr">
      <vt:lpstr>IBM Plex Sans</vt:lpstr>
      <vt:lpstr>Cambria Math</vt:lpstr>
      <vt:lpstr>Orbitron</vt:lpstr>
      <vt:lpstr>Aptos</vt:lpstr>
      <vt:lpstr>Palatino Linotype</vt:lpstr>
      <vt:lpstr>Helvetica</vt:lpstr>
      <vt:lpstr>Arial</vt:lpstr>
      <vt:lpstr>Aptos Narrow</vt:lpstr>
      <vt:lpstr>Bell MT</vt:lpstr>
      <vt:lpstr>Symbol</vt:lpstr>
      <vt:lpstr>Space Grotesk</vt:lpstr>
      <vt:lpstr>Aeronautics by Slidesgo</vt:lpstr>
      <vt:lpstr>Analysis and modelling of stress concentration on riveted zones of thin structures</vt:lpstr>
      <vt:lpstr>Introdução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Outro teste realizado</vt:lpstr>
      <vt:lpstr>Geometria</vt:lpstr>
      <vt:lpstr>Condições Fronteira</vt:lpstr>
      <vt:lpstr> Análise de convergência de malha</vt:lpstr>
      <vt:lpstr>Malha Final</vt:lpstr>
      <vt:lpstr>Exemplo de simulação</vt:lpstr>
      <vt:lpstr>Resultados - Stress</vt:lpstr>
      <vt:lpstr>Resultados - Displacement</vt:lpstr>
      <vt:lpstr>Ensaio de tração</vt:lpstr>
      <vt:lpstr>Ensaio de tração</vt:lpstr>
      <vt:lpstr>Comparação de Resultados</vt:lpstr>
      <vt:lpstr>Observações</vt:lpstr>
      <vt:lpstr>Longarina de uma asa</vt:lpstr>
      <vt:lpstr>Longarina de uma asa</vt:lpstr>
      <vt:lpstr>Definição do problema</vt:lpstr>
      <vt:lpstr>Análise de Convergência de malha</vt:lpstr>
      <vt:lpstr>Malha </vt:lpstr>
      <vt:lpstr>Resultados da simulação</vt:lpstr>
      <vt:lpstr>Variação da posição dos rebites</vt:lpstr>
      <vt:lpstr>Variação da posição dos rebites</vt:lpstr>
      <vt:lpstr>Comparação</vt:lpstr>
      <vt:lpstr>Observações/Pontos de melhoria </vt:lpstr>
      <vt:lpstr>Conclusão</vt:lpstr>
      <vt:lpstr>Obrigado!</vt:lpstr>
      <vt:lpstr>Additional Bibliography</vt:lpstr>
      <vt:lpstr>Aplications of rivet junctions</vt:lpstr>
      <vt:lpstr>What? Why?</vt:lpstr>
      <vt:lpstr>RIVETS</vt:lpstr>
      <vt:lpstr>Advantages</vt:lpstr>
      <vt:lpstr>Riveting technology </vt:lpstr>
      <vt:lpstr>PowerPoint Presentation</vt:lpstr>
      <vt:lpstr>PowerPoint Presentation</vt:lpstr>
      <vt:lpstr>PowerPoint Presentation</vt:lpstr>
      <vt:lpstr>PowerPoint Presentation</vt:lpstr>
      <vt:lpstr>PowerPoint Presentation</vt:lpstr>
      <vt:lpstr>Computational analysis</vt:lpstr>
      <vt:lpstr>Computational analysis (cont.)</vt:lpstr>
      <vt:lpstr>Computational analysis (cont.) </vt:lpstr>
      <vt:lpstr>Computational analysis (cont.) &amp; Ideas to explore</vt:lpstr>
      <vt:lpstr>Next Phase</vt:lpstr>
      <vt:lpstr>Next Phase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ruben abreu</dc:creator>
  <cp:lastModifiedBy>Magner Gusse</cp:lastModifiedBy>
  <cp:revision>2</cp:revision>
  <dcterms:modified xsi:type="dcterms:W3CDTF">2025-02-04T16:10:18Z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0x0101005F730C21417F564BA64EB0878451A1B3</vt:lpwstr>
  </property>
</Properties>
</file>